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5" r:id="rId4"/>
    <p:sldId id="258" r:id="rId5"/>
    <p:sldId id="259" r:id="rId6"/>
    <p:sldId id="276" r:id="rId7"/>
    <p:sldId id="260" r:id="rId8"/>
    <p:sldId id="277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5" autoAdjust="0"/>
  </p:normalViewPr>
  <p:slideViewPr>
    <p:cSldViewPr>
      <p:cViewPr varScale="1">
        <p:scale>
          <a:sx n="71" d="100"/>
          <a:sy n="71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C867A-09CD-4576-AD4C-F6D2E2C85428}" type="datetimeFigureOut">
              <a:rPr lang="id-ID" smtClean="0"/>
              <a:pPr/>
              <a:t>01/03/2012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04DFA-4541-4B46-82C1-463B5C2AB87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04DFA-4541-4B46-82C1-463B5C2AB878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04DFA-4541-4B46-82C1-463B5C2AB878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6688-0778-4344-819E-6B7EC98CEDAE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685AF-5EC2-4BCB-8D67-8D310F47B87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57200"/>
            <a:ext cx="4038600" cy="39624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miliki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74625" indent="-174625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mendeskripsikan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gejala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ciri-ciri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cahaya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174625" indent="-174625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menerapkan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prinsip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teknologi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410135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Ciri-ciri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Cahaya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Cahaya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Cahaya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4282636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14400"/>
            <a:ext cx="552487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Polarisasi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Hamburan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306431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Penyerapan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pemancaran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partikel-partikel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hamburan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langit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biru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?</a:t>
            </a:r>
            <a:endParaRPr lang="id-ID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Peristiwa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sebabkana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hamburan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rendah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dihamburkan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Zat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pemutar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bidang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polarisasi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40468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memutar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polarisasi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zat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optik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aktif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743200"/>
            <a:ext cx="870456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9" y="1199497"/>
            <a:ext cx="8077201" cy="261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Efek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Doppler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Elektromagnetik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537537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Pergeseran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Doppler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gerak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galaksi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gerak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galaksi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133600" y="3908723"/>
            <a:ext cx="4953000" cy="1425277"/>
            <a:chOff x="2286000" y="3105835"/>
            <a:chExt cx="4953000" cy="1425277"/>
          </a:xfrm>
        </p:grpSpPr>
        <p:grpSp>
          <p:nvGrpSpPr>
            <p:cNvPr id="4" name="Group 3"/>
            <p:cNvGrpSpPr/>
            <p:nvPr/>
          </p:nvGrpSpPr>
          <p:grpSpPr>
            <a:xfrm>
              <a:off x="4548554" y="3626004"/>
              <a:ext cx="785446" cy="905108"/>
              <a:chOff x="432898" y="1661159"/>
              <a:chExt cx="523630" cy="108613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32485" y="2137689"/>
                <a:ext cx="13411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32898" y="1661159"/>
                <a:ext cx="52363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 </a:t>
                </a:r>
                <a:r>
                  <a:rPr kumimoji="0" lang="en-US" sz="2000" b="0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286000" y="3105835"/>
              <a:ext cx="4953000" cy="1384995"/>
            </a:xfrm>
            <a:prstGeom prst="rect">
              <a:avLst/>
            </a:prstGeom>
            <a:ln w="38100">
              <a:solidFill>
                <a:srgbClr val="FFC0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Efek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Doppler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gelombang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elektromagnetik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          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i="1" dirty="0" err="1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i="1" dirty="0" err="1" smtClean="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( 1 ±	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)</a:t>
              </a:r>
              <a:endParaRPr lang="id-ID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604997"/>
            <a:ext cx="4495800" cy="494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Cahaya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971800"/>
            <a:ext cx="3886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Celah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Tunggal</a:t>
            </a:r>
          </a:p>
          <a:p>
            <a:pPr indent="-514350">
              <a:spcBef>
                <a:spcPts val="12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Pita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sin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</a:t>
            </a:r>
            <a:endParaRPr lang="id-ID" sz="2000" i="1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1, 2, 3, . . .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764268"/>
            <a:ext cx="3494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Celah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Tunggal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Perbesaran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Optik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Dibatasi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Difraksi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021919"/>
            <a:ext cx="8839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Kriteria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Rayleigh,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pisahkan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dibedakan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pusat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pola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berimpit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minimum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kedua</a:t>
            </a:r>
            <a:endParaRPr lang="id-ID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pisah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terpendek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bayangan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dihasilkannya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ditampilkan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terpisah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batas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resolusi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urai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76600" y="4495800"/>
            <a:ext cx="2971800" cy="1754326"/>
            <a:chOff x="2559204" y="4724400"/>
            <a:chExt cx="2971800" cy="1754326"/>
          </a:xfrm>
        </p:grpSpPr>
        <p:grpSp>
          <p:nvGrpSpPr>
            <p:cNvPr id="4" name="Group 3"/>
            <p:cNvGrpSpPr/>
            <p:nvPr/>
          </p:nvGrpSpPr>
          <p:grpSpPr>
            <a:xfrm>
              <a:off x="3787698" y="5486401"/>
              <a:ext cx="457200" cy="860501"/>
              <a:chOff x="457200" y="1661160"/>
              <a:chExt cx="558799" cy="1032601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09355" y="2084161"/>
                <a:ext cx="13411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92369" y="1661160"/>
                <a:ext cx="52363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λ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559204" y="4724400"/>
              <a:ext cx="2971800" cy="1754326"/>
            </a:xfrm>
            <a:prstGeom prst="rect">
              <a:avLst/>
            </a:prstGeom>
            <a:ln w="28575">
              <a:solidFill>
                <a:srgbClr val="FF0000"/>
              </a:solidFill>
              <a:prstDash val="dashDot"/>
            </a:ln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Sudut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resolusi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minimum</a:t>
              </a:r>
              <a:endParaRPr lang="id-ID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id-ID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m = 1,22 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Urai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382000" cy="467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094" y="5410200"/>
            <a:ext cx="7086600" cy="107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Cahaya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381071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berpadu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sefase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fase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 0, 2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4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. . 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0,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2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3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. . .)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id-ID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i="1" dirty="0" smtClean="0">
                <a:latin typeface="Arial" pitchFamily="34" charset="0"/>
                <a:cs typeface="Arial" pitchFamily="34" charset="0"/>
              </a:rPr>
              <a:t>konstruktif</a:t>
            </a:r>
            <a:r>
              <a:rPr lang="id-ID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286071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berpadu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berlawanan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fase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3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5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. . 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1½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2½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. . .)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destruktif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00200"/>
            <a:ext cx="85344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Bagaimanakah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pasangan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koheren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sempit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tunggal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sumber-sumber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koheren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pemantulan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pemantulan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pembiasan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sinar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laser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penghasil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koheren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Celah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Ganda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7316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Pita-pita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pisah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seragam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kenal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Young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659" y="2087562"/>
            <a:ext cx="6928141" cy="437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01727"/>
            <a:ext cx="8001000" cy="372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Kuantitatif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Celah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Ganda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Young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930588"/>
            <a:ext cx="6019800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maksimum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( pita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terang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ΔS = 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sin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0, 1, 2, 3, . . .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minimum (pita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gelap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 algn="ctr"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ΔS = 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sin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(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+ ½ )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0, 1, 2, 3, . . .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Ciri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id-ID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iri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Cahaya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2209800"/>
            <a:ext cx="8077200" cy="3970318"/>
            <a:chOff x="457200" y="2209800"/>
            <a:chExt cx="8077200" cy="3970318"/>
          </a:xfrm>
        </p:grpSpPr>
        <p:grpSp>
          <p:nvGrpSpPr>
            <p:cNvPr id="4" name="Group 3"/>
            <p:cNvGrpSpPr/>
            <p:nvPr/>
          </p:nvGrpSpPr>
          <p:grpSpPr>
            <a:xfrm>
              <a:off x="1113692" y="3481754"/>
              <a:ext cx="990600" cy="961292"/>
              <a:chOff x="457200" y="1752600"/>
              <a:chExt cx="457200" cy="961292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104292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√µ₀</a:t>
                </a:r>
                <a:r>
                  <a:rPr lang="el-GR" sz="24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62708" y="1752600"/>
                <a:ext cx="17584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457200" y="2209800"/>
              <a:ext cx="8077200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Maxwell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berhasil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menetukan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cepat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rambat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gelombang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elektromagnetik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c,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en-US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c =	       = 3 x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10⁸ m/s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µ₀ =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permeabilitas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vakum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= 4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π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10⁻⁷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Wb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A⁻¹ m⁻¹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ε₀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400" b="1" i="1" dirty="0" smtClean="0">
                  <a:latin typeface="Arial" pitchFamily="34" charset="0"/>
                  <a:cs typeface="Arial" pitchFamily="34" charset="0"/>
                </a:rPr>
                <a:t>E= </a:t>
              </a:r>
              <a:r>
                <a:rPr lang="en-US" sz="2400" b="1" i="1" dirty="0" err="1" smtClean="0">
                  <a:latin typeface="Arial" pitchFamily="34" charset="0"/>
                  <a:cs typeface="Arial" pitchFamily="34" charset="0"/>
                </a:rPr>
                <a:t>cB</a:t>
              </a:r>
              <a:endParaRPr lang="en-US" sz="2400" b="1" i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Jarak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Pita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Terang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Pita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Gelap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Terang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57464" y="3092603"/>
            <a:ext cx="499830" cy="860503"/>
            <a:chOff x="422276" y="1634397"/>
            <a:chExt cx="523630" cy="1032603"/>
          </a:xfrm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513080" y="2057400"/>
              <a:ext cx="134112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L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422276" y="1634397"/>
              <a:ext cx="52363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yd</a:t>
              </a:r>
              <a:endPara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81200" y="2568497"/>
            <a:ext cx="5105400" cy="252376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pita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terang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  =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0, 1, 2, 3, . . .</a:t>
            </a:r>
          </a:p>
          <a:p>
            <a:pPr>
              <a:buNone/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pita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gelap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 = ( n + ½ 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0, 1, 2, . . .</a:t>
            </a:r>
            <a:endParaRPr lang="id-ID" sz="1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514600" y="4235603"/>
            <a:ext cx="499830" cy="860503"/>
            <a:chOff x="422276" y="1634397"/>
            <a:chExt cx="523630" cy="1032603"/>
          </a:xfrm>
        </p:grpSpPr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513080" y="2057400"/>
              <a:ext cx="134112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L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422276" y="1634397"/>
              <a:ext cx="52363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yd</a:t>
              </a:r>
              <a:endPara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85050"/>
            <a:ext cx="4923263" cy="409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Jarak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Pita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Terang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Pita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Gelap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Berdekatan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lang="el-G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213302" y="5866344"/>
            <a:ext cx="631901" cy="882807"/>
            <a:chOff x="396529" y="1661157"/>
            <a:chExt cx="542786" cy="1059367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396529" y="2110924"/>
              <a:ext cx="502919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2d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415685" y="1661157"/>
              <a:ext cx="523630" cy="6095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</a:t>
              </a:r>
              <a:r>
                <a:rPr kumimoji="0" lang="el-GR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λ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62000" y="5288340"/>
            <a:ext cx="7848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pita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terang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pita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gelap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berdekatan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 = </a:t>
            </a: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Lapisan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Tipis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385137"/>
            <a:ext cx="8153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polikromatis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jatuh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spcBef>
                <a:spcPts val="1200"/>
              </a:spcBef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polikromatis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konstruktif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Pola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hasilkan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warna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pelangi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4535269"/>
            <a:ext cx="5105400" cy="861774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Syarat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konstruktif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nt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 m + ½ 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; m = 0, 1, 2, . . 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809625"/>
            <a:ext cx="6858000" cy="2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33400" y="3657600"/>
            <a:ext cx="4648200" cy="861774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konstruktif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ΔS = 2t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 m + ½ 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 m = 0, 1, 2, 3,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544762"/>
            <a:ext cx="5105400" cy="38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Kisi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Difraksi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392362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Bagaimanakah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Rumus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Kisi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indent="-514350">
              <a:spcBef>
                <a:spcPts val="1200"/>
              </a:spcBef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kisi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ΔS = 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sin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0, 1, 2, . . 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743200" y="1020762"/>
            <a:ext cx="3352800" cy="1273100"/>
            <a:chOff x="2895600" y="1371600"/>
            <a:chExt cx="3352800" cy="1273100"/>
          </a:xfrm>
        </p:grpSpPr>
        <p:grpSp>
          <p:nvGrpSpPr>
            <p:cNvPr id="4" name="Group 3"/>
            <p:cNvGrpSpPr/>
            <p:nvPr/>
          </p:nvGrpSpPr>
          <p:grpSpPr>
            <a:xfrm>
              <a:off x="4495800" y="1761896"/>
              <a:ext cx="533400" cy="882804"/>
              <a:chOff x="457200" y="1661160"/>
              <a:chExt cx="558799" cy="1059364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89716" y="2110924"/>
                <a:ext cx="13411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N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92369" y="1661160"/>
                <a:ext cx="52363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895600" y="1371600"/>
              <a:ext cx="3352800" cy="1261884"/>
            </a:xfrm>
            <a:prstGeom prst="rect">
              <a:avLst/>
            </a:prstGeom>
            <a:ln w="28575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1200"/>
                </a:spcBef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Tetapan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kisi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	 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d = </a:t>
              </a:r>
              <a:endParaRPr lang="id-ID" sz="8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id-ID" sz="800" i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57200"/>
            <a:ext cx="874051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Polaris</a:t>
            </a:r>
            <a:r>
              <a:rPr lang="id-ID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asi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Cahaya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246" y="4472354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termasuk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transversal,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gejala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polarisasi</a:t>
            </a:r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getaran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megnetik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tegak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lurus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Polaris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terserapnya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getar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143000"/>
            <a:ext cx="838939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Polaris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Penyerapan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Selektif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908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penyerapan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getar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polarisasi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penyerapan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selektif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Polarisator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berfungsi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terpolarisasi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berpolarisasi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). 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Analisator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berfungsi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terpolarisasi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endParaRPr lang="id-ID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E₂ = 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362200" y="4267200"/>
            <a:ext cx="4572000" cy="1752600"/>
            <a:chOff x="2057400" y="4114800"/>
            <a:chExt cx="4572000" cy="1752600"/>
          </a:xfrm>
        </p:grpSpPr>
        <p:sp>
          <p:nvSpPr>
            <p:cNvPr id="4" name="Rectangle 3"/>
            <p:cNvSpPr/>
            <p:nvPr/>
          </p:nvSpPr>
          <p:spPr>
            <a:xfrm>
              <a:off x="2057400" y="4759404"/>
              <a:ext cx="4572000" cy="11079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buNone/>
              </a:pP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Menurut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i="1" dirty="0" err="1" smtClean="0">
                  <a:latin typeface="Arial" pitchFamily="34" charset="0"/>
                  <a:cs typeface="Arial" pitchFamily="34" charset="0"/>
                </a:rPr>
                <a:t>hukum</a:t>
              </a:r>
              <a:r>
                <a:rPr lang="en-US" sz="28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i="1" dirty="0" err="1" smtClean="0">
                  <a:latin typeface="Arial" pitchFamily="34" charset="0"/>
                  <a:cs typeface="Arial" pitchFamily="34" charset="0"/>
                </a:rPr>
                <a:t>malus</a:t>
              </a:r>
              <a:r>
                <a:rPr lang="en-US" sz="2800" i="1" dirty="0" smtClean="0">
                  <a:latin typeface="Arial" pitchFamily="34" charset="0"/>
                  <a:cs typeface="Arial" pitchFamily="34" charset="0"/>
                </a:rPr>
                <a:t>,</a:t>
              </a:r>
            </a:p>
            <a:p>
              <a:pPr>
                <a:spcBef>
                  <a:spcPts val="1200"/>
                </a:spcBef>
                <a:buNone/>
              </a:pPr>
              <a:r>
                <a:rPr lang="en-US" sz="2800" i="1" dirty="0" smtClean="0">
                  <a:latin typeface="Arial" pitchFamily="34" charset="0"/>
                  <a:cs typeface="Arial" pitchFamily="34" charset="0"/>
                </a:rPr>
                <a:t>I₂ = I₁ cos² </a:t>
              </a:r>
              <a:r>
                <a:rPr lang="el-GR" sz="28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= ½ </a:t>
              </a:r>
              <a:r>
                <a:rPr lang="en-US" sz="2800" i="1" dirty="0" smtClean="0">
                  <a:latin typeface="Arial" pitchFamily="34" charset="0"/>
                  <a:cs typeface="Arial" pitchFamily="34" charset="0"/>
                </a:rPr>
                <a:t>I₀ cos²</a:t>
              </a:r>
              <a:r>
                <a:rPr lang="el-GR" sz="2800" dirty="0" smtClean="0">
                  <a:latin typeface="Arial" pitchFamily="34" charset="0"/>
                  <a:cs typeface="Arial" pitchFamily="34" charset="0"/>
                </a:rPr>
                <a:t>θ</a:t>
              </a:r>
              <a:endParaRPr lang="en-US" sz="28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37612" y="4114800"/>
              <a:ext cx="12105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1200"/>
                </a:spcBef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I₁ = ½I₀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63036" cy="3472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Polarisasi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Pemantulan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2438400"/>
            <a:ext cx="7848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kemungkinan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pantulkan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pantul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terpolarisasi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pantul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terpolarisasi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Cahaya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pantul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terpolarisasi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sempurna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seluruhnya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48928"/>
            <a:ext cx="8686800" cy="327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57200" y="4572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14350"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Sudut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pantul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terpolarisasi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sempurna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sudut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polarisasi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sudut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Brewster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76600" y="4419600"/>
            <a:ext cx="3810000" cy="2133600"/>
            <a:chOff x="2514600" y="4114800"/>
            <a:chExt cx="3810000" cy="2246769"/>
          </a:xfrm>
        </p:grpSpPr>
        <p:sp>
          <p:nvSpPr>
            <p:cNvPr id="2" name="Rectangle 1"/>
            <p:cNvSpPr/>
            <p:nvPr/>
          </p:nvSpPr>
          <p:spPr>
            <a:xfrm>
              <a:off x="2514600" y="4114800"/>
              <a:ext cx="3810000" cy="2246769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indent="-514350">
                <a:spcBef>
                  <a:spcPts val="1200"/>
                </a:spcBef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tan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B = </a:t>
              </a:r>
            </a:p>
            <a:p>
              <a:pPr indent="-514350">
                <a:spcBef>
                  <a:spcPts val="1200"/>
                </a:spcBef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tan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B =	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atau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tan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B = 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651738" y="4331677"/>
              <a:ext cx="1143001" cy="902677"/>
              <a:chOff x="457200" y="1548617"/>
              <a:chExt cx="520491" cy="1083210"/>
            </a:xfrm>
          </p:grpSpPr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520491" y="2022228"/>
                <a:ext cx="457200" cy="6095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n₁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24400" y="1548617"/>
                <a:ext cx="281353" cy="6095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n₂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733800" y="5334000"/>
              <a:ext cx="457200" cy="838200"/>
              <a:chOff x="457200" y="1661160"/>
              <a:chExt cx="457200" cy="1005840"/>
            </a:xfrm>
          </p:grpSpPr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92370" y="1661160"/>
                <a:ext cx="28135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Polaroid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Pembiasan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Ganda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1447801"/>
            <a:ext cx="8305800" cy="45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820</Words>
  <Application>Microsoft Office PowerPoint</Application>
  <PresentationFormat>On-screen Show (4:3)</PresentationFormat>
  <Paragraphs>122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Ciri-ciri Gelombang Cahaya</vt:lpstr>
      <vt:lpstr>Slide 3</vt:lpstr>
      <vt:lpstr>Polarisasi Cahaya</vt:lpstr>
      <vt:lpstr>Polaris dengan Penyerapan Selektif</vt:lpstr>
      <vt:lpstr>Slide 6</vt:lpstr>
      <vt:lpstr>Polarisasi dengan Pemantulan</vt:lpstr>
      <vt:lpstr>Slide 8</vt:lpstr>
      <vt:lpstr>Polaroid dengan Pembiasan Ganda</vt:lpstr>
      <vt:lpstr>Polarisasi dengan Hamburan</vt:lpstr>
      <vt:lpstr>Zat pemutar bidang polarisasi </vt:lpstr>
      <vt:lpstr>Efek Doppler pada Gelombang Elektromagnetik</vt:lpstr>
      <vt:lpstr>Difraksi Cahaya</vt:lpstr>
      <vt:lpstr>Perbesaran Sistem Alat Optik Dibatasi oleh Difraksi</vt:lpstr>
      <vt:lpstr>Daya Urai</vt:lpstr>
      <vt:lpstr>Interferensi Cahaya</vt:lpstr>
      <vt:lpstr>Slide 17</vt:lpstr>
      <vt:lpstr>Interferensi Celah Ganda</vt:lpstr>
      <vt:lpstr>Analisis Kuantitatif Interferensi Celah Ganda Young</vt:lpstr>
      <vt:lpstr>Jarak Pita Terang atau Pita Gelap ke-n dari Terang Pusat </vt:lpstr>
      <vt:lpstr>Jarak antara Pita Terang dan Pita Gelap yang Berdekatan ( Δy )</vt:lpstr>
      <vt:lpstr>Interferensi pada Lapisan Tipis</vt:lpstr>
      <vt:lpstr>Kisi Difraksi</vt:lpstr>
    </vt:vector>
  </TitlesOfParts>
  <Company>PKD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3 Optika Fisis</dc:title>
  <dc:creator>BAMBANG</dc:creator>
  <cp:lastModifiedBy>Bambang</cp:lastModifiedBy>
  <cp:revision>30</cp:revision>
  <dcterms:created xsi:type="dcterms:W3CDTF">2012-01-06T04:14:56Z</dcterms:created>
  <dcterms:modified xsi:type="dcterms:W3CDTF">2012-03-01T00:53:30Z</dcterms:modified>
</cp:coreProperties>
</file>