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65" r:id="rId2"/>
    <p:sldId id="257" r:id="rId3"/>
    <p:sldId id="271" r:id="rId4"/>
    <p:sldId id="268" r:id="rId5"/>
    <p:sldId id="26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894FC3-FACA-4DA7-9D07-82105729A3FC}" type="datetimeFigureOut">
              <a:rPr lang="en-ID" smtClean="0"/>
              <a:t>31/08/2021</a:t>
            </a:fld>
            <a:endParaRPr lang="en-ID"/>
          </a:p>
        </p:txBody>
      </p:sp>
      <p:sp>
        <p:nvSpPr>
          <p:cNvPr id="5" name="Footer Placeholder 4"/>
          <p:cNvSpPr>
            <a:spLocks noGrp="1"/>
          </p:cNvSpPr>
          <p:nvPr>
            <p:ph type="ftr" sz="quarter" idx="11"/>
          </p:nvPr>
        </p:nvSpPr>
        <p:spPr>
          <a:xfrm>
            <a:off x="5332412" y="5883275"/>
            <a:ext cx="4324044" cy="365125"/>
          </a:xfrm>
        </p:spPr>
        <p:txBody>
          <a:bodyPr/>
          <a:lstStyle/>
          <a:p>
            <a:endParaRPr lang="en-ID"/>
          </a:p>
        </p:txBody>
      </p:sp>
      <p:sp>
        <p:nvSpPr>
          <p:cNvPr id="6" name="Slide Number Placeholder 5"/>
          <p:cNvSpPr>
            <a:spLocks noGrp="1"/>
          </p:cNvSpPr>
          <p:nvPr>
            <p:ph type="sldNum" sz="quarter" idx="12"/>
          </p:nvPr>
        </p:nvSpPr>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780432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894FC3-FACA-4DA7-9D07-82105729A3FC}" type="datetimeFigureOut">
              <a:rPr lang="en-ID" smtClean="0"/>
              <a:t>31/08/2021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2042756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894FC3-FACA-4DA7-9D07-82105729A3FC}" type="datetimeFigureOut">
              <a:rPr lang="en-ID" smtClean="0"/>
              <a:t>31/08/2021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550126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894FC3-FACA-4DA7-9D07-82105729A3FC}" type="datetimeFigureOut">
              <a:rPr lang="en-ID" smtClean="0"/>
              <a:t>31/08/2021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2745837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894FC3-FACA-4DA7-9D07-82105729A3FC}" type="datetimeFigureOut">
              <a:rPr lang="en-ID" smtClean="0"/>
              <a:t>31/08/2021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10720300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894FC3-FACA-4DA7-9D07-82105729A3FC}" type="datetimeFigureOut">
              <a:rPr lang="en-ID" smtClean="0"/>
              <a:t>31/08/2021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4269878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894FC3-FACA-4DA7-9D07-82105729A3FC}" type="datetimeFigureOut">
              <a:rPr lang="en-ID" smtClean="0"/>
              <a:t>31/08/2021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31966572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894FC3-FACA-4DA7-9D07-82105729A3FC}" type="datetimeFigureOut">
              <a:rPr lang="en-ID" smtClean="0"/>
              <a:t>31/08/2021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33943642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894FC3-FACA-4DA7-9D07-82105729A3FC}" type="datetimeFigureOut">
              <a:rPr lang="en-ID" smtClean="0"/>
              <a:t>31/08/2021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3703555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894FC3-FACA-4DA7-9D07-82105729A3FC}" type="datetimeFigureOut">
              <a:rPr lang="en-ID" smtClean="0"/>
              <a:t>31/08/2021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a:xfrm>
            <a:off x="10951856" y="5867131"/>
            <a:ext cx="551167" cy="365125"/>
          </a:xfrm>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2536028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894FC3-FACA-4DA7-9D07-82105729A3FC}" type="datetimeFigureOut">
              <a:rPr lang="en-ID" smtClean="0"/>
              <a:t>31/08/2021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842226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894FC3-FACA-4DA7-9D07-82105729A3FC}" type="datetimeFigureOut">
              <a:rPr lang="en-ID" smtClean="0"/>
              <a:t>31/08/2021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3224691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894FC3-FACA-4DA7-9D07-82105729A3FC}" type="datetimeFigureOut">
              <a:rPr lang="en-ID" smtClean="0"/>
              <a:t>31/08/2021</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296561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894FC3-FACA-4DA7-9D07-82105729A3FC}" type="datetimeFigureOut">
              <a:rPr lang="en-ID" smtClean="0"/>
              <a:t>31/08/2021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3173137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894FC3-FACA-4DA7-9D07-82105729A3FC}" type="datetimeFigureOut">
              <a:rPr lang="en-ID" smtClean="0"/>
              <a:t>31/08/2021</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3378125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894FC3-FACA-4DA7-9D07-82105729A3FC}" type="datetimeFigureOut">
              <a:rPr lang="en-ID" smtClean="0"/>
              <a:t>31/08/2021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2668538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894FC3-FACA-4DA7-9D07-82105729A3FC}" type="datetimeFigureOut">
              <a:rPr lang="en-ID" smtClean="0"/>
              <a:t>31/08/2021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7EBB3912-488D-46B8-A394-670BCBCDACD6}" type="slidenum">
              <a:rPr lang="en-ID" smtClean="0"/>
              <a:t>‹#›</a:t>
            </a:fld>
            <a:endParaRPr lang="en-ID"/>
          </a:p>
        </p:txBody>
      </p:sp>
    </p:spTree>
    <p:extLst>
      <p:ext uri="{BB962C8B-B14F-4D97-AF65-F5344CB8AC3E}">
        <p14:creationId xmlns:p14="http://schemas.microsoft.com/office/powerpoint/2010/main" val="837130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6894FC3-FACA-4DA7-9D07-82105729A3FC}" type="datetimeFigureOut">
              <a:rPr lang="en-ID" smtClean="0"/>
              <a:t>31/08/2021</a:t>
            </a:fld>
            <a:endParaRPr lang="en-ID"/>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D"/>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EBB3912-488D-46B8-A394-670BCBCDACD6}" type="slidenum">
              <a:rPr lang="en-ID" smtClean="0"/>
              <a:t>‹#›</a:t>
            </a:fld>
            <a:endParaRPr lang="en-ID"/>
          </a:p>
        </p:txBody>
      </p:sp>
    </p:spTree>
    <p:extLst>
      <p:ext uri="{BB962C8B-B14F-4D97-AF65-F5344CB8AC3E}">
        <p14:creationId xmlns:p14="http://schemas.microsoft.com/office/powerpoint/2010/main" val="218502101"/>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5F1B75-4D84-4249-AF2E-293D1C577143}"/>
              </a:ext>
            </a:extLst>
          </p:cNvPr>
          <p:cNvSpPr>
            <a:spLocks noGrp="1"/>
          </p:cNvSpPr>
          <p:nvPr>
            <p:ph type="ctrTitle"/>
          </p:nvPr>
        </p:nvSpPr>
        <p:spPr>
          <a:xfrm>
            <a:off x="2915148" y="1536851"/>
            <a:ext cx="8574622" cy="2616199"/>
          </a:xfrm>
        </p:spPr>
        <p:txBody>
          <a:bodyPr>
            <a:normAutofit fontScale="90000"/>
          </a:bodyPr>
          <a:lstStyle/>
          <a:p>
            <a:pPr algn="ctr"/>
            <a:r>
              <a:rPr lang="en-US" dirty="0">
                <a:solidFill>
                  <a:schemeClr val="accent1">
                    <a:lumMod val="50000"/>
                  </a:schemeClr>
                </a:solidFill>
                <a:latin typeface="Arial Rounded MT Bold" panose="020F0704030504030204" pitchFamily="34" charset="0"/>
              </a:rPr>
              <a:t>Chapter 2</a:t>
            </a:r>
            <a:br>
              <a:rPr lang="en-US" dirty="0">
                <a:solidFill>
                  <a:schemeClr val="accent1">
                    <a:lumMod val="50000"/>
                  </a:schemeClr>
                </a:solidFill>
                <a:latin typeface="Arial Rounded MT Bold" panose="020F0704030504030204" pitchFamily="34" charset="0"/>
              </a:rPr>
            </a:br>
            <a:r>
              <a:rPr lang="en-US" dirty="0">
                <a:solidFill>
                  <a:schemeClr val="accent1">
                    <a:lumMod val="50000"/>
                  </a:schemeClr>
                </a:solidFill>
                <a:latin typeface="Arial Rounded MT Bold" panose="020F0704030504030204" pitchFamily="34" charset="0"/>
              </a:rPr>
              <a:t/>
            </a:r>
            <a:br>
              <a:rPr lang="en-US" dirty="0">
                <a:solidFill>
                  <a:schemeClr val="accent1">
                    <a:lumMod val="50000"/>
                  </a:schemeClr>
                </a:solidFill>
                <a:latin typeface="Arial Rounded MT Bold" panose="020F0704030504030204" pitchFamily="34" charset="0"/>
              </a:rPr>
            </a:br>
            <a:r>
              <a:rPr lang="en-US" sz="4900" dirty="0">
                <a:solidFill>
                  <a:schemeClr val="accent1">
                    <a:lumMod val="50000"/>
                  </a:schemeClr>
                </a:solidFill>
                <a:latin typeface="Forte" panose="03060902040502070203" pitchFamily="66" charset="0"/>
              </a:rPr>
              <a:t>Opinions &amp; Thought</a:t>
            </a:r>
            <a:br>
              <a:rPr lang="en-US" sz="4900" dirty="0">
                <a:solidFill>
                  <a:schemeClr val="accent1">
                    <a:lumMod val="50000"/>
                  </a:schemeClr>
                </a:solidFill>
                <a:latin typeface="Forte" panose="03060902040502070203" pitchFamily="66" charset="0"/>
              </a:rPr>
            </a:br>
            <a:endParaRPr lang="en-ID" dirty="0">
              <a:solidFill>
                <a:schemeClr val="accent1">
                  <a:lumMod val="50000"/>
                </a:schemeClr>
              </a:solidFill>
              <a:latin typeface="Forte" panose="03060902040502070203" pitchFamily="66" charset="0"/>
            </a:endParaRPr>
          </a:p>
        </p:txBody>
      </p:sp>
      <p:sp>
        <p:nvSpPr>
          <p:cNvPr id="3" name="Subtitle 2">
            <a:extLst>
              <a:ext uri="{FF2B5EF4-FFF2-40B4-BE49-F238E27FC236}">
                <a16:creationId xmlns:a16="http://schemas.microsoft.com/office/drawing/2014/main" xmlns="" id="{3A8A83CF-DFCF-4762-A2A6-94CD01EF18F7}"/>
              </a:ext>
            </a:extLst>
          </p:cNvPr>
          <p:cNvSpPr>
            <a:spLocks noGrp="1"/>
          </p:cNvSpPr>
          <p:nvPr>
            <p:ph type="subTitle" idx="1"/>
          </p:nvPr>
        </p:nvSpPr>
        <p:spPr>
          <a:xfrm>
            <a:off x="4986431" y="5852776"/>
            <a:ext cx="6987645" cy="1388534"/>
          </a:xfrm>
        </p:spPr>
        <p:txBody>
          <a:bodyPr/>
          <a:lstStyle/>
          <a:p>
            <a:r>
              <a:rPr lang="en-US" dirty="0">
                <a:solidFill>
                  <a:schemeClr val="accent1">
                    <a:lumMod val="50000"/>
                  </a:schemeClr>
                </a:solidFill>
                <a:latin typeface="Lucida Handwriting" panose="03010101010101010101" pitchFamily="66" charset="0"/>
              </a:rPr>
              <a:t>Teacher : </a:t>
            </a:r>
            <a:r>
              <a:rPr lang="id-ID" dirty="0" smtClean="0">
                <a:solidFill>
                  <a:schemeClr val="accent1">
                    <a:lumMod val="50000"/>
                  </a:schemeClr>
                </a:solidFill>
                <a:latin typeface="Lucida Handwriting" panose="03010101010101010101" pitchFamily="66" charset="0"/>
              </a:rPr>
              <a:t>Anna E. Sipayung, S.Pd, M.S.</a:t>
            </a:r>
            <a:endParaRPr lang="en-ID" dirty="0">
              <a:solidFill>
                <a:schemeClr val="accent1">
                  <a:lumMod val="50000"/>
                </a:schemeClr>
              </a:solidFill>
              <a:latin typeface="Lucida Handwriting" panose="03010101010101010101" pitchFamily="66" charset="0"/>
            </a:endParaRPr>
          </a:p>
        </p:txBody>
      </p:sp>
    </p:spTree>
    <p:extLst>
      <p:ext uri="{BB962C8B-B14F-4D97-AF65-F5344CB8AC3E}">
        <p14:creationId xmlns:p14="http://schemas.microsoft.com/office/powerpoint/2010/main" val="2631071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B867AAF4-1547-4C5F-A0B4-7AC7A38EC2CF}"/>
              </a:ext>
            </a:extLst>
          </p:cNvPr>
          <p:cNvSpPr txBox="1"/>
          <p:nvPr/>
        </p:nvSpPr>
        <p:spPr>
          <a:xfrm>
            <a:off x="1590259" y="887896"/>
            <a:ext cx="10230679" cy="6304162"/>
          </a:xfrm>
          <a:prstGeom prst="rect">
            <a:avLst/>
          </a:prstGeom>
          <a:noFill/>
        </p:spPr>
        <p:txBody>
          <a:bodyPr wrap="square" rtlCol="0">
            <a:spAutoFit/>
          </a:bodyPr>
          <a:lstStyle/>
          <a:p>
            <a:pPr algn="ctr"/>
            <a:r>
              <a:rPr lang="en-US" sz="4400" b="1" i="1" dirty="0">
                <a:solidFill>
                  <a:schemeClr val="accent1">
                    <a:lumMod val="75000"/>
                  </a:schemeClr>
                </a:solidFill>
              </a:rPr>
              <a:t>Opinions</a:t>
            </a:r>
          </a:p>
          <a:p>
            <a:pPr algn="just"/>
            <a:endParaRPr lang="en-US" sz="2800" dirty="0"/>
          </a:p>
          <a:p>
            <a:pPr marL="457200" indent="-457200" algn="just">
              <a:lnSpc>
                <a:spcPct val="150000"/>
              </a:lnSpc>
              <a:buClr>
                <a:schemeClr val="accent1">
                  <a:lumMod val="75000"/>
                </a:schemeClr>
              </a:buClr>
              <a:buFont typeface="Wingdings" panose="05000000000000000000" pitchFamily="2" charset="2"/>
              <a:buChar char="q"/>
            </a:pPr>
            <a:r>
              <a:rPr lang="en-US" sz="2800" dirty="0"/>
              <a:t>An opinion is the way you fell or think about something.</a:t>
            </a:r>
          </a:p>
          <a:p>
            <a:pPr marL="457200" indent="-457200" algn="just">
              <a:lnSpc>
                <a:spcPct val="150000"/>
              </a:lnSpc>
              <a:buClr>
                <a:schemeClr val="accent1">
                  <a:lumMod val="75000"/>
                </a:schemeClr>
              </a:buClr>
              <a:buFont typeface="Wingdings" panose="05000000000000000000" pitchFamily="2" charset="2"/>
              <a:buChar char="q"/>
            </a:pPr>
            <a:r>
              <a:rPr lang="en-US" sz="2800" dirty="0"/>
              <a:t>Our opinion about something or someone is based on our     </a:t>
            </a:r>
            <a:r>
              <a:rPr lang="en-US" sz="2800" dirty="0" err="1"/>
              <a:t>prespective</a:t>
            </a:r>
            <a:r>
              <a:rPr lang="en-US" sz="2800" dirty="0"/>
              <a:t>.</a:t>
            </a:r>
          </a:p>
          <a:p>
            <a:pPr marL="457200" indent="-457200" algn="just">
              <a:lnSpc>
                <a:spcPct val="150000"/>
              </a:lnSpc>
              <a:buClr>
                <a:schemeClr val="accent1">
                  <a:lumMod val="75000"/>
                </a:schemeClr>
              </a:buClr>
              <a:buFont typeface="Wingdings" panose="05000000000000000000" pitchFamily="2" charset="2"/>
              <a:buChar char="q"/>
            </a:pPr>
            <a:r>
              <a:rPr lang="en-US" sz="2800" dirty="0"/>
              <a:t>Whenever we give or express our opinion, it is important to give reasoning or an example to support our opinion.</a:t>
            </a:r>
          </a:p>
          <a:p>
            <a:pPr algn="just">
              <a:lnSpc>
                <a:spcPct val="150000"/>
              </a:lnSpc>
            </a:pPr>
            <a:endParaRPr lang="en-US" sz="2800" dirty="0"/>
          </a:p>
          <a:p>
            <a:pPr marL="285750" indent="-285750" algn="just">
              <a:lnSpc>
                <a:spcPct val="150000"/>
              </a:lnSpc>
              <a:buClr>
                <a:schemeClr val="accent1">
                  <a:lumMod val="75000"/>
                </a:schemeClr>
              </a:buClr>
              <a:buFont typeface="Wingdings" panose="05000000000000000000" pitchFamily="2" charset="2"/>
              <a:buChar char="q"/>
            </a:pPr>
            <a:endParaRPr lang="en-ID" sz="2800" dirty="0"/>
          </a:p>
          <a:p>
            <a:pPr algn="just">
              <a:lnSpc>
                <a:spcPct val="150000"/>
              </a:lnSpc>
            </a:pPr>
            <a:r>
              <a:rPr lang="en-US" sz="2800" dirty="0"/>
              <a:t>	</a:t>
            </a:r>
            <a:endParaRPr lang="en-ID" sz="2000" dirty="0"/>
          </a:p>
        </p:txBody>
      </p:sp>
    </p:spTree>
    <p:extLst>
      <p:ext uri="{BB962C8B-B14F-4D97-AF65-F5344CB8AC3E}">
        <p14:creationId xmlns:p14="http://schemas.microsoft.com/office/powerpoint/2010/main" val="2186583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72E767B-B47F-4D67-979A-2F1F212D3B77}"/>
              </a:ext>
            </a:extLst>
          </p:cNvPr>
          <p:cNvSpPr>
            <a:spLocks noGrp="1"/>
          </p:cNvSpPr>
          <p:nvPr>
            <p:ph idx="1"/>
          </p:nvPr>
        </p:nvSpPr>
        <p:spPr>
          <a:xfrm>
            <a:off x="1484310" y="410817"/>
            <a:ext cx="10018713" cy="5936974"/>
          </a:xfrm>
        </p:spPr>
        <p:txBody>
          <a:bodyPr>
            <a:normAutofit/>
          </a:bodyPr>
          <a:lstStyle/>
          <a:p>
            <a:pPr marL="0" indent="0" algn="ctr">
              <a:buNone/>
            </a:pPr>
            <a:r>
              <a:rPr lang="en-US" sz="2800" b="1" dirty="0"/>
              <a:t>We can use </a:t>
            </a:r>
            <a:r>
              <a:rPr lang="en-US" sz="2800" b="1" dirty="0" err="1"/>
              <a:t>collacotions</a:t>
            </a:r>
            <a:r>
              <a:rPr lang="en-US" sz="2800" b="1" dirty="0"/>
              <a:t> to express opinions</a:t>
            </a:r>
          </a:p>
          <a:p>
            <a:pPr marL="0" indent="0" algn="ctr">
              <a:buNone/>
            </a:pPr>
            <a:endParaRPr lang="en-US" sz="2800" b="1" dirty="0"/>
          </a:p>
          <a:p>
            <a:pPr marL="0" indent="0">
              <a:buNone/>
            </a:pPr>
            <a:r>
              <a:rPr lang="en-US" i="1" dirty="0"/>
              <a:t>For examples :</a:t>
            </a:r>
          </a:p>
          <a:p>
            <a:pPr>
              <a:buFont typeface="Wingdings" panose="05000000000000000000" pitchFamily="2" charset="2"/>
              <a:buChar char="§"/>
            </a:pPr>
            <a:r>
              <a:rPr lang="en-US" dirty="0"/>
              <a:t>Strong argument</a:t>
            </a:r>
          </a:p>
          <a:p>
            <a:pPr>
              <a:buFont typeface="Wingdings" panose="05000000000000000000" pitchFamily="2" charset="2"/>
              <a:buChar char="§"/>
            </a:pPr>
            <a:r>
              <a:rPr lang="en-US" dirty="0"/>
              <a:t>Strong </a:t>
            </a:r>
            <a:r>
              <a:rPr lang="en-US" dirty="0" err="1"/>
              <a:t>critism</a:t>
            </a:r>
            <a:endParaRPr lang="en-US" dirty="0"/>
          </a:p>
          <a:p>
            <a:pPr>
              <a:buFont typeface="Wingdings" panose="05000000000000000000" pitchFamily="2" charset="2"/>
              <a:buChar char="§"/>
            </a:pPr>
            <a:r>
              <a:rPr lang="en-US" dirty="0"/>
              <a:t>Strong denial</a:t>
            </a:r>
          </a:p>
          <a:p>
            <a:pPr>
              <a:buFont typeface="Wingdings" panose="05000000000000000000" pitchFamily="2" charset="2"/>
              <a:buChar char="§"/>
            </a:pPr>
            <a:r>
              <a:rPr lang="en-US" dirty="0"/>
              <a:t>Strong opinion</a:t>
            </a:r>
          </a:p>
          <a:p>
            <a:pPr>
              <a:buFont typeface="Wingdings" panose="05000000000000000000" pitchFamily="2" charset="2"/>
              <a:buChar char="§"/>
            </a:pPr>
            <a:r>
              <a:rPr lang="en-US" dirty="0"/>
              <a:t>Strong resistance</a:t>
            </a:r>
          </a:p>
          <a:p>
            <a:pPr>
              <a:buFont typeface="Wingdings" panose="05000000000000000000" pitchFamily="2" charset="2"/>
              <a:buChar char="§"/>
            </a:pPr>
            <a:r>
              <a:rPr lang="en-US" dirty="0"/>
              <a:t>Quite strongly</a:t>
            </a:r>
          </a:p>
          <a:p>
            <a:endParaRPr lang="en-ID" dirty="0"/>
          </a:p>
        </p:txBody>
      </p:sp>
    </p:spTree>
    <p:extLst>
      <p:ext uri="{BB962C8B-B14F-4D97-AF65-F5344CB8AC3E}">
        <p14:creationId xmlns:p14="http://schemas.microsoft.com/office/powerpoint/2010/main" val="3631194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131E8B18-3DDE-4801-A41F-21C328A0E63F}"/>
              </a:ext>
            </a:extLst>
          </p:cNvPr>
          <p:cNvSpPr txBox="1"/>
          <p:nvPr/>
        </p:nvSpPr>
        <p:spPr>
          <a:xfrm>
            <a:off x="1683026" y="622852"/>
            <a:ext cx="10137913" cy="5940088"/>
          </a:xfrm>
          <a:prstGeom prst="rect">
            <a:avLst/>
          </a:prstGeom>
          <a:noFill/>
        </p:spPr>
        <p:txBody>
          <a:bodyPr wrap="square" rtlCol="0">
            <a:spAutoFit/>
          </a:bodyPr>
          <a:lstStyle/>
          <a:p>
            <a:pPr marL="0" indent="0" algn="ctr">
              <a:buNone/>
            </a:pPr>
            <a:r>
              <a:rPr lang="en-US" sz="3200" b="1" i="1" dirty="0">
                <a:solidFill>
                  <a:schemeClr val="accent1">
                    <a:lumMod val="75000"/>
                  </a:schemeClr>
                </a:solidFill>
              </a:rPr>
              <a:t>Read the conversational text given.</a:t>
            </a:r>
            <a:endParaRPr lang="en-ID" sz="3200" b="1" i="1" dirty="0">
              <a:solidFill>
                <a:schemeClr val="accent1">
                  <a:lumMod val="75000"/>
                </a:schemeClr>
              </a:solidFill>
            </a:endParaRPr>
          </a:p>
          <a:p>
            <a:pPr algn="ctr"/>
            <a:endParaRPr lang="en-US" sz="3200" b="1" i="1" dirty="0">
              <a:solidFill>
                <a:schemeClr val="accent1">
                  <a:lumMod val="75000"/>
                </a:schemeClr>
              </a:solidFill>
            </a:endParaRPr>
          </a:p>
          <a:p>
            <a:pPr marL="0" indent="0" algn="just">
              <a:lnSpc>
                <a:spcPct val="200000"/>
              </a:lnSpc>
              <a:buNone/>
            </a:pPr>
            <a:r>
              <a:rPr lang="en-US" sz="2400" dirty="0"/>
              <a:t>Siti     :  Why are you looking so sad ?</a:t>
            </a:r>
          </a:p>
          <a:p>
            <a:pPr marL="0" indent="0" algn="just">
              <a:lnSpc>
                <a:spcPct val="200000"/>
              </a:lnSpc>
              <a:buNone/>
            </a:pPr>
            <a:r>
              <a:rPr lang="en-US" sz="2400" dirty="0"/>
              <a:t>Jane  :  I was reading an opinion article on bullying. It made me extremely sad.</a:t>
            </a:r>
          </a:p>
          <a:p>
            <a:pPr marL="0" indent="0" algn="just">
              <a:lnSpc>
                <a:spcPct val="200000"/>
              </a:lnSpc>
              <a:buNone/>
            </a:pPr>
            <a:r>
              <a:rPr lang="en-US" sz="2400" dirty="0"/>
              <a:t>Siti     :  Ah! People like to exaggerate things, bullying as such is no big deal.</a:t>
            </a:r>
          </a:p>
          <a:p>
            <a:pPr marL="0" indent="0" algn="just">
              <a:lnSpc>
                <a:spcPct val="200000"/>
              </a:lnSpc>
              <a:buNone/>
            </a:pPr>
            <a:r>
              <a:rPr lang="en-US" sz="2400" dirty="0"/>
              <a:t>Jane  :  No, I don’t think so. Bullying is prevalent in our society. It is important 	</a:t>
            </a:r>
            <a:r>
              <a:rPr lang="en-US" sz="2400"/>
              <a:t>	  that </a:t>
            </a:r>
            <a:r>
              <a:rPr lang="en-US" sz="2400" dirty="0"/>
              <a:t>everyone should be made aware of this social evil.</a:t>
            </a:r>
          </a:p>
          <a:p>
            <a:pPr algn="just">
              <a:lnSpc>
                <a:spcPct val="200000"/>
              </a:lnSpc>
            </a:pPr>
            <a:endParaRPr lang="en-US" sz="2400" dirty="0"/>
          </a:p>
          <a:p>
            <a:pPr algn="ctr"/>
            <a:endParaRPr lang="en-ID" sz="2800" b="1" i="1" dirty="0">
              <a:solidFill>
                <a:schemeClr val="accent1">
                  <a:lumMod val="75000"/>
                </a:schemeClr>
              </a:solidFill>
            </a:endParaRPr>
          </a:p>
        </p:txBody>
      </p:sp>
    </p:spTree>
    <p:extLst>
      <p:ext uri="{BB962C8B-B14F-4D97-AF65-F5344CB8AC3E}">
        <p14:creationId xmlns:p14="http://schemas.microsoft.com/office/powerpoint/2010/main" val="759295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482E380A-99A7-4BA1-92E5-81EE7F3400B8}"/>
              </a:ext>
            </a:extLst>
          </p:cNvPr>
          <p:cNvSpPr txBox="1"/>
          <p:nvPr/>
        </p:nvSpPr>
        <p:spPr>
          <a:xfrm>
            <a:off x="1616766" y="689113"/>
            <a:ext cx="10310191" cy="6047809"/>
          </a:xfrm>
          <a:prstGeom prst="rect">
            <a:avLst/>
          </a:prstGeom>
          <a:noFill/>
        </p:spPr>
        <p:txBody>
          <a:bodyPr wrap="square" rtlCol="0">
            <a:spAutoFit/>
          </a:bodyPr>
          <a:lstStyle/>
          <a:p>
            <a:pPr marL="0" indent="0">
              <a:lnSpc>
                <a:spcPct val="150000"/>
              </a:lnSpc>
              <a:buNone/>
            </a:pPr>
            <a:r>
              <a:rPr lang="en-US" sz="2400" dirty="0"/>
              <a:t>Siti     :  I don’t agree with you.</a:t>
            </a:r>
          </a:p>
          <a:p>
            <a:pPr marL="0" indent="0">
              <a:lnSpc>
                <a:spcPct val="150000"/>
              </a:lnSpc>
              <a:buNone/>
            </a:pPr>
            <a:r>
              <a:rPr lang="en-US" sz="2400" dirty="0"/>
              <a:t>Jane  :  I am of the opinion that no one has any right to harass or make people fell 		inferior. No one should have that kind of </a:t>
            </a:r>
            <a:r>
              <a:rPr lang="en-US" sz="2400" dirty="0" err="1"/>
              <a:t>poer</a:t>
            </a:r>
            <a:r>
              <a:rPr lang="en-US" sz="2400" dirty="0"/>
              <a:t>.</a:t>
            </a:r>
          </a:p>
          <a:p>
            <a:pPr marL="0" indent="0">
              <a:lnSpc>
                <a:spcPct val="150000"/>
              </a:lnSpc>
              <a:buNone/>
            </a:pPr>
            <a:r>
              <a:rPr lang="en-US" sz="2400" dirty="0"/>
              <a:t>Siti      :  Hey! Stop!  You are getting too serious!</a:t>
            </a:r>
          </a:p>
          <a:p>
            <a:pPr marL="0" indent="0">
              <a:lnSpc>
                <a:spcPct val="150000"/>
              </a:lnSpc>
              <a:buNone/>
            </a:pPr>
            <a:r>
              <a:rPr lang="en-US" sz="2400" dirty="0"/>
              <a:t>Jane   :  Yes!  You should be serious about it as well. I would like to point out that 			 bullying is everyone’s problem and responsibility. If you condone bullying 		 in any way, shape or form it means you are taking part in it whether it s 			 directly or indirectly by being silent.</a:t>
            </a:r>
          </a:p>
          <a:p>
            <a:pPr marL="0" indent="0">
              <a:lnSpc>
                <a:spcPct val="150000"/>
              </a:lnSpc>
              <a:buNone/>
            </a:pPr>
            <a:endParaRPr lang="en-ID" dirty="0"/>
          </a:p>
          <a:p>
            <a:pPr marL="0" indent="0">
              <a:lnSpc>
                <a:spcPct val="150000"/>
              </a:lnSpc>
              <a:buNone/>
            </a:pPr>
            <a:endParaRPr lang="en-ID" dirty="0"/>
          </a:p>
          <a:p>
            <a:pPr marL="0" indent="0">
              <a:lnSpc>
                <a:spcPct val="150000"/>
              </a:lnSpc>
              <a:buNone/>
            </a:pPr>
            <a:r>
              <a:rPr lang="en-ID" dirty="0"/>
              <a:t>										</a:t>
            </a:r>
            <a:r>
              <a:rPr lang="en-ID" sz="2000" b="1" dirty="0">
                <a:solidFill>
                  <a:schemeClr val="accent1">
                    <a:lumMod val="50000"/>
                  </a:schemeClr>
                </a:solidFill>
              </a:rPr>
              <a:t>----- OOO -----</a:t>
            </a:r>
          </a:p>
          <a:p>
            <a:pPr marL="0" indent="0">
              <a:buNone/>
            </a:pPr>
            <a:endParaRPr lang="en-ID" dirty="0"/>
          </a:p>
        </p:txBody>
      </p:sp>
    </p:spTree>
    <p:extLst>
      <p:ext uri="{BB962C8B-B14F-4D97-AF65-F5344CB8AC3E}">
        <p14:creationId xmlns:p14="http://schemas.microsoft.com/office/powerpoint/2010/main" val="21966189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1A9F9826-882C-40B9-8F38-5A3B8CFD196D}"/>
    </a:ext>
  </a:extLst>
</a:theme>
</file>

<file path=docProps/app.xml><?xml version="1.0" encoding="utf-8"?>
<Properties xmlns="http://schemas.openxmlformats.org/officeDocument/2006/extended-properties" xmlns:vt="http://schemas.openxmlformats.org/officeDocument/2006/docPropsVTypes">
  <Template>TM03457496[[fn=Parallax]]</Template>
  <TotalTime>162</TotalTime>
  <Words>178</Words>
  <Application>Microsoft Office PowerPoint</Application>
  <PresentationFormat>Custom</PresentationFormat>
  <Paragraphs>32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Parallax</vt:lpstr>
      <vt:lpstr>Chapter 2  Opinions &amp; Thought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Is He Such a Hard-Working Animator?</dc:title>
  <dc:creator>Acer</dc:creator>
  <cp:lastModifiedBy>AnnAArmyOffice</cp:lastModifiedBy>
  <cp:revision>23</cp:revision>
  <dcterms:created xsi:type="dcterms:W3CDTF">2021-07-17T03:09:56Z</dcterms:created>
  <dcterms:modified xsi:type="dcterms:W3CDTF">2021-08-31T06:18:45Z</dcterms:modified>
</cp:coreProperties>
</file>