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2"/>
  </p:notesMasterIdLst>
  <p:handoutMasterIdLst>
    <p:handoutMasterId r:id="rId13"/>
  </p:handoutMasterIdLst>
  <p:sldIdLst>
    <p:sldId id="264" r:id="rId2"/>
    <p:sldId id="260" r:id="rId3"/>
    <p:sldId id="261" r:id="rId4"/>
    <p:sldId id="269" r:id="rId5"/>
    <p:sldId id="262" r:id="rId6"/>
    <p:sldId id="263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7196ED0-E696-478B-9C70-36C4C4645B46}">
          <p14:sldIdLst>
            <p14:sldId id="264"/>
            <p14:sldId id="260"/>
            <p14:sldId id="261"/>
            <p14:sldId id="269"/>
            <p14:sldId id="262"/>
            <p14:sldId id="263"/>
            <p14:sldId id="265"/>
            <p14:sldId id="266"/>
            <p14:sldId id="267"/>
            <p14:sldId id="268"/>
          </p14:sldIdLst>
        </p14:section>
        <p14:section name="Untitled Section" id="{9143AE1C-E4E5-4C90-8C44-F755A3E2D5E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33" autoAdjust="0"/>
    <p:restoredTop sz="94717" autoAdjust="0"/>
  </p:normalViewPr>
  <p:slideViewPr>
    <p:cSldViewPr>
      <p:cViewPr varScale="1">
        <p:scale>
          <a:sx n="68" d="100"/>
          <a:sy n="68" d="100"/>
        </p:scale>
        <p:origin x="16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381" y="-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9EF66-CF7A-4C50-88B0-8C66C7B76136}" type="datetimeFigureOut">
              <a:rPr lang="id-ID" smtClean="0"/>
              <a:pPr/>
              <a:t>31/10/2020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919C3-AF23-4702-9A61-AC8EC0A35A15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33634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85104-9970-49C0-AA1F-3BF9653C6E91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2FE28-5579-42C0-A9C2-1799BEFAC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90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" Target="../slides/slide3.xml"/><Relationship Id="rId7" Type="http://schemas.openxmlformats.org/officeDocument/2006/relationships/slide" Target="../slides/slide5.xml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hyperlink" Target="../../Sri%20Hayati/Desktop/Giyanti_Bhs.Indonesia_SMA%20PLUS%20PGRI%20CIBINONG/2.%20CERITA%20PENDEK/POWER%20POINT%20CERPEN.ppt#-1,12,Contoh Soal" TargetMode="External"/><Relationship Id="rId15" Type="http://schemas.openxmlformats.org/officeDocument/2006/relationships/image" Target="../media/image15.gif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13E8-68D2-4C95-B947-6F9217E476AB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FE94-24A5-40DF-AA67-69068453FC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tourbg"/>
          <p:cNvPicPr>
            <a:picLocks noChangeAspect="1" noChangeArrowheads="1"/>
          </p:cNvPicPr>
          <p:nvPr userDrawn="1"/>
        </p:nvPicPr>
        <p:blipFill>
          <a:blip r:embed="rId2"/>
          <a:srcRect l="2400" r="1601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7" descr="beranda.png">
            <a:hlinkClick r:id="rId3" action="ppaction://hlinksldjump" highlightClick="1"/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11113" y="628650"/>
            <a:ext cx="16303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contoh soal.png">
            <a:hlinkClick r:id="rId5" action="ppaction://hlinkpres?slideindex=12&amp;slidetitle=Contoh Soal" highlightClick="1"/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14288" y="2805113"/>
            <a:ext cx="16335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indikator.png">
            <a:hlinkClick r:id="rId7" action="ppaction://hlinksldjump" highlightClick="1"/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-1588" y="1701800"/>
            <a:ext cx="16208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materi.png">
            <a:hlinkClick r:id="" action="ppaction://noaction" highlightClick="1"/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31750" y="2190750"/>
            <a:ext cx="15875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penyusun.png">
            <a:hlinkClick r:id="" action="ppaction://noaction" highlightClick="1"/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-23813" y="4429125"/>
            <a:ext cx="16383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referensi.png">
            <a:hlinkClick r:id="" action="ppaction://noaction" highlightClick="1"/>
          </p:cNvPr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25400" y="3916363"/>
            <a:ext cx="15938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sk-kd.png">
            <a:hlinkClick r:id="" action="ppaction://noaction" highlightClick="1"/>
          </p:cNvPr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-66675" y="1130300"/>
            <a:ext cx="168592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 descr="uji kompetensi.png">
            <a:hlinkClick r:id="" action="ppaction://noaction" highlightClick="1"/>
          </p:cNvPr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42875" y="3190875"/>
            <a:ext cx="1762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selesai.png">
            <a:hlinkClick r:id="" action="ppaction://hlinkshowjump?jump=endshow" highlightClick="1"/>
          </p:cNvPr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7463" y="5041900"/>
            <a:ext cx="1612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6" descr="continents.gif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323850" y="585946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41"/>
          <p:cNvSpPr>
            <a:spLocks noChangeArrowheads="1"/>
          </p:cNvSpPr>
          <p:nvPr userDrawn="1"/>
        </p:nvSpPr>
        <p:spPr bwMode="auto">
          <a:xfrm>
            <a:off x="1692275" y="549275"/>
            <a:ext cx="7162800" cy="5486400"/>
          </a:xfrm>
          <a:prstGeom prst="rect">
            <a:avLst/>
          </a:prstGeom>
          <a:gradFill rotWithShape="1">
            <a:gsLst>
              <a:gs pos="0">
                <a:srgbClr val="666699">
                  <a:alpha val="75000"/>
                </a:srgbClr>
              </a:gs>
              <a:gs pos="100000">
                <a:srgbClr val="666699">
                  <a:alpha val="84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600" advTm="248500">
        <p14:prism isInverted="1"/>
      </p:transition>
    </mc:Choice>
    <mc:Fallback xmlns="">
      <p:transition spd="slow" advTm="248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13E8-68D2-4C95-B947-6F9217E476AB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FE94-24A5-40DF-AA67-69068453F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600" advTm="248500">
        <p14:prism isInverted="1"/>
      </p:transition>
    </mc:Choice>
    <mc:Fallback xmlns="">
      <p:transition spd="slow" advTm="2485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13E8-68D2-4C95-B947-6F9217E476AB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FE94-24A5-40DF-AA67-69068453FC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600" advTm="248500">
        <p14:prism isInverted="1"/>
      </p:transition>
    </mc:Choice>
    <mc:Fallback xmlns="">
      <p:transition spd="slow" advTm="2485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A17A-23F5-4E78-93CB-5286C80DD750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28000-6B39-452C-9FA8-FE319BC51F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600" advTm="248500">
        <p14:prism isInverted="1"/>
      </p:transition>
    </mc:Choice>
    <mc:Fallback xmlns="">
      <p:transition spd="slow" advTm="2485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>
                  <a:lumMod val="75000"/>
                </a:schemeClr>
              </a:buClr>
              <a:defRPr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13E8-68D2-4C95-B947-6F9217E476AB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FE94-24A5-40DF-AA67-69068453F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600" advTm="248500">
        <p14:prism isInverted="1"/>
      </p:transition>
    </mc:Choice>
    <mc:Fallback xmlns="">
      <p:transition spd="slow" advTm="2485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13E8-68D2-4C95-B947-6F9217E476AB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FE94-24A5-40DF-AA67-69068453F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600" advTm="248500">
        <p14:prism isInverted="1"/>
      </p:transition>
    </mc:Choice>
    <mc:Fallback xmlns="">
      <p:transition spd="slow" advTm="2485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13E8-68D2-4C95-B947-6F9217E476AB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FE94-24A5-40DF-AA67-69068453F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600" advTm="248500">
        <p14:prism isInverted="1"/>
      </p:transition>
    </mc:Choice>
    <mc:Fallback xmlns="">
      <p:transition spd="slow" advTm="2485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13E8-68D2-4C95-B947-6F9217E476AB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FE94-24A5-40DF-AA67-69068453F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600" advTm="248500">
        <p14:prism isInverted="1"/>
      </p:transition>
    </mc:Choice>
    <mc:Fallback xmlns="">
      <p:transition spd="slow" advTm="2485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13E8-68D2-4C95-B947-6F9217E476AB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FE94-24A5-40DF-AA67-69068453F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600" advTm="248500">
        <p14:prism isInverted="1"/>
      </p:transition>
    </mc:Choice>
    <mc:Fallback xmlns="">
      <p:transition spd="slow" advTm="2485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600" advTm="248500">
        <p14:prism isInverted="1"/>
      </p:transition>
    </mc:Choice>
    <mc:Fallback xmlns="">
      <p:transition spd="slow" advTm="2485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13E8-68D2-4C95-B947-6F9217E476AB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FE94-24A5-40DF-AA67-69068453FC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600" advTm="248500">
        <p14:prism isInverted="1"/>
      </p:transition>
    </mc:Choice>
    <mc:Fallback xmlns="">
      <p:transition spd="slow" advTm="2485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13E8-68D2-4C95-B947-6F9217E476AB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9DFE94-24A5-40DF-AA67-69068453FC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600" advTm="248500">
        <p14:prism isInverted="1"/>
      </p:transition>
    </mc:Choice>
    <mc:Fallback xmlns="">
      <p:transition spd="slow" advTm="2485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png"/><Relationship Id="rId26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../../Sri%20Hayati/Desktop/Giyanti_Bhs.Indonesia_SMA%20PLUS%20PGRI%20CIBINONG/2.%20CERITA%20PENDEK/POWER%20POINT%20CERPEN.ppt#-1,12,Contoh Soal" TargetMode="External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9.png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3.xml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7.png"/><Relationship Id="rId27" Type="http://schemas.openxmlformats.org/officeDocument/2006/relationships/image" Target="../media/image12.png"/><Relationship Id="rId30" Type="http://schemas.openxmlformats.org/officeDocument/2006/relationships/image" Target="../media/image15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ourbg"/>
          <p:cNvPicPr>
            <a:picLocks noChangeAspect="1" noChangeArrowheads="1"/>
          </p:cNvPicPr>
          <p:nvPr userDrawn="1"/>
        </p:nvPicPr>
        <p:blipFill>
          <a:blip r:embed="rId14"/>
          <a:srcRect l="2400" r="1601"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</p:pic>
      <p:pic>
        <p:nvPicPr>
          <p:cNvPr id="15" name="Picture 7" descr="beranda.png">
            <a:hlinkClick r:id="rId15" action="ppaction://hlinksldjump" highlightClick="1"/>
          </p:cNvPr>
          <p:cNvPicPr>
            <a:picLocks noChangeAspect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11113" y="628650"/>
            <a:ext cx="16303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contoh soal.png">
            <a:hlinkClick r:id="rId17" action="ppaction://hlinkpres?slideindex=12&amp;slidetitle=Contoh Soal" highlightClick="1"/>
          </p:cNvPr>
          <p:cNvPicPr>
            <a:picLocks noChangeAspect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-14288" y="2805113"/>
            <a:ext cx="16335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indikator.png">
            <a:hlinkClick r:id="rId19" action="ppaction://hlinksldjump" highlightClick="1"/>
          </p:cNvPr>
          <p:cNvPicPr>
            <a:picLocks noChangeAspect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-1588" y="1701800"/>
            <a:ext cx="16208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 descr="materi.png">
            <a:hlinkClick r:id="" action="ppaction://noaction" highlightClick="1"/>
          </p:cNvPr>
          <p:cNvPicPr>
            <a:picLocks noChangeAspect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31750" y="2190750"/>
            <a:ext cx="15875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 descr="penyusun.png">
            <a:hlinkClick r:id="" action="ppaction://noaction" highlightClick="1"/>
          </p:cNvPr>
          <p:cNvPicPr>
            <a:picLocks noChangeAspect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auto">
          <a:xfrm>
            <a:off x="-23813" y="4429125"/>
            <a:ext cx="1638301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 descr="referensi.png">
            <a:hlinkClick r:id="" action="ppaction://noaction" highlightClick="1"/>
          </p:cNvPr>
          <p:cNvPicPr>
            <a:picLocks noChangeAspect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25400" y="3916363"/>
            <a:ext cx="159385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sk-kd.png">
            <a:hlinkClick r:id="" action="ppaction://noaction" highlightClick="1"/>
          </p:cNvPr>
          <p:cNvPicPr>
            <a:picLocks noChangeAspect="1"/>
          </p:cNvPicPr>
          <p:nvPr userDrawn="1"/>
        </p:nvPicPr>
        <p:blipFill>
          <a:blip r:embed="rId24"/>
          <a:srcRect/>
          <a:stretch>
            <a:fillRect/>
          </a:stretch>
        </p:blipFill>
        <p:spPr bwMode="auto">
          <a:xfrm>
            <a:off x="-66675" y="1130300"/>
            <a:ext cx="168592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5" descr="uji kompetensi.png">
            <a:hlinkClick r:id="" action="ppaction://noaction" highlightClick="1"/>
          </p:cNvPr>
          <p:cNvPicPr>
            <a:picLocks noChangeAspect="1"/>
          </p:cNvPicPr>
          <p:nvPr userDrawn="1"/>
        </p:nvPicPr>
        <p:blipFill>
          <a:blip r:embed="rId25"/>
          <a:srcRect/>
          <a:stretch>
            <a:fillRect/>
          </a:stretch>
        </p:blipFill>
        <p:spPr bwMode="auto">
          <a:xfrm>
            <a:off x="-142875" y="3190875"/>
            <a:ext cx="1762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3" descr="selesai.png">
            <a:hlinkClick r:id="" action="ppaction://hlinkshowjump?jump=endshow" highlightClick="1"/>
          </p:cNvPr>
          <p:cNvPicPr>
            <a:picLocks noChangeAspect="1"/>
          </p:cNvPicPr>
          <p:nvPr userDrawn="1"/>
        </p:nvPicPr>
        <p:blipFill>
          <a:blip r:embed="rId26"/>
          <a:srcRect/>
          <a:stretch>
            <a:fillRect/>
          </a:stretch>
        </p:blipFill>
        <p:spPr bwMode="auto">
          <a:xfrm>
            <a:off x="17463" y="5041900"/>
            <a:ext cx="1612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2" descr="back.png">
            <a:hlinkClick r:id="" action="ppaction://hlinkshowjump?jump=previousslide"/>
          </p:cNvPr>
          <p:cNvPicPr>
            <a:picLocks/>
          </p:cNvPicPr>
          <p:nvPr userDrawn="1"/>
        </p:nvPicPr>
        <p:blipFill>
          <a:blip r:embed="rId27"/>
          <a:srcRect/>
          <a:stretch>
            <a:fillRect/>
          </a:stretch>
        </p:blipFill>
        <p:spPr bwMode="auto">
          <a:xfrm>
            <a:off x="7934325" y="61404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4" descr="forward.png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28"/>
          <a:srcRect/>
          <a:stretch>
            <a:fillRect/>
          </a:stretch>
        </p:blipFill>
        <p:spPr bwMode="auto">
          <a:xfrm>
            <a:off x="8643938" y="6145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5" descr="folder_home.png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29"/>
          <a:srcRect/>
          <a:stretch>
            <a:fillRect/>
          </a:stretch>
        </p:blipFill>
        <p:spPr bwMode="auto">
          <a:xfrm>
            <a:off x="8281988" y="6145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6" descr="continents.gif"/>
          <p:cNvPicPr>
            <a:picLocks noChangeAspect="1"/>
          </p:cNvPicPr>
          <p:nvPr userDrawn="1"/>
        </p:nvPicPr>
        <p:blipFill>
          <a:blip r:embed="rId30"/>
          <a:srcRect/>
          <a:stretch>
            <a:fillRect/>
          </a:stretch>
        </p:blipFill>
        <p:spPr bwMode="auto">
          <a:xfrm>
            <a:off x="323850" y="5859463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752600" y="704088"/>
            <a:ext cx="7086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752600" y="1935480"/>
            <a:ext cx="7086600" cy="4084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AD13E8-68D2-4C95-B947-6F9217E476AB}" type="datetimeFigureOut">
              <a:rPr lang="en-US" smtClean="0"/>
              <a:pPr/>
              <a:t>10/31/2020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9DFE94-24A5-40DF-AA67-69068453FCB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12776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mc:AlternateContent xmlns:mc="http://schemas.openxmlformats.org/markup-compatibility/2006" xmlns:p14="http://schemas.microsoft.com/office/powerpoint/2010/main">
    <mc:Choice Requires="p14">
      <p:transition spd="slow" p14:dur="8600" advTm="248500">
        <p14:prism isInverted="1"/>
      </p:transition>
    </mc:Choice>
    <mc:Fallback xmlns="">
      <p:transition spd="slow" advTm="248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BC421-E97E-4894-92CB-F0F3476C0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704088"/>
            <a:ext cx="7086600" cy="469392"/>
          </a:xfrm>
        </p:spPr>
        <p:txBody>
          <a:bodyPr>
            <a:normAutofit fontScale="90000"/>
          </a:bodyPr>
          <a:lstStyle/>
          <a:p>
            <a:r>
              <a:rPr lang="en-ID" sz="2800" dirty="0"/>
              <a:t>OPERASI FUNGSI PADA MICROSOFT EXCEL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EEC2F-1826-46B5-BE0F-0CDA04777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600200"/>
            <a:ext cx="7086600" cy="304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D" sz="2400" dirty="0" err="1"/>
              <a:t>Fungsi</a:t>
            </a:r>
            <a:r>
              <a:rPr lang="en-ID" sz="2400" dirty="0"/>
              <a:t> </a:t>
            </a:r>
            <a:r>
              <a:rPr lang="en-ID" sz="2400" dirty="0" err="1"/>
              <a:t>didalam</a:t>
            </a:r>
            <a:r>
              <a:rPr lang="en-ID" sz="2400" dirty="0"/>
              <a:t> program spreadsheet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suatu</a:t>
            </a:r>
            <a:r>
              <a:rPr lang="en-ID" sz="2400" dirty="0"/>
              <a:t> </a:t>
            </a:r>
            <a:r>
              <a:rPr lang="en-ID" sz="2400" dirty="0" err="1"/>
              <a:t>fasilitas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hal</a:t>
            </a:r>
            <a:r>
              <a:rPr lang="en-ID" sz="2400" dirty="0"/>
              <a:t> </a:t>
            </a:r>
            <a:r>
              <a:rPr lang="en-ID" sz="2400" dirty="0" err="1"/>
              <a:t>perhitungan</a:t>
            </a:r>
            <a:r>
              <a:rPr lang="en-ID" sz="2400" dirty="0"/>
              <a:t> yang </a:t>
            </a:r>
            <a:r>
              <a:rPr lang="en-ID" sz="2400" dirty="0" err="1"/>
              <a:t>digunakan</a:t>
            </a:r>
            <a:r>
              <a:rPr lang="en-ID" sz="2400" dirty="0"/>
              <a:t> </a:t>
            </a:r>
            <a:r>
              <a:rPr lang="en-ID" sz="2400" dirty="0" err="1"/>
              <a:t>melakukan</a:t>
            </a:r>
            <a:r>
              <a:rPr lang="en-ID" sz="2400" dirty="0"/>
              <a:t> </a:t>
            </a:r>
            <a:r>
              <a:rPr lang="en-ID" sz="2400" dirty="0" err="1"/>
              <a:t>penghitungan</a:t>
            </a:r>
            <a:r>
              <a:rPr lang="en-ID" sz="2400" dirty="0"/>
              <a:t> financial, </a:t>
            </a:r>
            <a:r>
              <a:rPr lang="en-ID" sz="2400" dirty="0" err="1"/>
              <a:t>statistik</a:t>
            </a:r>
            <a:r>
              <a:rPr lang="en-ID" sz="2400" dirty="0"/>
              <a:t>, </a:t>
            </a:r>
            <a:r>
              <a:rPr lang="en-ID" sz="2400" dirty="0" err="1"/>
              <a:t>analisa</a:t>
            </a:r>
            <a:r>
              <a:rPr lang="en-ID" sz="2400" dirty="0"/>
              <a:t> </a:t>
            </a:r>
            <a:r>
              <a:rPr lang="en-ID" sz="2400" dirty="0" err="1"/>
              <a:t>logika</a:t>
            </a:r>
            <a:r>
              <a:rPr lang="en-ID" sz="2400" dirty="0"/>
              <a:t>, </a:t>
            </a:r>
            <a:r>
              <a:rPr lang="en-ID" sz="2400" dirty="0" err="1"/>
              <a:t>pengambilan</a:t>
            </a:r>
            <a:r>
              <a:rPr lang="en-ID" sz="2400" dirty="0"/>
              <a:t> </a:t>
            </a:r>
            <a:r>
              <a:rPr lang="en-ID" sz="2400" dirty="0" err="1"/>
              <a:t>keputusan</a:t>
            </a:r>
            <a:r>
              <a:rPr lang="en-ID" sz="2400" dirty="0"/>
              <a:t> </a:t>
            </a:r>
            <a:r>
              <a:rPr lang="en-ID" sz="2400" dirty="0" err="1"/>
              <a:t>manipulasi</a:t>
            </a:r>
            <a:r>
              <a:rPr lang="en-ID" sz="2400" dirty="0"/>
              <a:t> </a:t>
            </a:r>
            <a:r>
              <a:rPr lang="en-ID" sz="2400" dirty="0" err="1"/>
              <a:t>teks</a:t>
            </a:r>
            <a:r>
              <a:rPr lang="en-ID" sz="2400" dirty="0"/>
              <a:t> dan lain-lain. </a:t>
            </a:r>
          </a:p>
          <a:p>
            <a:pPr marL="0" indent="0">
              <a:buNone/>
            </a:pPr>
            <a:endParaRPr lang="en-ID" sz="2400" dirty="0"/>
          </a:p>
          <a:p>
            <a:pPr marL="0" indent="0">
              <a:buNone/>
            </a:pPr>
            <a:r>
              <a:rPr lang="en-ID" sz="2400" dirty="0"/>
              <a:t> </a:t>
            </a:r>
          </a:p>
          <a:p>
            <a:pPr marL="0" indent="0">
              <a:buNone/>
            </a:pP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778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600" advTm="248500">
        <p14:prism isInverted="1"/>
      </p:transition>
    </mc:Choice>
    <mc:Fallback xmlns="">
      <p:transition spd="slow" advTm="248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4A959B-0BBD-4C64-9B4E-2F547499AF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7" t="24803" r="54167" b="23320"/>
          <a:stretch/>
        </p:blipFill>
        <p:spPr>
          <a:xfrm>
            <a:off x="2286000" y="838200"/>
            <a:ext cx="5538651" cy="365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9931C3-1708-4117-9BD1-148DCFA3B046}"/>
              </a:ext>
            </a:extLst>
          </p:cNvPr>
          <p:cNvSpPr txBox="1"/>
          <p:nvPr/>
        </p:nvSpPr>
        <p:spPr>
          <a:xfrm>
            <a:off x="2590800" y="4648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Penggunaan</a:t>
            </a:r>
            <a:r>
              <a:rPr lang="en-US" sz="2400" dirty="0"/>
              <a:t>  PivotTable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164981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600" advTm="248500">
        <p14:prism isInverted="1"/>
      </p:transition>
    </mc:Choice>
    <mc:Fallback xmlns="">
      <p:transition spd="slow" advTm="248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90A74C-2440-4FF1-A3C4-5D8C42FD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704088"/>
            <a:ext cx="7086600" cy="667512"/>
          </a:xfrm>
        </p:spPr>
        <p:txBody>
          <a:bodyPr>
            <a:normAutofit/>
          </a:bodyPr>
          <a:lstStyle/>
          <a:p>
            <a:r>
              <a:rPr lang="en-ID" sz="3200" dirty="0" err="1"/>
              <a:t>Fungsi</a:t>
            </a:r>
            <a:r>
              <a:rPr lang="en-ID" sz="3200" dirty="0"/>
              <a:t> </a:t>
            </a:r>
            <a:r>
              <a:rPr lang="en-ID" sz="3200" dirty="0" err="1"/>
              <a:t>Logika</a:t>
            </a:r>
            <a:r>
              <a:rPr lang="en-ID" sz="32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4207" y="1828800"/>
            <a:ext cx="7086600" cy="4084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/>
              <a:t>Fungsi</a:t>
            </a:r>
            <a:r>
              <a:rPr lang="en-US" sz="1800" dirty="0"/>
              <a:t> </a:t>
            </a:r>
            <a:r>
              <a:rPr lang="en-US" sz="1800" dirty="0" err="1"/>
              <a:t>logika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IF </a:t>
            </a:r>
            <a:r>
              <a:rPr lang="en-US" sz="1800" dirty="0" err="1"/>
              <a:t>berfungsi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menguji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logika</a:t>
            </a:r>
            <a:r>
              <a:rPr lang="en-US" sz="1800" dirty="0"/>
              <a:t>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syarat</a:t>
            </a:r>
            <a:r>
              <a:rPr lang="en-US" sz="1800" dirty="0"/>
              <a:t> </a:t>
            </a:r>
            <a:r>
              <a:rPr lang="en-US" sz="1800" dirty="0" err="1"/>
              <a:t>tertentu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mendapatkan</a:t>
            </a:r>
            <a:r>
              <a:rPr lang="en-US" sz="1800" dirty="0"/>
              <a:t> </a:t>
            </a:r>
            <a:r>
              <a:rPr lang="en-US" sz="1800" dirty="0" err="1"/>
              <a:t>nilai</a:t>
            </a:r>
            <a:r>
              <a:rPr lang="en-US" sz="1800" dirty="0"/>
              <a:t> </a:t>
            </a:r>
            <a:r>
              <a:rPr lang="en-US" sz="1800" dirty="0" err="1"/>
              <a:t>benar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salah. </a:t>
            </a:r>
            <a:r>
              <a:rPr lang="en-US" sz="1800" dirty="0" err="1"/>
              <a:t>Logika</a:t>
            </a:r>
            <a:r>
              <a:rPr lang="en-US" sz="1800" dirty="0"/>
              <a:t> </a:t>
            </a:r>
            <a:r>
              <a:rPr lang="en-US" sz="1800" dirty="0" err="1"/>
              <a:t>tunggal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pengujian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</a:t>
            </a:r>
            <a:r>
              <a:rPr lang="en-US" sz="1800" dirty="0" err="1"/>
              <a:t>satu</a:t>
            </a:r>
            <a:r>
              <a:rPr lang="en-US" sz="1800" dirty="0"/>
              <a:t> </a:t>
            </a:r>
            <a:r>
              <a:rPr lang="en-US" sz="1800" dirty="0" err="1"/>
              <a:t>syarat</a:t>
            </a:r>
            <a:r>
              <a:rPr lang="en-US" sz="1800" dirty="0"/>
              <a:t> yang </a:t>
            </a:r>
            <a:r>
              <a:rPr lang="en-US" sz="1800" dirty="0" err="1"/>
              <a:t>ditetapkan</a:t>
            </a:r>
            <a:r>
              <a:rPr lang="en-US" sz="1800" dirty="0"/>
              <a:t>. Statemen </a:t>
            </a:r>
            <a:r>
              <a:rPr lang="en-US" sz="1800" dirty="0" err="1"/>
              <a:t>fungsi</a:t>
            </a:r>
            <a:r>
              <a:rPr lang="en-US" sz="1800" dirty="0"/>
              <a:t> </a:t>
            </a:r>
            <a:r>
              <a:rPr lang="en-US" sz="1800" dirty="0" err="1"/>
              <a:t>logika</a:t>
            </a:r>
            <a:r>
              <a:rPr lang="en-US" sz="1800" dirty="0"/>
              <a:t> </a:t>
            </a:r>
          </a:p>
          <a:p>
            <a:pPr marL="0" indent="0">
              <a:buNone/>
            </a:pPr>
            <a:r>
              <a:rPr lang="en-US" sz="1800" dirty="0"/>
              <a:t>IF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sebagai</a:t>
            </a:r>
            <a:r>
              <a:rPr lang="en-US" sz="1800" dirty="0"/>
              <a:t> </a:t>
            </a:r>
            <a:r>
              <a:rPr lang="en-US" sz="1800" dirty="0" err="1"/>
              <a:t>berikut</a:t>
            </a:r>
            <a:r>
              <a:rPr lang="en-US" sz="1800" dirty="0"/>
              <a:t>: </a:t>
            </a:r>
          </a:p>
          <a:p>
            <a:pPr marL="0" indent="0">
              <a:buNone/>
            </a:pPr>
            <a:r>
              <a:rPr lang="en-US" sz="1800" dirty="0"/>
              <a:t> =IF(</a:t>
            </a:r>
            <a:r>
              <a:rPr lang="en-US" sz="1800" dirty="0" err="1"/>
              <a:t>Logica_test</a:t>
            </a:r>
            <a:r>
              <a:rPr lang="en-US" sz="1800" dirty="0"/>
              <a:t>; </a:t>
            </a:r>
            <a:r>
              <a:rPr lang="en-US" sz="1800" dirty="0" err="1"/>
              <a:t>Value_if_true</a:t>
            </a:r>
            <a:r>
              <a:rPr lang="en-US" sz="1800" dirty="0"/>
              <a:t>; </a:t>
            </a:r>
            <a:r>
              <a:rPr lang="en-US" sz="1800" dirty="0" err="1"/>
              <a:t>Value_if_false</a:t>
            </a:r>
            <a:r>
              <a:rPr lang="en-US" sz="1800" dirty="0"/>
              <a:t>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 Logical Test : </a:t>
            </a:r>
            <a:r>
              <a:rPr lang="en-US" sz="1800" dirty="0" err="1"/>
              <a:t>Sel</a:t>
            </a:r>
            <a:r>
              <a:rPr lang="en-US" sz="1800" dirty="0"/>
              <a:t> yang </a:t>
            </a:r>
            <a:r>
              <a:rPr lang="en-US" sz="1800" dirty="0" err="1"/>
              <a:t>diuji</a:t>
            </a:r>
            <a:r>
              <a:rPr lang="en-US" sz="1800" dirty="0"/>
              <a:t> dan </a:t>
            </a:r>
            <a:r>
              <a:rPr lang="en-US" sz="1800" dirty="0" err="1"/>
              <a:t>syarat</a:t>
            </a:r>
            <a:r>
              <a:rPr lang="en-US" sz="1800" dirty="0"/>
              <a:t> yang </a:t>
            </a:r>
            <a:r>
              <a:rPr lang="en-US" sz="1800" dirty="0" err="1"/>
              <a:t>ditetapkan</a:t>
            </a:r>
            <a:r>
              <a:rPr lang="en-US" sz="1800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Value If True :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syarat</a:t>
            </a:r>
            <a:r>
              <a:rPr lang="en-US" sz="1800" dirty="0"/>
              <a:t> yang </a:t>
            </a:r>
            <a:r>
              <a:rPr lang="en-US" sz="1800" dirty="0" err="1"/>
              <a:t>ditetapkan</a:t>
            </a:r>
            <a:r>
              <a:rPr lang="en-US" sz="1800" dirty="0"/>
              <a:t> </a:t>
            </a:r>
            <a:r>
              <a:rPr lang="en-US" sz="1800" dirty="0" err="1"/>
              <a:t>terpenuhi</a:t>
            </a:r>
            <a:r>
              <a:rPr lang="en-US" sz="1800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Value If False : </a:t>
            </a:r>
            <a:r>
              <a:rPr lang="en-US" sz="1800" dirty="0" err="1"/>
              <a:t>Kondisi</a:t>
            </a:r>
            <a:r>
              <a:rPr lang="en-US" sz="1800" dirty="0"/>
              <a:t> </a:t>
            </a:r>
            <a:r>
              <a:rPr lang="en-US" sz="1800" dirty="0" err="1"/>
              <a:t>jika</a:t>
            </a:r>
            <a:r>
              <a:rPr lang="en-US" sz="1800" dirty="0"/>
              <a:t> </a:t>
            </a:r>
            <a:r>
              <a:rPr lang="en-US" sz="1800" dirty="0" err="1"/>
              <a:t>syarat</a:t>
            </a:r>
            <a:r>
              <a:rPr lang="en-US" sz="1800" dirty="0"/>
              <a:t> yang </a:t>
            </a:r>
            <a:r>
              <a:rPr lang="en-US" sz="1800" dirty="0" err="1"/>
              <a:t>ditetapkan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terpenuhi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516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600" advTm="248500">
        <p14:prism isInverted="1"/>
      </p:transition>
    </mc:Choice>
    <mc:Fallback xmlns="">
      <p:transition spd="slow" advTm="248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8A74E-F650-4717-A997-4AAE2CA43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838200"/>
            <a:ext cx="70866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000" dirty="0" err="1"/>
              <a:t>Contoh</a:t>
            </a:r>
            <a:r>
              <a:rPr lang="en-ID" sz="2000" dirty="0"/>
              <a:t>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D" sz="2000" dirty="0"/>
              <a:t> Jika Kode </a:t>
            </a:r>
            <a:r>
              <a:rPr lang="en-ID" sz="2000" dirty="0" err="1"/>
              <a:t>adalah</a:t>
            </a:r>
            <a:r>
              <a:rPr lang="en-ID" sz="2000" dirty="0"/>
              <a:t> ‘S’, </a:t>
            </a:r>
            <a:r>
              <a:rPr lang="en-ID" sz="2000" dirty="0" err="1"/>
              <a:t>maka</a:t>
            </a:r>
            <a:r>
              <a:rPr lang="en-ID" sz="2000" dirty="0"/>
              <a:t> </a:t>
            </a:r>
            <a:r>
              <a:rPr lang="en-ID" sz="2000" dirty="0" err="1"/>
              <a:t>Keterangan</a:t>
            </a:r>
            <a:r>
              <a:rPr lang="en-ID" sz="2000" dirty="0"/>
              <a:t> “</a:t>
            </a:r>
            <a:r>
              <a:rPr lang="en-ID" sz="2000" dirty="0" err="1"/>
              <a:t>Simpati</a:t>
            </a:r>
            <a:r>
              <a:rPr lang="en-ID" sz="2000" dirty="0"/>
              <a:t>”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D" sz="2000" dirty="0"/>
              <a:t> Jika Kode </a:t>
            </a:r>
            <a:r>
              <a:rPr lang="en-ID" sz="2000" dirty="0" err="1"/>
              <a:t>adalah</a:t>
            </a:r>
            <a:r>
              <a:rPr lang="en-ID" sz="2000" dirty="0"/>
              <a:t> ‘M’, </a:t>
            </a:r>
            <a:r>
              <a:rPr lang="en-ID" sz="2000" dirty="0" err="1"/>
              <a:t>maka</a:t>
            </a:r>
            <a:r>
              <a:rPr lang="en-ID" sz="2000" dirty="0"/>
              <a:t> </a:t>
            </a:r>
            <a:r>
              <a:rPr lang="en-ID" sz="2000" dirty="0" err="1"/>
              <a:t>Keterangan</a:t>
            </a:r>
            <a:r>
              <a:rPr lang="en-ID" sz="2000" dirty="0"/>
              <a:t> “Mentari”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1D6555-FEC8-4721-945E-04470C78A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3" t="33650" r="70270" b="44718"/>
          <a:stretch/>
        </p:blipFill>
        <p:spPr>
          <a:xfrm>
            <a:off x="2286001" y="2133600"/>
            <a:ext cx="3581399" cy="1447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84A523-E4B9-45D9-850F-34C4266CFA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" t="21838" r="63333" b="42589"/>
          <a:stretch/>
        </p:blipFill>
        <p:spPr>
          <a:xfrm>
            <a:off x="2286001" y="3879631"/>
            <a:ext cx="358139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9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600" advTm="248500">
        <p14:prism isInverted="1"/>
      </p:transition>
    </mc:Choice>
    <mc:Fallback xmlns="">
      <p:transition spd="slow" advTm="248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9CAB65-D3FC-4D69-B30A-0CCDB7E18FD4}"/>
              </a:ext>
            </a:extLst>
          </p:cNvPr>
          <p:cNvSpPr txBox="1"/>
          <p:nvPr/>
        </p:nvSpPr>
        <p:spPr>
          <a:xfrm>
            <a:off x="1828800" y="1295400"/>
            <a:ext cx="7162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box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menunjukkan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 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 bar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menuliskan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rumus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mengedit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pada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sel.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perpotongan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baris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kotak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gabungan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cell.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Workbook (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buku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kumpulan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dokumen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saling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baris Microsoft Excel 2007,2010,2013,2016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1.048.576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Microsoft Excel 2007,2010,2013,2016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16.384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baris Microsoft Excel 2003, 2002/XP 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65.536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Kolom  Microsoft Excel 2003, 2002/XP 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256</a:t>
            </a:r>
          </a:p>
          <a:p>
            <a:endParaRPr lang="en-ID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237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600" advTm="248500">
        <p14:prism isInverted="1"/>
      </p:transition>
    </mc:Choice>
    <mc:Fallback xmlns="">
      <p:transition spd="slow" advTm="248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759FE-4CCB-4549-8A10-CF97EC162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704088"/>
            <a:ext cx="7086600" cy="591312"/>
          </a:xfrm>
        </p:spPr>
        <p:txBody>
          <a:bodyPr>
            <a:noAutofit/>
          </a:bodyPr>
          <a:lstStyle/>
          <a:p>
            <a:r>
              <a:rPr lang="en-ID" sz="3600" dirty="0" err="1"/>
              <a:t>Fungsi</a:t>
            </a:r>
            <a:r>
              <a:rPr lang="en-ID" sz="3600" dirty="0"/>
              <a:t> Text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FFE7B-CC59-42D2-9270-E3C5A23CF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447800"/>
            <a:ext cx="7086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000" dirty="0" err="1"/>
              <a:t>Fungsi</a:t>
            </a:r>
            <a:r>
              <a:rPr lang="en-ID" sz="2000" dirty="0"/>
              <a:t> text </a:t>
            </a:r>
            <a:r>
              <a:rPr lang="en-ID" sz="2000" dirty="0" err="1"/>
              <a:t>digunakan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membaca</a:t>
            </a:r>
            <a:r>
              <a:rPr lang="en-ID" sz="2000" dirty="0"/>
              <a:t> pada </a:t>
            </a:r>
            <a:r>
              <a:rPr lang="en-ID" sz="2000" dirty="0" err="1"/>
              <a:t>bagian</a:t>
            </a:r>
            <a:r>
              <a:rPr lang="en-ID" sz="2000" dirty="0"/>
              <a:t> </a:t>
            </a:r>
            <a:r>
              <a:rPr lang="en-ID" sz="2000" dirty="0" err="1"/>
              <a:t>tertentu</a:t>
            </a:r>
            <a:r>
              <a:rPr lang="en-ID" sz="2000" dirty="0"/>
              <a:t> </a:t>
            </a:r>
            <a:r>
              <a:rPr lang="en-ID" sz="2000" dirty="0" err="1"/>
              <a:t>dari</a:t>
            </a:r>
            <a:r>
              <a:rPr lang="en-ID" sz="2000" dirty="0"/>
              <a:t> </a:t>
            </a:r>
            <a:r>
              <a:rPr lang="en-ID" sz="2000" dirty="0" err="1"/>
              <a:t>suatu</a:t>
            </a:r>
            <a:r>
              <a:rPr lang="en-ID" sz="2000" dirty="0"/>
              <a:t> </a:t>
            </a:r>
            <a:r>
              <a:rPr lang="en-ID" sz="2000" dirty="0" err="1"/>
              <a:t>teks</a:t>
            </a:r>
            <a:r>
              <a:rPr lang="en-ID" sz="2000" dirty="0"/>
              <a:t> yang </a:t>
            </a:r>
            <a:r>
              <a:rPr lang="en-ID" sz="2000" dirty="0" err="1"/>
              <a:t>terdapat</a:t>
            </a:r>
            <a:r>
              <a:rPr lang="en-ID" sz="2000" dirty="0"/>
              <a:t> pada </a:t>
            </a:r>
            <a:r>
              <a:rPr lang="en-ID" sz="2000" dirty="0" err="1"/>
              <a:t>sebuah</a:t>
            </a:r>
            <a:r>
              <a:rPr lang="en-ID" sz="2000" dirty="0"/>
              <a:t> sel. Teks yang </a:t>
            </a:r>
            <a:r>
              <a:rPr lang="en-ID" sz="2000" dirty="0" err="1"/>
              <a:t>terbaca</a:t>
            </a:r>
            <a:r>
              <a:rPr lang="en-ID" sz="2000" dirty="0"/>
              <a:t> </a:t>
            </a:r>
            <a:r>
              <a:rPr lang="en-ID" sz="2000" dirty="0" err="1"/>
              <a:t>terbagi</a:t>
            </a:r>
            <a:r>
              <a:rPr lang="en-ID" sz="2000" dirty="0"/>
              <a:t> </a:t>
            </a:r>
            <a:r>
              <a:rPr lang="en-ID" sz="2000" dirty="0" err="1"/>
              <a:t>menjadi</a:t>
            </a:r>
            <a:r>
              <a:rPr lang="en-ID" sz="2000" dirty="0"/>
              <a:t> </a:t>
            </a:r>
            <a:r>
              <a:rPr lang="en-ID" sz="2000" dirty="0" err="1"/>
              <a:t>tiga</a:t>
            </a:r>
            <a:r>
              <a:rPr lang="en-ID" sz="2000" dirty="0"/>
              <a:t> </a:t>
            </a:r>
            <a:r>
              <a:rPr lang="en-ID" sz="2000" dirty="0" err="1"/>
              <a:t>bagian</a:t>
            </a:r>
            <a:r>
              <a:rPr lang="en-ID" sz="2000" dirty="0"/>
              <a:t> </a:t>
            </a:r>
            <a:r>
              <a:rPr lang="en-ID" sz="2000" dirty="0" err="1"/>
              <a:t>yaitu</a:t>
            </a:r>
            <a:r>
              <a:rPr lang="en-ID" sz="2000" dirty="0"/>
              <a:t> </a:t>
            </a:r>
            <a:r>
              <a:rPr lang="en-ID" sz="2000" dirty="0" err="1"/>
              <a:t>bagian</a:t>
            </a:r>
            <a:r>
              <a:rPr lang="en-ID" sz="2000" dirty="0"/>
              <a:t> </a:t>
            </a:r>
            <a:r>
              <a:rPr lang="en-ID" sz="2000" dirty="0" err="1"/>
              <a:t>kiri</a:t>
            </a:r>
            <a:r>
              <a:rPr lang="en-ID" sz="2000" dirty="0"/>
              <a:t>, </a:t>
            </a:r>
            <a:r>
              <a:rPr lang="en-ID" sz="2000" dirty="0" err="1"/>
              <a:t>tengah</a:t>
            </a:r>
            <a:r>
              <a:rPr lang="en-ID" sz="2000" dirty="0"/>
              <a:t> dan </a:t>
            </a:r>
            <a:r>
              <a:rPr lang="en-ID" sz="2000" dirty="0" err="1"/>
              <a:t>kanan</a:t>
            </a:r>
            <a:r>
              <a:rPr lang="en-ID" sz="2000" dirty="0"/>
              <a:t>. </a:t>
            </a:r>
          </a:p>
          <a:p>
            <a:pPr marL="0" indent="0">
              <a:buNone/>
            </a:pPr>
            <a:r>
              <a:rPr lang="en-ID" sz="2000" dirty="0"/>
              <a:t>1. LEFT(</a:t>
            </a:r>
            <a:r>
              <a:rPr lang="en-ID" sz="2000" dirty="0" err="1"/>
              <a:t>Text;Num_chars</a:t>
            </a:r>
            <a:r>
              <a:rPr lang="en-ID" sz="2000" dirty="0"/>
              <a:t>) </a:t>
            </a:r>
          </a:p>
          <a:p>
            <a:pPr marL="0" indent="0">
              <a:buNone/>
            </a:pPr>
            <a:r>
              <a:rPr lang="en-ID" sz="2000" dirty="0"/>
              <a:t>2. MID (</a:t>
            </a:r>
            <a:r>
              <a:rPr lang="en-ID" sz="2000" dirty="0" err="1"/>
              <a:t>Text;Start_num;Num_chars</a:t>
            </a:r>
            <a:r>
              <a:rPr lang="en-ID" sz="2000" dirty="0"/>
              <a:t>) </a:t>
            </a:r>
          </a:p>
          <a:p>
            <a:pPr marL="0" indent="0">
              <a:buNone/>
            </a:pPr>
            <a:r>
              <a:rPr lang="en-ID" sz="2000" dirty="0"/>
              <a:t>3. RIGHT(</a:t>
            </a:r>
            <a:r>
              <a:rPr lang="en-ID" sz="2000" dirty="0" err="1"/>
              <a:t>Text;Num_chars</a:t>
            </a:r>
            <a:r>
              <a:rPr lang="en-ID" sz="2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88270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600" advTm="248500">
        <p14:prism isInverted="1"/>
      </p:transition>
    </mc:Choice>
    <mc:Fallback xmlns="">
      <p:transition spd="slow" advTm="248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DACF2-AD22-4874-B557-170989BD7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533400"/>
            <a:ext cx="7086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1400" dirty="0"/>
              <a:t>Text            : </a:t>
            </a:r>
            <a:r>
              <a:rPr lang="en-ID" sz="1400" dirty="0" err="1"/>
              <a:t>Letak</a:t>
            </a:r>
            <a:r>
              <a:rPr lang="en-ID" sz="1400" dirty="0"/>
              <a:t> </a:t>
            </a:r>
            <a:r>
              <a:rPr lang="en-ID" sz="1400" dirty="0" err="1"/>
              <a:t>sel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teks</a:t>
            </a:r>
            <a:r>
              <a:rPr lang="en-ID" sz="1400" dirty="0"/>
              <a:t> yang </a:t>
            </a:r>
            <a:r>
              <a:rPr lang="en-ID" sz="1400" dirty="0" err="1"/>
              <a:t>akan</a:t>
            </a:r>
            <a:r>
              <a:rPr lang="en-ID" sz="1400" dirty="0"/>
              <a:t> </a:t>
            </a:r>
            <a:r>
              <a:rPr lang="en-ID" sz="1400" dirty="0" err="1"/>
              <a:t>dibaca</a:t>
            </a:r>
            <a:r>
              <a:rPr lang="en-ID" sz="1400" dirty="0"/>
              <a:t> </a:t>
            </a:r>
          </a:p>
          <a:p>
            <a:pPr marL="0" indent="0">
              <a:buNone/>
            </a:pPr>
            <a:r>
              <a:rPr lang="en-ID" sz="1400" dirty="0" err="1"/>
              <a:t>Start_num</a:t>
            </a:r>
            <a:r>
              <a:rPr lang="en-ID" sz="1400" dirty="0"/>
              <a:t> : </a:t>
            </a:r>
            <a:r>
              <a:rPr lang="en-ID" sz="1400" dirty="0" err="1"/>
              <a:t>Nomor</a:t>
            </a:r>
            <a:r>
              <a:rPr lang="en-ID" sz="1400" dirty="0"/>
              <a:t> </a:t>
            </a:r>
            <a:r>
              <a:rPr lang="en-ID" sz="1400" dirty="0" err="1"/>
              <a:t>karakter</a:t>
            </a:r>
            <a:r>
              <a:rPr lang="en-ID" sz="1400" dirty="0"/>
              <a:t> </a:t>
            </a:r>
            <a:r>
              <a:rPr lang="en-ID" sz="1400" dirty="0" err="1"/>
              <a:t>pertama</a:t>
            </a:r>
            <a:r>
              <a:rPr lang="en-ID" sz="1400" dirty="0"/>
              <a:t> </a:t>
            </a:r>
            <a:r>
              <a:rPr lang="en-ID" sz="1400" dirty="0" err="1"/>
              <a:t>dari</a:t>
            </a:r>
            <a:r>
              <a:rPr lang="en-ID" sz="1400" dirty="0"/>
              <a:t> </a:t>
            </a:r>
            <a:r>
              <a:rPr lang="en-ID" sz="1400" dirty="0" err="1"/>
              <a:t>teks</a:t>
            </a:r>
            <a:r>
              <a:rPr lang="en-ID" sz="1400" dirty="0"/>
              <a:t> yang </a:t>
            </a:r>
            <a:r>
              <a:rPr lang="en-ID" sz="1400" dirty="0" err="1"/>
              <a:t>akan</a:t>
            </a:r>
            <a:r>
              <a:rPr lang="en-ID" sz="1400" dirty="0"/>
              <a:t> </a:t>
            </a:r>
            <a:r>
              <a:rPr lang="en-ID" sz="1400" dirty="0" err="1"/>
              <a:t>dibaca</a:t>
            </a:r>
            <a:r>
              <a:rPr lang="en-ID" sz="1400" dirty="0"/>
              <a:t>.</a:t>
            </a:r>
          </a:p>
          <a:p>
            <a:pPr marL="0" indent="0">
              <a:buNone/>
            </a:pPr>
            <a:r>
              <a:rPr lang="en-ID" sz="1400" dirty="0" err="1"/>
              <a:t>Num_chars</a:t>
            </a:r>
            <a:r>
              <a:rPr lang="en-ID" sz="1400" dirty="0"/>
              <a:t> : </a:t>
            </a:r>
            <a:r>
              <a:rPr lang="en-ID" sz="1400" dirty="0" err="1"/>
              <a:t>Jumlah</a:t>
            </a:r>
            <a:r>
              <a:rPr lang="en-ID" sz="1400" dirty="0"/>
              <a:t> </a:t>
            </a:r>
            <a:r>
              <a:rPr lang="en-ID" sz="1400" dirty="0" err="1"/>
              <a:t>karakter</a:t>
            </a:r>
            <a:r>
              <a:rPr lang="en-ID" sz="1400" dirty="0"/>
              <a:t> yang </a:t>
            </a:r>
            <a:r>
              <a:rPr lang="en-ID" sz="1400" dirty="0" err="1"/>
              <a:t>dibaca</a:t>
            </a:r>
            <a:endParaRPr lang="en-ID" sz="1400" dirty="0"/>
          </a:p>
          <a:p>
            <a:pPr marL="0" indent="0">
              <a:buNone/>
            </a:pPr>
            <a:endParaRPr lang="en-ID" sz="1400" dirty="0"/>
          </a:p>
          <a:p>
            <a:pPr marL="0" indent="0">
              <a:buNone/>
            </a:pPr>
            <a:r>
              <a:rPr lang="en-ID" sz="1400" dirty="0" err="1"/>
              <a:t>Ketentuan</a:t>
            </a:r>
            <a:r>
              <a:rPr lang="en-ID" sz="1400" dirty="0"/>
              <a:t>: </a:t>
            </a:r>
          </a:p>
          <a:p>
            <a:pPr marL="0" indent="0">
              <a:buNone/>
            </a:pPr>
            <a:r>
              <a:rPr lang="en-ID" sz="1400" dirty="0" err="1"/>
              <a:t>Nomor</a:t>
            </a:r>
            <a:r>
              <a:rPr lang="en-ID" sz="1400" dirty="0"/>
              <a:t> </a:t>
            </a:r>
            <a:r>
              <a:rPr lang="en-ID" sz="1400" dirty="0" err="1"/>
              <a:t>siswa</a:t>
            </a:r>
            <a:r>
              <a:rPr lang="en-ID" sz="1400" dirty="0"/>
              <a:t> </a:t>
            </a:r>
            <a:r>
              <a:rPr lang="en-ID" sz="1400" dirty="0" err="1"/>
              <a:t>terbagi</a:t>
            </a:r>
            <a:r>
              <a:rPr lang="en-ID" sz="1400" dirty="0"/>
              <a:t> </a:t>
            </a:r>
            <a:r>
              <a:rPr lang="en-ID" sz="1400" dirty="0" err="1"/>
              <a:t>menjadi</a:t>
            </a:r>
            <a:r>
              <a:rPr lang="en-ID" sz="1400" dirty="0"/>
              <a:t> </a:t>
            </a:r>
            <a:r>
              <a:rPr lang="en-ID" sz="1400" dirty="0" err="1"/>
              <a:t>tiga</a:t>
            </a:r>
            <a:r>
              <a:rPr lang="en-ID" sz="1400" dirty="0"/>
              <a:t> </a:t>
            </a:r>
            <a:r>
              <a:rPr lang="en-ID" sz="1400" dirty="0" err="1"/>
              <a:t>bagian</a:t>
            </a:r>
            <a:r>
              <a:rPr lang="en-ID" sz="1400" dirty="0"/>
              <a:t>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D" sz="1400" dirty="0" err="1"/>
              <a:t>Empat</a:t>
            </a:r>
            <a:r>
              <a:rPr lang="en-ID" sz="1400" dirty="0"/>
              <a:t> </a:t>
            </a:r>
            <a:r>
              <a:rPr lang="en-ID" sz="1400" dirty="0" err="1"/>
              <a:t>karakter</a:t>
            </a:r>
            <a:r>
              <a:rPr lang="en-ID" sz="1400" dirty="0"/>
              <a:t> di </a:t>
            </a:r>
            <a:r>
              <a:rPr lang="en-ID" sz="1400" dirty="0" err="1"/>
              <a:t>sebelah</a:t>
            </a:r>
            <a:r>
              <a:rPr lang="en-ID" sz="1400" dirty="0"/>
              <a:t> </a:t>
            </a:r>
            <a:r>
              <a:rPr lang="en-ID" sz="1400" dirty="0" err="1"/>
              <a:t>kiri</a:t>
            </a:r>
            <a:r>
              <a:rPr lang="en-ID" sz="1400" dirty="0"/>
              <a:t> </a:t>
            </a:r>
            <a:r>
              <a:rPr lang="en-ID" sz="1400" dirty="0" err="1"/>
              <a:t>adalah</a:t>
            </a:r>
            <a:r>
              <a:rPr lang="en-ID" sz="1400" dirty="0"/>
              <a:t> </a:t>
            </a:r>
            <a:r>
              <a:rPr lang="en-ID" sz="1400" dirty="0" err="1"/>
              <a:t>Tahun</a:t>
            </a:r>
            <a:r>
              <a:rPr lang="en-ID" sz="1400" dirty="0"/>
              <a:t> Angkatan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D" sz="1400" dirty="0" err="1"/>
              <a:t>Empat</a:t>
            </a:r>
            <a:r>
              <a:rPr lang="en-ID" sz="1400" dirty="0"/>
              <a:t> </a:t>
            </a:r>
            <a:r>
              <a:rPr lang="en-ID" sz="1400" dirty="0" err="1"/>
              <a:t>karakter</a:t>
            </a:r>
            <a:r>
              <a:rPr lang="en-ID" sz="1400" dirty="0"/>
              <a:t> di </a:t>
            </a:r>
            <a:r>
              <a:rPr lang="en-ID" sz="1400" dirty="0" err="1"/>
              <a:t>tengah</a:t>
            </a:r>
            <a:r>
              <a:rPr lang="en-ID" sz="1400" dirty="0"/>
              <a:t> </a:t>
            </a:r>
            <a:r>
              <a:rPr lang="en-ID" sz="1400" dirty="0" err="1"/>
              <a:t>adalah</a:t>
            </a:r>
            <a:r>
              <a:rPr lang="en-ID" sz="1400" dirty="0"/>
              <a:t> </a:t>
            </a:r>
            <a:r>
              <a:rPr lang="en-ID" sz="1400" dirty="0" err="1"/>
              <a:t>Nomor</a:t>
            </a:r>
            <a:r>
              <a:rPr lang="en-ID" sz="1400" dirty="0"/>
              <a:t> </a:t>
            </a:r>
            <a:r>
              <a:rPr lang="en-ID" sz="1400" dirty="0" err="1"/>
              <a:t>Induk</a:t>
            </a:r>
            <a:r>
              <a:rPr lang="en-ID" sz="1400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ID" sz="1400" dirty="0"/>
              <a:t>Satu </a:t>
            </a:r>
            <a:r>
              <a:rPr lang="en-ID" sz="1400" dirty="0" err="1"/>
              <a:t>karakter</a:t>
            </a:r>
            <a:r>
              <a:rPr lang="en-ID" sz="1400" dirty="0"/>
              <a:t> </a:t>
            </a:r>
            <a:r>
              <a:rPr lang="en-ID" sz="1400" dirty="0" err="1"/>
              <a:t>disebelah</a:t>
            </a:r>
            <a:r>
              <a:rPr lang="en-ID" sz="1400" dirty="0"/>
              <a:t> </a:t>
            </a:r>
            <a:r>
              <a:rPr lang="en-ID" sz="1400" dirty="0" err="1"/>
              <a:t>kanan</a:t>
            </a:r>
            <a:r>
              <a:rPr lang="en-ID" sz="1400" dirty="0"/>
              <a:t> </a:t>
            </a:r>
            <a:r>
              <a:rPr lang="en-ID" sz="1400" dirty="0" err="1"/>
              <a:t>adalah</a:t>
            </a:r>
            <a:r>
              <a:rPr lang="en-ID" sz="1400" dirty="0"/>
              <a:t> </a:t>
            </a:r>
            <a:r>
              <a:rPr lang="en-ID" sz="1400" dirty="0" err="1"/>
              <a:t>Jurusan</a:t>
            </a:r>
            <a:r>
              <a:rPr lang="en-ID" sz="1400" dirty="0"/>
              <a:t> </a:t>
            </a:r>
          </a:p>
          <a:p>
            <a:pPr marL="0" indent="0">
              <a:buNone/>
            </a:pPr>
            <a:endParaRPr lang="en-ID" sz="1600" dirty="0"/>
          </a:p>
          <a:p>
            <a:pPr marL="0" indent="0">
              <a:buNone/>
            </a:pPr>
            <a:endParaRPr lang="en-ID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09D12E-56F9-4ED2-B135-D3794AB3FC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249" r="68333" b="48518"/>
          <a:stretch/>
        </p:blipFill>
        <p:spPr>
          <a:xfrm>
            <a:off x="1905000" y="3200400"/>
            <a:ext cx="4439916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1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600" advTm="248500">
        <p14:prism isInverted="1"/>
      </p:transition>
    </mc:Choice>
    <mc:Fallback xmlns="">
      <p:transition spd="slow" advTm="248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034C48-495E-4AA8-BED8-55AD204AFBEC}"/>
              </a:ext>
            </a:extLst>
          </p:cNvPr>
          <p:cNvSpPr txBox="1"/>
          <p:nvPr/>
        </p:nvSpPr>
        <p:spPr>
          <a:xfrm>
            <a:off x="2212428" y="3193703"/>
            <a:ext cx="5255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Rumus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mencari</a:t>
            </a:r>
            <a:r>
              <a:rPr lang="en-US" sz="1400" dirty="0"/>
              <a:t> </a:t>
            </a:r>
            <a:r>
              <a:rPr lang="en-US" sz="1400" dirty="0" err="1"/>
              <a:t>Nomor</a:t>
            </a:r>
            <a:r>
              <a:rPr lang="en-US" sz="1400" dirty="0"/>
              <a:t> </a:t>
            </a:r>
            <a:r>
              <a:rPr lang="en-US" sz="1400" dirty="0" err="1"/>
              <a:t>induk</a:t>
            </a:r>
            <a:r>
              <a:rPr lang="en-US" sz="1400" dirty="0"/>
              <a:t> </a:t>
            </a:r>
          </a:p>
          <a:p>
            <a:r>
              <a:rPr lang="en-US" sz="1400" dirty="0"/>
              <a:t>=MID(A4;6;4)</a:t>
            </a:r>
          </a:p>
          <a:p>
            <a:r>
              <a:rPr lang="en-US" sz="1400" dirty="0" err="1"/>
              <a:t>Rumus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mencari</a:t>
            </a:r>
            <a:r>
              <a:rPr lang="en-US" sz="1400" dirty="0"/>
              <a:t> </a:t>
            </a:r>
            <a:r>
              <a:rPr lang="en-US" sz="1400" dirty="0" err="1"/>
              <a:t>Jurusan</a:t>
            </a:r>
            <a:r>
              <a:rPr lang="en-US" sz="1400" dirty="0"/>
              <a:t> </a:t>
            </a:r>
          </a:p>
          <a:p>
            <a:r>
              <a:rPr lang="en-US" sz="1400" dirty="0"/>
              <a:t>=IF(RIGHT(A4;1)="S";"IPS";"IPA")</a:t>
            </a:r>
          </a:p>
          <a:p>
            <a:r>
              <a:rPr lang="en-US" sz="1400" dirty="0" err="1"/>
              <a:t>Rumus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mencari</a:t>
            </a:r>
            <a:r>
              <a:rPr lang="en-US" sz="1400" dirty="0"/>
              <a:t> </a:t>
            </a:r>
            <a:r>
              <a:rPr lang="en-US" sz="1400" dirty="0" err="1"/>
              <a:t>Tahun</a:t>
            </a:r>
            <a:r>
              <a:rPr lang="en-US" sz="1400" dirty="0"/>
              <a:t> </a:t>
            </a:r>
            <a:r>
              <a:rPr lang="en-US" sz="1400" dirty="0" err="1"/>
              <a:t>Masuk</a:t>
            </a:r>
            <a:endParaRPr lang="en-US" sz="1400" dirty="0"/>
          </a:p>
          <a:p>
            <a:r>
              <a:rPr lang="en-US" sz="1400" dirty="0"/>
              <a:t>=LEFT(A4;4)</a:t>
            </a:r>
            <a:endParaRPr lang="en-ID" sz="1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7C8D92-C9E3-4891-B8B1-CA542C9D21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5" t="24803" r="73335" b="47035"/>
          <a:stretch/>
        </p:blipFill>
        <p:spPr>
          <a:xfrm>
            <a:off x="2175642" y="762000"/>
            <a:ext cx="348915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600" advTm="248500">
        <p14:prism isInverted="1"/>
      </p:transition>
    </mc:Choice>
    <mc:Fallback xmlns="">
      <p:transition spd="slow" advTm="248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AE20D1-29B3-439F-B6DF-E21AC5A7F931}"/>
              </a:ext>
            </a:extLst>
          </p:cNvPr>
          <p:cNvSpPr txBox="1"/>
          <p:nvPr/>
        </p:nvSpPr>
        <p:spPr>
          <a:xfrm>
            <a:off x="1828800" y="762000"/>
            <a:ext cx="6934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dirty="0"/>
              <a:t>PivotTable </a:t>
            </a:r>
            <a:r>
              <a:rPr lang="en-ID" sz="2000" dirty="0" err="1"/>
              <a:t>merupakan</a:t>
            </a:r>
            <a:r>
              <a:rPr lang="en-ID" sz="2000" dirty="0"/>
              <a:t> </a:t>
            </a:r>
            <a:r>
              <a:rPr lang="en-ID" sz="2000" dirty="0" err="1"/>
              <a:t>fitur</a:t>
            </a:r>
            <a:r>
              <a:rPr lang="en-ID" sz="2000" dirty="0"/>
              <a:t> yang </a:t>
            </a:r>
            <a:r>
              <a:rPr lang="en-ID" sz="2000" dirty="0" err="1"/>
              <a:t>ada</a:t>
            </a:r>
            <a:r>
              <a:rPr lang="en-ID" sz="2000" dirty="0"/>
              <a:t> di program MS. Excel yang </a:t>
            </a:r>
            <a:r>
              <a:rPr lang="en-ID" sz="2000" dirty="0" err="1"/>
              <a:t>fungsinya</a:t>
            </a:r>
            <a:r>
              <a:rPr lang="en-ID" sz="2000" dirty="0"/>
              <a:t> </a:t>
            </a:r>
            <a:r>
              <a:rPr lang="en-ID" sz="2000" dirty="0" err="1"/>
              <a:t>untuk</a:t>
            </a:r>
            <a:r>
              <a:rPr lang="en-ID" sz="2000" dirty="0"/>
              <a:t> </a:t>
            </a:r>
            <a:r>
              <a:rPr lang="en-ID" sz="2000" dirty="0" err="1"/>
              <a:t>membuat</a:t>
            </a:r>
            <a:r>
              <a:rPr lang="en-ID" sz="2000" dirty="0"/>
              <a:t> </a:t>
            </a:r>
            <a:r>
              <a:rPr lang="en-ID" sz="2000" dirty="0" err="1"/>
              <a:t>rangkuman</a:t>
            </a:r>
            <a:r>
              <a:rPr lang="en-ID" sz="2000" dirty="0"/>
              <a:t>, </a:t>
            </a:r>
            <a:r>
              <a:rPr lang="en-ID" sz="2000" dirty="0" err="1"/>
              <a:t>melakukan</a:t>
            </a:r>
            <a:r>
              <a:rPr lang="en-ID" sz="2000" dirty="0"/>
              <a:t> </a:t>
            </a:r>
            <a:r>
              <a:rPr lang="en-ID" sz="2000" dirty="0" err="1"/>
              <a:t>analisa</a:t>
            </a:r>
            <a:r>
              <a:rPr lang="en-ID" sz="2000" dirty="0"/>
              <a:t>, </a:t>
            </a:r>
            <a:r>
              <a:rPr lang="en-ID" sz="2000" dirty="0" err="1"/>
              <a:t>eksplorasi</a:t>
            </a:r>
            <a:r>
              <a:rPr lang="en-ID" sz="2000" dirty="0"/>
              <a:t> data, </a:t>
            </a:r>
            <a:r>
              <a:rPr lang="en-ID" sz="2000" dirty="0" err="1"/>
              <a:t>serta</a:t>
            </a:r>
            <a:r>
              <a:rPr lang="en-ID" sz="2000" dirty="0"/>
              <a:t> </a:t>
            </a:r>
            <a:r>
              <a:rPr lang="en-ID" sz="2000" dirty="0" err="1"/>
              <a:t>mempresentasikannya</a:t>
            </a:r>
            <a:r>
              <a:rPr lang="en-ID" sz="2000" dirty="0"/>
              <a:t>.</a:t>
            </a:r>
          </a:p>
          <a:p>
            <a:r>
              <a:rPr lang="en-ID" sz="20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D0CA12-DC08-445A-9C31-E8F89B37DCB0}"/>
              </a:ext>
            </a:extLst>
          </p:cNvPr>
          <p:cNvSpPr txBox="1"/>
          <p:nvPr/>
        </p:nvSpPr>
        <p:spPr>
          <a:xfrm>
            <a:off x="2286000" y="4803338"/>
            <a:ext cx="518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KETERANGAN</a:t>
            </a:r>
          </a:p>
          <a:p>
            <a:r>
              <a:rPr lang="en-US" sz="1200" dirty="0"/>
              <a:t>Jika </a:t>
            </a:r>
            <a:r>
              <a:rPr lang="en-US" sz="1200" dirty="0" err="1"/>
              <a:t>kode</a:t>
            </a:r>
            <a:r>
              <a:rPr lang="en-US" sz="1200" dirty="0"/>
              <a:t> </a:t>
            </a:r>
            <a:r>
              <a:rPr lang="en-US" sz="1200" dirty="0" err="1"/>
              <a:t>barang</a:t>
            </a:r>
            <a:r>
              <a:rPr lang="en-US" sz="1200" dirty="0"/>
              <a:t>  CO </a:t>
            </a:r>
            <a:r>
              <a:rPr lang="en-US" sz="1200" dirty="0" err="1"/>
              <a:t>maka</a:t>
            </a:r>
            <a:r>
              <a:rPr lang="en-US" sz="1200" dirty="0"/>
              <a:t> </a:t>
            </a:r>
            <a:r>
              <a:rPr lang="en-US" sz="1200" dirty="0" err="1"/>
              <a:t>nama</a:t>
            </a:r>
            <a:r>
              <a:rPr lang="en-US" sz="1200" dirty="0"/>
              <a:t> </a:t>
            </a:r>
            <a:r>
              <a:rPr lang="en-US" sz="1200" dirty="0" err="1"/>
              <a:t>barang</a:t>
            </a:r>
            <a:r>
              <a:rPr lang="en-US" sz="1200" dirty="0"/>
              <a:t> </a:t>
            </a:r>
            <a:r>
              <a:rPr lang="en-US" sz="1200" dirty="0" err="1"/>
              <a:t>Komputer</a:t>
            </a:r>
            <a:endParaRPr lang="en-US" sz="1200" dirty="0"/>
          </a:p>
          <a:p>
            <a:r>
              <a:rPr lang="en-US" sz="1200" dirty="0"/>
              <a:t>Jika </a:t>
            </a:r>
            <a:r>
              <a:rPr lang="en-US" sz="1200" dirty="0" err="1"/>
              <a:t>kode</a:t>
            </a:r>
            <a:r>
              <a:rPr lang="en-US" sz="1200" dirty="0"/>
              <a:t> </a:t>
            </a:r>
            <a:r>
              <a:rPr lang="en-US" sz="1200" dirty="0" err="1"/>
              <a:t>barang</a:t>
            </a:r>
            <a:r>
              <a:rPr lang="en-US" sz="1200" dirty="0"/>
              <a:t> KU </a:t>
            </a:r>
            <a:r>
              <a:rPr lang="en-US" sz="1200" dirty="0" err="1"/>
              <a:t>maka</a:t>
            </a:r>
            <a:r>
              <a:rPr lang="en-US" sz="1200" dirty="0"/>
              <a:t> </a:t>
            </a:r>
            <a:r>
              <a:rPr lang="en-US" sz="1200" dirty="0" err="1"/>
              <a:t>nama</a:t>
            </a:r>
            <a:r>
              <a:rPr lang="en-US" sz="1200" dirty="0"/>
              <a:t> </a:t>
            </a:r>
            <a:r>
              <a:rPr lang="en-US" sz="1200" dirty="0" err="1"/>
              <a:t>barang</a:t>
            </a:r>
            <a:r>
              <a:rPr lang="en-US" sz="1200" dirty="0"/>
              <a:t> </a:t>
            </a:r>
            <a:r>
              <a:rPr lang="en-US" sz="1200" dirty="0" err="1"/>
              <a:t>Kulkas</a:t>
            </a:r>
            <a:endParaRPr lang="en-US" sz="1200" dirty="0"/>
          </a:p>
          <a:p>
            <a:r>
              <a:rPr lang="en-US" sz="1200" dirty="0"/>
              <a:t>Jika </a:t>
            </a:r>
            <a:r>
              <a:rPr lang="en-US" sz="1200" dirty="0" err="1"/>
              <a:t>kode</a:t>
            </a:r>
            <a:r>
              <a:rPr lang="en-US" sz="1200" dirty="0"/>
              <a:t> </a:t>
            </a:r>
            <a:r>
              <a:rPr lang="en-US" sz="1200" dirty="0" err="1"/>
              <a:t>barang</a:t>
            </a:r>
            <a:r>
              <a:rPr lang="en-US" sz="1200" dirty="0"/>
              <a:t> TV </a:t>
            </a:r>
            <a:r>
              <a:rPr lang="en-US" sz="1200" dirty="0" err="1"/>
              <a:t>maka</a:t>
            </a:r>
            <a:r>
              <a:rPr lang="en-US" sz="1200" dirty="0"/>
              <a:t> </a:t>
            </a:r>
            <a:r>
              <a:rPr lang="en-US" sz="1200" dirty="0" err="1"/>
              <a:t>nama</a:t>
            </a:r>
            <a:r>
              <a:rPr lang="en-US" sz="1200" dirty="0"/>
              <a:t> </a:t>
            </a:r>
            <a:r>
              <a:rPr lang="en-US" sz="1200" dirty="0" err="1"/>
              <a:t>barang</a:t>
            </a:r>
            <a:r>
              <a:rPr lang="en-US" sz="1200" dirty="0"/>
              <a:t> </a:t>
            </a:r>
            <a:r>
              <a:rPr lang="en-US" sz="1200" dirty="0" err="1"/>
              <a:t>Televisi</a:t>
            </a:r>
            <a:endParaRPr lang="en-US" sz="1200" dirty="0"/>
          </a:p>
          <a:p>
            <a:r>
              <a:rPr lang="en-US" sz="1200" dirty="0"/>
              <a:t>Jika </a:t>
            </a:r>
            <a:r>
              <a:rPr lang="en-US" sz="1200" dirty="0" err="1"/>
              <a:t>kode</a:t>
            </a:r>
            <a:r>
              <a:rPr lang="en-US" sz="1200" dirty="0"/>
              <a:t> </a:t>
            </a:r>
            <a:r>
              <a:rPr lang="en-US" sz="1200" dirty="0" err="1"/>
              <a:t>barang</a:t>
            </a:r>
            <a:r>
              <a:rPr lang="en-US" sz="1200" dirty="0"/>
              <a:t> PT </a:t>
            </a:r>
            <a:r>
              <a:rPr lang="en-US" sz="1200" dirty="0" err="1"/>
              <a:t>maka</a:t>
            </a:r>
            <a:r>
              <a:rPr lang="en-US" sz="1200" dirty="0"/>
              <a:t> </a:t>
            </a:r>
            <a:r>
              <a:rPr lang="en-US" sz="1200" dirty="0" err="1"/>
              <a:t>nama</a:t>
            </a:r>
            <a:r>
              <a:rPr lang="en-US" sz="1200" dirty="0"/>
              <a:t> </a:t>
            </a:r>
            <a:r>
              <a:rPr lang="en-US" sz="1200" dirty="0" err="1"/>
              <a:t>barang</a:t>
            </a:r>
            <a:r>
              <a:rPr lang="en-US" sz="1200" dirty="0"/>
              <a:t> Printer</a:t>
            </a:r>
          </a:p>
          <a:p>
            <a:endParaRPr lang="en-ID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427DF8-5B69-4282-8448-4C853FFC1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18452"/>
            <a:ext cx="6096528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600" advTm="248500">
        <p14:prism isInverted="1"/>
      </p:transition>
    </mc:Choice>
    <mc:Fallback xmlns="">
      <p:transition spd="slow" advTm="248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95C58C5-4E0C-4225-BA35-1C365070F28D}"/>
              </a:ext>
            </a:extLst>
          </p:cNvPr>
          <p:cNvSpPr txBox="1"/>
          <p:nvPr/>
        </p:nvSpPr>
        <p:spPr>
          <a:xfrm>
            <a:off x="1828800" y="3733800"/>
            <a:ext cx="6858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Rmus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mencari</a:t>
            </a:r>
            <a:r>
              <a:rPr lang="en-US" sz="1400" dirty="0"/>
              <a:t> Nama </a:t>
            </a:r>
            <a:r>
              <a:rPr lang="en-US" sz="1400" dirty="0" err="1"/>
              <a:t>Barang</a:t>
            </a:r>
            <a:endParaRPr lang="en-US" sz="1400" dirty="0"/>
          </a:p>
          <a:p>
            <a:r>
              <a:rPr lang="en-ID" sz="1400" dirty="0"/>
              <a:t>=IF(MID(B4;4;2)="CO";"KOMPUTER";IF(MID(B4;4;2)="KU";"KULKAS";IF(MID(B4;4;2)="TV";"TELEVISI";IF(MID(B4;4;2)="PT";"PRINTER"))))</a:t>
            </a:r>
          </a:p>
          <a:p>
            <a:endParaRPr lang="en-ID" sz="1400" dirty="0"/>
          </a:p>
          <a:p>
            <a:r>
              <a:rPr lang="en-ID" sz="1400" dirty="0" err="1"/>
              <a:t>Rumus</a:t>
            </a:r>
            <a:r>
              <a:rPr lang="en-ID" sz="1400" dirty="0"/>
              <a:t> </a:t>
            </a:r>
            <a:r>
              <a:rPr lang="en-ID" sz="1400" dirty="0" err="1"/>
              <a:t>untuk</a:t>
            </a:r>
            <a:r>
              <a:rPr lang="en-ID" sz="1400" dirty="0"/>
              <a:t> </a:t>
            </a:r>
            <a:r>
              <a:rPr lang="en-ID" sz="1400" dirty="0" err="1"/>
              <a:t>mencari</a:t>
            </a:r>
            <a:r>
              <a:rPr lang="en-ID" sz="1400" dirty="0"/>
              <a:t> Total Harga </a:t>
            </a:r>
            <a:r>
              <a:rPr lang="en-ID" sz="1400" dirty="0" err="1"/>
              <a:t>Penjualan</a:t>
            </a:r>
            <a:endParaRPr lang="en-ID" sz="1400" dirty="0"/>
          </a:p>
          <a:p>
            <a:r>
              <a:rPr lang="en-ID" sz="1400" dirty="0"/>
              <a:t>=E4*F4</a:t>
            </a:r>
          </a:p>
          <a:p>
            <a:endParaRPr lang="en-ID" sz="1400" dirty="0"/>
          </a:p>
          <a:p>
            <a:endParaRPr lang="en-ID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451B31-4B6E-4F4A-B4D4-B8E77AAC6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762000"/>
            <a:ext cx="6023370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9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600" advTm="248500">
        <p14:prism isInverted="1"/>
      </p:transition>
    </mc:Choice>
    <mc:Fallback xmlns="">
      <p:transition spd="slow" advTm="248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2159</TotalTime>
  <Words>528</Words>
  <Application>Microsoft Office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Constantia</vt:lpstr>
      <vt:lpstr>Times New Roman</vt:lpstr>
      <vt:lpstr>Wingdings</vt:lpstr>
      <vt:lpstr>Wingdings 2</vt:lpstr>
      <vt:lpstr>Flow</vt:lpstr>
      <vt:lpstr>OPERASI FUNGSI PADA MICROSOFT EXCEL</vt:lpstr>
      <vt:lpstr>Fungsi Logika </vt:lpstr>
      <vt:lpstr>PowerPoint Presentation</vt:lpstr>
      <vt:lpstr>PowerPoint Presentation</vt:lpstr>
      <vt:lpstr>Fungsi Text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batur</dc:creator>
  <cp:lastModifiedBy>Lenovo</cp:lastModifiedBy>
  <cp:revision>302</cp:revision>
  <dcterms:created xsi:type="dcterms:W3CDTF">2012-07-18T00:00:29Z</dcterms:created>
  <dcterms:modified xsi:type="dcterms:W3CDTF">2020-10-31T06:08:26Z</dcterms:modified>
</cp:coreProperties>
</file>