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3" r:id="rId3"/>
    <p:sldId id="258" r:id="rId4"/>
    <p:sldId id="264" r:id="rId5"/>
    <p:sldId id="260" r:id="rId6"/>
    <p:sldId id="265" r:id="rId7"/>
    <p:sldId id="266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10/08/2021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Offers &amp; Suggestion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E. Sipayung, S.Pd, M.S.</a:t>
            </a:r>
          </a:p>
          <a:p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630016" y="887896"/>
            <a:ext cx="1023067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Offers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algn="just"/>
            <a:r>
              <a:rPr lang="en-US" sz="2800" dirty="0"/>
              <a:t>	to facilitate interpersonal communication between different 	people.</a:t>
            </a:r>
          </a:p>
          <a:p>
            <a:pPr algn="just"/>
            <a:endParaRPr lang="en-ID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means to give something physical or abstract to someone, which can be taken as a gift or a trade.</a:t>
            </a:r>
          </a:p>
          <a:p>
            <a:pPr algn="just"/>
            <a:endParaRPr lang="en-US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can be given in terms of food, money, solution, friendship or a bargain. It can be taken or refused.</a:t>
            </a:r>
            <a:endParaRPr lang="en-ID" sz="2800" dirty="0"/>
          </a:p>
          <a:p>
            <a:pPr algn="just"/>
            <a:r>
              <a:rPr lang="en-US" sz="2800" dirty="0"/>
              <a:t>	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6450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736E570-880A-443A-B838-515487EF40CF}"/>
              </a:ext>
            </a:extLst>
          </p:cNvPr>
          <p:cNvSpPr txBox="1"/>
          <p:nvPr/>
        </p:nvSpPr>
        <p:spPr>
          <a:xfrm>
            <a:off x="1669774" y="384313"/>
            <a:ext cx="100981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Examples of Offers</a:t>
            </a:r>
          </a:p>
          <a:p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May I give you a hand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help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bring you some tea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Would you like another piece of cake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I help you with this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clean the car for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Shall I help you with your work ?</a:t>
            </a:r>
            <a:endParaRPr lang="en-ID" sz="24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039F1CE-4975-4816-862F-F023E48402F8}"/>
              </a:ext>
            </a:extLst>
          </p:cNvPr>
          <p:cNvSpPr txBox="1"/>
          <p:nvPr/>
        </p:nvSpPr>
        <p:spPr>
          <a:xfrm>
            <a:off x="1709530" y="609600"/>
            <a:ext cx="102041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Suggestions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 </a:t>
            </a:r>
          </a:p>
          <a:p>
            <a:pPr marL="0" indent="0">
              <a:buNone/>
            </a:pPr>
            <a:r>
              <a:rPr lang="en-US" sz="2800" dirty="0"/>
              <a:t>	to facilitate interpersonal communication between different 	people.</a:t>
            </a:r>
          </a:p>
          <a:p>
            <a:pPr marL="0" indent="0">
              <a:buNone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/>
              <a:t>Suggest means to give a suggestion that is to introduce or purpose an idea or a plan for someone’s consideration.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 err="1"/>
              <a:t>Suggestios</a:t>
            </a:r>
            <a:r>
              <a:rPr lang="en-US" sz="2800" dirty="0"/>
              <a:t> are abstract and can be in form of solution, advice, </a:t>
            </a:r>
            <a:r>
              <a:rPr lang="en-US" sz="2800" dirty="0" err="1"/>
              <a:t>plan,and</a:t>
            </a:r>
            <a:r>
              <a:rPr lang="en-US" sz="2800" dirty="0"/>
              <a:t> idea. It can be accepted or refused.</a:t>
            </a:r>
            <a:endParaRPr lang="en-ID" sz="2800" dirty="0"/>
          </a:p>
          <a:p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7A595D4-85C7-43CA-B4EF-3402623CD80C}"/>
              </a:ext>
            </a:extLst>
          </p:cNvPr>
          <p:cNvSpPr txBox="1"/>
          <p:nvPr/>
        </p:nvSpPr>
        <p:spPr>
          <a:xfrm>
            <a:off x="1603513" y="265043"/>
            <a:ext cx="1003189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Examples of suggestions</a:t>
            </a:r>
          </a:p>
          <a:p>
            <a:endParaRPr lang="en-US" sz="2400" dirty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Let’s go to the library.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Why don’t you do your homework before going out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We could eat at home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What about eating at the new place today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going to Sam’s place first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suggest that we call it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You need to change your sleeping habits.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think you should  go and meet her.</a:t>
            </a:r>
          </a:p>
          <a:p>
            <a:pPr lvl="3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079FEDB-2085-4FD5-A99C-F5D14AC9006F}"/>
              </a:ext>
            </a:extLst>
          </p:cNvPr>
          <p:cNvSpPr txBox="1"/>
          <p:nvPr/>
        </p:nvSpPr>
        <p:spPr>
          <a:xfrm>
            <a:off x="1802295" y="145775"/>
            <a:ext cx="10389705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Choose the best option for each sentence given below.</a:t>
            </a:r>
          </a:p>
          <a:p>
            <a:pPr algn="ctr"/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2800" dirty="0" err="1"/>
              <a:t>Aisya</a:t>
            </a:r>
            <a:r>
              <a:rPr lang="en-US" sz="2800" dirty="0"/>
              <a:t>    :   “I am so thirsty.”</a:t>
            </a:r>
          </a:p>
          <a:p>
            <a:pPr marL="0" indent="0">
              <a:buNone/>
            </a:pPr>
            <a:r>
              <a:rPr lang="en-US" sz="2800" dirty="0"/>
              <a:t>       Annie   :   …..   get you something to drink ?”</a:t>
            </a:r>
          </a:p>
          <a:p>
            <a:pPr marL="457200" indent="-457200">
              <a:buAutoNum type="alphaLcPeriod"/>
            </a:pPr>
            <a:r>
              <a:rPr lang="en-US" sz="2800" dirty="0"/>
              <a:t>Can I</a:t>
            </a:r>
          </a:p>
          <a:p>
            <a:pPr marL="457200" indent="-457200">
              <a:buAutoNum type="alphaLcPeriod"/>
            </a:pPr>
            <a:r>
              <a:rPr lang="en-US" sz="2800" dirty="0"/>
              <a:t>Why don’t</a:t>
            </a:r>
          </a:p>
          <a:p>
            <a:pPr marL="457200" indent="-457200">
              <a:buAutoNum type="alphaLcPeriod"/>
            </a:pPr>
            <a:r>
              <a:rPr lang="en-US" sz="2800" dirty="0"/>
              <a:t>What about</a:t>
            </a:r>
          </a:p>
          <a:p>
            <a:endParaRPr lang="en-US" sz="2800" dirty="0"/>
          </a:p>
          <a:p>
            <a:pPr marL="457200" indent="-457200">
              <a:buAutoNum type="arabicPeriod" startAt="2"/>
            </a:pPr>
            <a:r>
              <a:rPr lang="en-US" sz="2800" dirty="0"/>
              <a:t>Hey Siti, …..  go star- gazing tonight ?</a:t>
            </a:r>
          </a:p>
          <a:p>
            <a:pPr marL="457200" indent="-457200">
              <a:buAutoNum type="alphaLcPeriod"/>
            </a:pPr>
            <a:r>
              <a:rPr lang="en-US" sz="2800" dirty="0"/>
              <a:t>are you</a:t>
            </a:r>
          </a:p>
          <a:p>
            <a:pPr marL="457200" indent="-457200">
              <a:buAutoNum type="alphaLcPeriod"/>
            </a:pPr>
            <a:r>
              <a:rPr lang="en-US" sz="2800" dirty="0"/>
              <a:t>shall them</a:t>
            </a:r>
          </a:p>
          <a:p>
            <a:pPr marL="457200" indent="-457200">
              <a:buAutoNum type="alphaLcPeriod"/>
            </a:pPr>
            <a:r>
              <a:rPr lang="en-US" sz="2800" dirty="0"/>
              <a:t>would you like to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0371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27B1266-282B-4E8B-914B-6A390BEB0AC2}"/>
              </a:ext>
            </a:extLst>
          </p:cNvPr>
          <p:cNvSpPr txBox="1"/>
          <p:nvPr/>
        </p:nvSpPr>
        <p:spPr>
          <a:xfrm>
            <a:off x="1577008" y="546175"/>
            <a:ext cx="1048247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dirty="0"/>
              <a:t>Edo     :  “I have a lot of work to finish, I don’t know how I will 							    manage.”</a:t>
            </a:r>
          </a:p>
          <a:p>
            <a:r>
              <a:rPr lang="en-US" sz="2400" dirty="0"/>
              <a:t>	Sam    :   …..  half of it if you want.”</a:t>
            </a:r>
          </a:p>
          <a:p>
            <a:pPr marL="0" indent="0">
              <a:buNone/>
            </a:pPr>
            <a:r>
              <a:rPr lang="en-US" sz="2400" dirty="0"/>
              <a:t>a.       I will help you with</a:t>
            </a:r>
          </a:p>
          <a:p>
            <a:pPr marL="0" indent="0">
              <a:buNone/>
            </a:pPr>
            <a:r>
              <a:rPr lang="en-US" sz="2400" dirty="0"/>
              <a:t>b.       Why don’t</a:t>
            </a:r>
          </a:p>
          <a:p>
            <a:pPr marL="0" indent="0">
              <a:buNone/>
            </a:pPr>
            <a:r>
              <a:rPr lang="en-US" sz="2400" dirty="0"/>
              <a:t>c         Would you</a:t>
            </a:r>
          </a:p>
          <a:p>
            <a:endParaRPr lang="en-ID" sz="2400" dirty="0"/>
          </a:p>
          <a:p>
            <a:pPr marL="457200" indent="-457200">
              <a:buAutoNum type="arabicPeriod" startAt="4"/>
            </a:pPr>
            <a:r>
              <a:rPr lang="en-US" sz="2400" dirty="0"/>
              <a:t>Charly     :  “I submitted my essay to the teacher a few days ago, but I haven’t 				 received any response from her.”</a:t>
            </a:r>
          </a:p>
          <a:p>
            <a:pPr marL="0" indent="0">
              <a:buNone/>
            </a:pPr>
            <a:r>
              <a:rPr lang="en-US" sz="2400" dirty="0"/>
              <a:t>        Edo     	   :   …..  go and ask her ?”</a:t>
            </a:r>
          </a:p>
          <a:p>
            <a:pPr marL="457200" indent="-457200">
              <a:buAutoNum type="arabicPeriod" startAt="4"/>
            </a:pPr>
            <a:endParaRPr lang="en-US" sz="2400" dirty="0"/>
          </a:p>
          <a:p>
            <a:pPr marL="457200" indent="-457200">
              <a:buAutoNum type="alphaLcPeriod"/>
            </a:pPr>
            <a:r>
              <a:rPr lang="en-US" sz="2400" dirty="0"/>
              <a:t>I purpose </a:t>
            </a:r>
          </a:p>
          <a:p>
            <a:pPr marL="457200" indent="-457200">
              <a:buAutoNum type="alphaLcPeriod"/>
            </a:pPr>
            <a:r>
              <a:rPr lang="en-US" sz="2400" dirty="0"/>
              <a:t> Why don’t you  </a:t>
            </a:r>
          </a:p>
          <a:p>
            <a:pPr marL="457200" indent="-457200">
              <a:buAutoNum type="alphaLcPeriod"/>
            </a:pPr>
            <a:r>
              <a:rPr lang="en-US" sz="2400" dirty="0"/>
              <a:t>Shall us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677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307D9FB-4A0A-42F9-A621-AEFFF32E8BE4}"/>
              </a:ext>
            </a:extLst>
          </p:cNvPr>
          <p:cNvSpPr txBox="1"/>
          <p:nvPr/>
        </p:nvSpPr>
        <p:spPr>
          <a:xfrm>
            <a:off x="1921565" y="1497495"/>
            <a:ext cx="894521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5"/>
            </a:pPr>
            <a:r>
              <a:rPr lang="en-US" sz="2800" dirty="0"/>
              <a:t>Sam     :   “Would you like to go watching a movie this 				 weekend ?”</a:t>
            </a:r>
          </a:p>
          <a:p>
            <a:pPr marL="0" indent="0">
              <a:buNone/>
            </a:pPr>
            <a:r>
              <a:rPr lang="en-US" sz="2800" dirty="0"/>
              <a:t>        Carly    :   “I can’t, I am low on cash right now.</a:t>
            </a:r>
          </a:p>
          <a:p>
            <a:pPr marL="0" indent="0">
              <a:buNone/>
            </a:pPr>
            <a:r>
              <a:rPr lang="en-US" sz="2800" dirty="0"/>
              <a:t>                           …..  stay at home and watch TV instead.”</a:t>
            </a:r>
          </a:p>
          <a:p>
            <a:pPr marL="457200" indent="-457200">
              <a:buAutoNum type="alphaLcPeriod"/>
            </a:pPr>
            <a:r>
              <a:rPr lang="en-US" sz="2800" dirty="0"/>
              <a:t>How about</a:t>
            </a:r>
          </a:p>
          <a:p>
            <a:pPr marL="457200" indent="-457200">
              <a:buAutoNum type="alphaLcPeriod"/>
            </a:pPr>
            <a:r>
              <a:rPr lang="en-US" sz="2800" dirty="0"/>
              <a:t>Let’s</a:t>
            </a:r>
          </a:p>
          <a:p>
            <a:pPr marL="457200" indent="-457200">
              <a:buAutoNum type="alphaLcPeriod"/>
            </a:pPr>
            <a:r>
              <a:rPr lang="en-US" sz="2800" dirty="0"/>
              <a:t>I think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56747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AD274FE-AD12-4CD5-8560-DAAFF260F3A9}"/>
              </a:ext>
            </a:extLst>
          </p:cNvPr>
          <p:cNvSpPr txBox="1"/>
          <p:nvPr/>
        </p:nvSpPr>
        <p:spPr>
          <a:xfrm>
            <a:off x="1603513" y="212035"/>
            <a:ext cx="10336696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The Answers Keys</a:t>
            </a:r>
          </a:p>
          <a:p>
            <a:endParaRPr lang="en-US" sz="2400" dirty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3200" dirty="0"/>
              <a:t>( a )     Can I  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3200" dirty="0"/>
              <a:t>( c )      Would you like to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3200" dirty="0"/>
              <a:t>(  a )     I will help you with</a:t>
            </a:r>
          </a:p>
          <a:p>
            <a:pPr marL="457200" indent="-457200">
              <a:lnSpc>
                <a:spcPct val="150000"/>
              </a:lnSpc>
              <a:buFont typeface="Arial"/>
              <a:buAutoNum type="arabicPeriod"/>
            </a:pPr>
            <a:r>
              <a:rPr lang="en-US" sz="3200" dirty="0"/>
              <a:t> ( b )     Why don’t you  </a:t>
            </a:r>
          </a:p>
          <a:p>
            <a:pPr marL="457200" indent="-457200">
              <a:lnSpc>
                <a:spcPct val="150000"/>
              </a:lnSpc>
              <a:buFont typeface="Arial"/>
              <a:buAutoNum type="arabicPeriod"/>
            </a:pPr>
            <a:r>
              <a:rPr lang="en-US" sz="3200" dirty="0"/>
              <a:t> ( b )     Let’s</a:t>
            </a:r>
          </a:p>
          <a:p>
            <a:pPr>
              <a:lnSpc>
                <a:spcPct val="200000"/>
              </a:lnSpc>
            </a:pPr>
            <a:endParaRPr lang="en-US" sz="2400" dirty="0"/>
          </a:p>
          <a:p>
            <a:pPr>
              <a:lnSpc>
                <a:spcPct val="200000"/>
              </a:lnSpc>
            </a:pPr>
            <a:r>
              <a:rPr lang="en-US" sz="2400" dirty="0"/>
              <a:t>									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-----0000-----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15436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138</TotalTime>
  <Words>257</Words>
  <Application>Microsoft Office PowerPoint</Application>
  <PresentationFormat>Custom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Parallax</vt:lpstr>
      <vt:lpstr>Chapter 1  Offers &amp; Suggestion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20</cp:revision>
  <dcterms:created xsi:type="dcterms:W3CDTF">2021-07-17T03:09:56Z</dcterms:created>
  <dcterms:modified xsi:type="dcterms:W3CDTF">2021-08-10T12:34:52Z</dcterms:modified>
</cp:coreProperties>
</file>