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63" r:id="rId3"/>
    <p:sldId id="258" r:id="rId4"/>
    <p:sldId id="264" r:id="rId5"/>
    <p:sldId id="260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043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275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0126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5837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2030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69878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6657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4364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55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602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222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469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17/08/2021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56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17/08/2021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313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17/08/2021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812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853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713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6894FC3-FACA-4DA7-9D07-82105729A3FC}" type="datetimeFigureOut">
              <a:rPr lang="en-ID" smtClean="0"/>
              <a:t>17/08/2021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50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5F1B75-4D84-4249-AF2E-293D1C577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5148" y="1536851"/>
            <a:ext cx="8574622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Chapter 1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49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  <a:t>Offers &amp; Suggestion</a:t>
            </a:r>
            <a:br>
              <a:rPr lang="en-US" sz="49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</a:br>
            <a:endParaRPr lang="en-ID" dirty="0">
              <a:solidFill>
                <a:schemeClr val="accent1">
                  <a:lumMod val="50000"/>
                </a:schemeClr>
              </a:solidFill>
              <a:latin typeface="Forte" panose="03060902040502070203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A8A83CF-DFCF-4762-A2A6-94CD01EF1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6431" y="5852776"/>
            <a:ext cx="6987645" cy="138853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Teacher : </a:t>
            </a:r>
            <a:r>
              <a:rPr lang="id-ID" dirty="0" smtClean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Anna  E. Sipayung, S.Pd, M.S.</a:t>
            </a:r>
          </a:p>
          <a:p>
            <a:endParaRPr lang="en-ID" dirty="0">
              <a:solidFill>
                <a:schemeClr val="accent1">
                  <a:lumMod val="50000"/>
                </a:schemeClr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5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867AAF4-1547-4C5F-A0B4-7AC7A38EC2CF}"/>
              </a:ext>
            </a:extLst>
          </p:cNvPr>
          <p:cNvSpPr txBox="1"/>
          <p:nvPr/>
        </p:nvSpPr>
        <p:spPr>
          <a:xfrm>
            <a:off x="1630016" y="887896"/>
            <a:ext cx="10230679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>
                <a:solidFill>
                  <a:schemeClr val="accent1">
                    <a:lumMod val="75000"/>
                  </a:schemeClr>
                </a:solidFill>
              </a:rPr>
              <a:t>Offers</a:t>
            </a:r>
          </a:p>
          <a:p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Social Function</a:t>
            </a:r>
          </a:p>
          <a:p>
            <a:pPr algn="just"/>
            <a:r>
              <a:rPr lang="en-US" sz="2800" dirty="0"/>
              <a:t>	to facilitate interpersonal communication between different 	people.</a:t>
            </a:r>
          </a:p>
          <a:p>
            <a:pPr algn="just"/>
            <a:endParaRPr lang="en-ID" sz="2800" dirty="0"/>
          </a:p>
          <a:p>
            <a:pPr marL="285750" indent="-285750" algn="just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Offer means to give something physical or abstract to someone, which can be taken as a gift or a trade.</a:t>
            </a:r>
          </a:p>
          <a:p>
            <a:pPr algn="just"/>
            <a:endParaRPr lang="en-US" sz="2800" dirty="0"/>
          </a:p>
          <a:p>
            <a:pPr marL="285750" indent="-285750" algn="just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Offer can be given in terms of food, money, solution, friendship or a bargain. It can be taken or refused.</a:t>
            </a:r>
            <a:endParaRPr lang="en-ID" sz="2800" dirty="0"/>
          </a:p>
          <a:p>
            <a:pPr algn="just"/>
            <a:r>
              <a:rPr lang="en-US" sz="2800" dirty="0"/>
              <a:t>	</a:t>
            </a: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3964500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736E570-880A-443A-B838-515487EF40CF}"/>
              </a:ext>
            </a:extLst>
          </p:cNvPr>
          <p:cNvSpPr txBox="1"/>
          <p:nvPr/>
        </p:nvSpPr>
        <p:spPr>
          <a:xfrm>
            <a:off x="1669774" y="384313"/>
            <a:ext cx="1009815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</a:rPr>
              <a:t>Examples of Offers</a:t>
            </a:r>
          </a:p>
          <a:p>
            <a:endParaRPr lang="en-US" sz="32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571500" indent="-5715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May I give you a hand ?</a:t>
            </a:r>
          </a:p>
          <a:p>
            <a:pPr marL="571500" indent="-5715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Can I help you ?</a:t>
            </a:r>
          </a:p>
          <a:p>
            <a:pPr marL="571500" indent="-5715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Can I bring you some tea ?</a:t>
            </a:r>
          </a:p>
          <a:p>
            <a:pPr marL="571500" indent="-5715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Would you like another piece of cake ?</a:t>
            </a:r>
          </a:p>
          <a:p>
            <a:pPr marL="571500" indent="-5715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How about I help you with this ?</a:t>
            </a:r>
          </a:p>
          <a:p>
            <a:pPr marL="571500" indent="-5715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Can I clean the car for you ?</a:t>
            </a:r>
          </a:p>
          <a:p>
            <a:pPr marL="571500" indent="-5715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Shall I help you with your work ?</a:t>
            </a:r>
            <a:endParaRPr lang="en-ID" sz="2400" dirty="0"/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ID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635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039F1CE-4975-4816-862F-F023E48402F8}"/>
              </a:ext>
            </a:extLst>
          </p:cNvPr>
          <p:cNvSpPr txBox="1"/>
          <p:nvPr/>
        </p:nvSpPr>
        <p:spPr>
          <a:xfrm>
            <a:off x="1709530" y="609600"/>
            <a:ext cx="1020417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Suggestions</a:t>
            </a:r>
          </a:p>
          <a:p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Social function </a:t>
            </a:r>
          </a:p>
          <a:p>
            <a:pPr marL="0" indent="0">
              <a:buNone/>
            </a:pPr>
            <a:r>
              <a:rPr lang="en-US" sz="2800" dirty="0"/>
              <a:t>	to facilitate interpersonal communication between different 	people.</a:t>
            </a:r>
          </a:p>
          <a:p>
            <a:pPr marL="0" indent="0">
              <a:buNone/>
            </a:pPr>
            <a:endParaRPr lang="en-US" sz="28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01000"/>
              <a:buFont typeface="Wingdings" panose="05000000000000000000" pitchFamily="2" charset="2"/>
              <a:buChar char="q"/>
            </a:pPr>
            <a:r>
              <a:rPr lang="en-US" sz="2800" dirty="0"/>
              <a:t>Suggest means to give a suggestion that is to introduce or purpose an idea or a plan for someone’s consideration.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01000"/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SzPct val="101000"/>
              <a:buFont typeface="Wingdings" panose="05000000000000000000" pitchFamily="2" charset="2"/>
              <a:buChar char="q"/>
            </a:pPr>
            <a:r>
              <a:rPr lang="en-US" sz="2800" dirty="0" err="1"/>
              <a:t>Suggestios</a:t>
            </a:r>
            <a:r>
              <a:rPr lang="en-US" sz="2800" dirty="0"/>
              <a:t> are abstract and can be in form of solution, advice, </a:t>
            </a:r>
            <a:r>
              <a:rPr lang="en-US" sz="2800" dirty="0" err="1"/>
              <a:t>plan,and</a:t>
            </a:r>
            <a:r>
              <a:rPr lang="en-US" sz="2800" dirty="0"/>
              <a:t> idea. It can be accepted or refused.</a:t>
            </a:r>
            <a:endParaRPr lang="en-ID" sz="2800" dirty="0"/>
          </a:p>
          <a:p>
            <a:endParaRPr lang="en-ID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32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7A595D4-85C7-43CA-B4EF-3402623CD80C}"/>
              </a:ext>
            </a:extLst>
          </p:cNvPr>
          <p:cNvSpPr txBox="1"/>
          <p:nvPr/>
        </p:nvSpPr>
        <p:spPr>
          <a:xfrm>
            <a:off x="1603513" y="265043"/>
            <a:ext cx="1003189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Examples of suggestions</a:t>
            </a:r>
          </a:p>
          <a:p>
            <a:endParaRPr lang="en-US" sz="2400" dirty="0"/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Let’s go to the library.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Why don’t you do your homework before going out ?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We could eat at home today.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What about eating at the new place today ?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How about going to Sam’s place first ?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I suggest that we call it today.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You need to change your sleeping habits.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I think you should  go and meet her.</a:t>
            </a:r>
          </a:p>
          <a:p>
            <a:pPr lvl="3"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34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079FEDB-2085-4FD5-A99C-F5D14AC9006F}"/>
              </a:ext>
            </a:extLst>
          </p:cNvPr>
          <p:cNvSpPr txBox="1"/>
          <p:nvPr/>
        </p:nvSpPr>
        <p:spPr>
          <a:xfrm>
            <a:off x="1802295" y="145775"/>
            <a:ext cx="10389705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Let’s Practice</a:t>
            </a:r>
          </a:p>
          <a:p>
            <a:pPr algn="ctr"/>
            <a:endParaRPr lang="en-US" sz="36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SzPct val="105000"/>
              <a:buFont typeface="+mj-lt"/>
              <a:buAutoNum type="arabicPeriod"/>
            </a:pPr>
            <a:r>
              <a:rPr lang="en-US" sz="2400" dirty="0"/>
              <a:t>What shall we do ? ….. we go to library ?</a:t>
            </a:r>
          </a:p>
          <a:p>
            <a:pPr marL="457200" indent="-457200">
              <a:buAutoNum type="alphaLcPeriod"/>
            </a:pPr>
            <a:r>
              <a:rPr lang="en-US" sz="2400" dirty="0"/>
              <a:t>why don’t  </a:t>
            </a:r>
          </a:p>
          <a:p>
            <a:pPr marL="457200" indent="-457200">
              <a:buAutoNum type="alphaLcPeriod"/>
            </a:pPr>
            <a:r>
              <a:rPr lang="en-US" sz="2400" dirty="0"/>
              <a:t> Would you</a:t>
            </a:r>
          </a:p>
          <a:p>
            <a:pPr marL="457200" indent="-457200">
              <a:buAutoNum type="alphaLcPeriod"/>
            </a:pPr>
            <a:r>
              <a:rPr lang="en-US" sz="2400" dirty="0"/>
              <a:t>Let’s </a:t>
            </a:r>
          </a:p>
          <a:p>
            <a:endParaRPr lang="en-US" sz="2400" dirty="0"/>
          </a:p>
          <a:p>
            <a:pPr marL="457200" indent="-457200">
              <a:buAutoNum type="arabicPeriod" startAt="2"/>
            </a:pPr>
            <a:r>
              <a:rPr lang="en-US" sz="2400" dirty="0"/>
              <a:t>…..   like a cup of coffee ?</a:t>
            </a:r>
          </a:p>
          <a:p>
            <a:pPr marL="457200" indent="-457200">
              <a:buAutoNum type="alphaLcPeriod"/>
            </a:pPr>
            <a:r>
              <a:rPr lang="en-US" sz="2400" dirty="0"/>
              <a:t>Can I</a:t>
            </a:r>
          </a:p>
          <a:p>
            <a:pPr marL="457200" indent="-457200">
              <a:buAutoNum type="alphaLcPeriod" startAt="2"/>
            </a:pPr>
            <a:r>
              <a:rPr lang="en-US" sz="2400" dirty="0"/>
              <a:t>Would you</a:t>
            </a:r>
          </a:p>
          <a:p>
            <a:pPr marL="0" indent="0">
              <a:buNone/>
            </a:pPr>
            <a:r>
              <a:rPr lang="en-US" sz="2400" dirty="0"/>
              <a:t>c.     Should I</a:t>
            </a:r>
          </a:p>
          <a:p>
            <a:endParaRPr lang="en-US" sz="2400" dirty="0"/>
          </a:p>
          <a:p>
            <a:r>
              <a:rPr lang="en-US" sz="2400" dirty="0"/>
              <a:t>3.     …..the washing, If you like .</a:t>
            </a:r>
          </a:p>
          <a:p>
            <a:pPr marL="457200" indent="-457200">
              <a:buAutoNum type="alphaLcPeriod"/>
            </a:pPr>
            <a:r>
              <a:rPr lang="en-US" sz="2400" dirty="0"/>
              <a:t>Would you</a:t>
            </a:r>
          </a:p>
          <a:p>
            <a:pPr marL="457200" indent="-457200">
              <a:buAutoNum type="alphaLcPeriod" startAt="2"/>
            </a:pPr>
            <a:r>
              <a:rPr lang="en-US" sz="2400" dirty="0"/>
              <a:t>Can I</a:t>
            </a:r>
          </a:p>
          <a:p>
            <a:pPr marL="457200" indent="-457200">
              <a:buAutoNum type="alphaLcPeriod" startAt="3"/>
            </a:pPr>
            <a:r>
              <a:rPr lang="en-US" sz="2400" dirty="0"/>
              <a:t>I’ll do</a:t>
            </a:r>
          </a:p>
          <a:p>
            <a:endParaRPr lang="en-US" dirty="0"/>
          </a:p>
          <a:p>
            <a:endParaRPr lang="en-US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03717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27B1266-282B-4E8B-914B-6A390BEB0AC2}"/>
              </a:ext>
            </a:extLst>
          </p:cNvPr>
          <p:cNvSpPr txBox="1"/>
          <p:nvPr/>
        </p:nvSpPr>
        <p:spPr>
          <a:xfrm>
            <a:off x="1643269" y="1099930"/>
            <a:ext cx="103234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4"/>
            </a:pPr>
            <a:r>
              <a:rPr lang="en-US" sz="2800" dirty="0"/>
              <a:t>.…..     get you drink ?</a:t>
            </a:r>
          </a:p>
          <a:p>
            <a:pPr marL="457200" indent="-457200">
              <a:buAutoNum type="alphaLcPeriod"/>
            </a:pPr>
            <a:r>
              <a:rPr lang="en-US" sz="2800" dirty="0"/>
              <a:t>I’ll do</a:t>
            </a:r>
          </a:p>
          <a:p>
            <a:pPr marL="457200" indent="-457200">
              <a:buAutoNum type="alphaLcPeriod"/>
            </a:pPr>
            <a:r>
              <a:rPr lang="en-US" sz="2800" dirty="0"/>
              <a:t>Would you</a:t>
            </a:r>
          </a:p>
          <a:p>
            <a:pPr marL="457200" indent="-457200">
              <a:buAutoNum type="alphaLcPeriod"/>
            </a:pPr>
            <a:r>
              <a:rPr lang="en-US" sz="2800" dirty="0"/>
              <a:t>Can I</a:t>
            </a:r>
          </a:p>
          <a:p>
            <a:endParaRPr lang="en-ID" sz="2800" dirty="0"/>
          </a:p>
          <a:p>
            <a:r>
              <a:rPr lang="en-US" sz="2800" dirty="0"/>
              <a:t>5.    …..   like me to clean your car ?</a:t>
            </a:r>
          </a:p>
          <a:p>
            <a:pPr marL="457200" indent="-457200">
              <a:buAutoNum type="alphaLcPeriod"/>
            </a:pPr>
            <a:r>
              <a:rPr lang="en-US" sz="2800" dirty="0"/>
              <a:t>Would you</a:t>
            </a:r>
          </a:p>
          <a:p>
            <a:pPr marL="457200" indent="-457200">
              <a:buAutoNum type="alphaLcPeriod"/>
            </a:pPr>
            <a:r>
              <a:rPr lang="en-US" sz="2800" dirty="0"/>
              <a:t>I think</a:t>
            </a:r>
          </a:p>
          <a:p>
            <a:pPr marL="457200" indent="-457200">
              <a:buAutoNum type="alphaLcPeriod"/>
            </a:pPr>
            <a:r>
              <a:rPr lang="en-US" sz="2800" dirty="0"/>
              <a:t>Let’s   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6779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AD274FE-AD12-4CD5-8560-DAAFF260F3A9}"/>
              </a:ext>
            </a:extLst>
          </p:cNvPr>
          <p:cNvSpPr txBox="1"/>
          <p:nvPr/>
        </p:nvSpPr>
        <p:spPr>
          <a:xfrm>
            <a:off x="1603513" y="212035"/>
            <a:ext cx="10336696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3200" b="1" i="1">
                <a:solidFill>
                  <a:schemeClr val="accent1">
                    <a:lumMod val="75000"/>
                  </a:schemeClr>
                </a:solidFill>
              </a:rPr>
              <a:t>The Answers </a:t>
            </a:r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</a:rPr>
              <a:t>Keys</a:t>
            </a:r>
          </a:p>
          <a:p>
            <a:endParaRPr lang="en-US" sz="2400" dirty="0"/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400" dirty="0"/>
              <a:t>( a )     Why don’t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400" dirty="0"/>
              <a:t>( b )    Would you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400" dirty="0"/>
              <a:t>( c )      I’ll do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400" dirty="0"/>
              <a:t>( c )       Can I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400" dirty="0"/>
              <a:t>( a )      Would you</a:t>
            </a:r>
          </a:p>
          <a:p>
            <a:pPr>
              <a:lnSpc>
                <a:spcPct val="200000"/>
              </a:lnSpc>
            </a:pPr>
            <a:endParaRPr lang="en-US" sz="2400" dirty="0"/>
          </a:p>
          <a:p>
            <a:pPr>
              <a:lnSpc>
                <a:spcPct val="200000"/>
              </a:lnSpc>
            </a:pPr>
            <a:r>
              <a:rPr lang="en-US" sz="2400" dirty="0"/>
              <a:t>									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-----000-----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154369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130</TotalTime>
  <Words>245</Words>
  <Application>Microsoft Office PowerPoint</Application>
  <PresentationFormat>Custom</PresentationFormat>
  <Paragraphs>74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Parallax</vt:lpstr>
      <vt:lpstr>Chapter 1  Offers &amp; Suggestion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 Is He Such a Hard-Working Animator?</dc:title>
  <dc:creator>Acer</dc:creator>
  <cp:lastModifiedBy>AnnAArmyOffice</cp:lastModifiedBy>
  <cp:revision>20</cp:revision>
  <dcterms:created xsi:type="dcterms:W3CDTF">2021-07-17T03:09:56Z</dcterms:created>
  <dcterms:modified xsi:type="dcterms:W3CDTF">2021-08-17T05:03:52Z</dcterms:modified>
</cp:coreProperties>
</file>