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63" r:id="rId3"/>
    <p:sldId id="258" r:id="rId4"/>
    <p:sldId id="264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29/07/2021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29/07/2021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29/07/2021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29/07/2021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5148" y="1536851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1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49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Offers &amp; Suggestion</a:t>
            </a:r>
            <a:br>
              <a:rPr lang="en-US" sz="49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</a:br>
            <a:endParaRPr lang="en-ID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</a:t>
            </a:r>
            <a:r>
              <a:rPr lang="id-ID" dirty="0" smtClean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Anna E. Sipayung, S.Pd, M.S.</a:t>
            </a:r>
          </a:p>
          <a:p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5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867AAF4-1547-4C5F-A0B4-7AC7A38EC2CF}"/>
              </a:ext>
            </a:extLst>
          </p:cNvPr>
          <p:cNvSpPr txBox="1"/>
          <p:nvPr/>
        </p:nvSpPr>
        <p:spPr>
          <a:xfrm>
            <a:off x="1630016" y="887896"/>
            <a:ext cx="1023067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>
                <a:solidFill>
                  <a:schemeClr val="accent1">
                    <a:lumMod val="75000"/>
                  </a:schemeClr>
                </a:solidFill>
              </a:rPr>
              <a:t>Offers</a:t>
            </a:r>
          </a:p>
          <a:p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Social Function</a:t>
            </a:r>
          </a:p>
          <a:p>
            <a:pPr algn="just"/>
            <a:r>
              <a:rPr lang="en-US" sz="2800" dirty="0"/>
              <a:t>	to facilitate interpersonal communication between different 	people.</a:t>
            </a:r>
          </a:p>
          <a:p>
            <a:pPr algn="just"/>
            <a:endParaRPr lang="en-ID" sz="2800" dirty="0"/>
          </a:p>
          <a:p>
            <a:pPr marL="285750" indent="-285750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Offer means to give something physical or abstract to someone, which can be taken as a gift or a trade.</a:t>
            </a:r>
          </a:p>
          <a:p>
            <a:pPr algn="just"/>
            <a:endParaRPr lang="en-US" sz="2800" dirty="0"/>
          </a:p>
          <a:p>
            <a:pPr marL="285750" indent="-285750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Offer can be given in terms of food, money, solution, friendship or a bargain. It can be taken or refused.</a:t>
            </a:r>
            <a:endParaRPr lang="en-ID" sz="2800" dirty="0"/>
          </a:p>
          <a:p>
            <a:pPr algn="just"/>
            <a:r>
              <a:rPr lang="en-US" sz="2800" dirty="0"/>
              <a:t>	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3964500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736E570-880A-443A-B838-515487EF40CF}"/>
              </a:ext>
            </a:extLst>
          </p:cNvPr>
          <p:cNvSpPr txBox="1"/>
          <p:nvPr/>
        </p:nvSpPr>
        <p:spPr>
          <a:xfrm>
            <a:off x="1669774" y="384313"/>
            <a:ext cx="1009815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</a:rPr>
              <a:t>Examples of Offers</a:t>
            </a:r>
          </a:p>
          <a:p>
            <a:endParaRPr lang="en-US" sz="32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May I give you a hand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Can I help you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Can I bring you some tea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Would you like another piece of cake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How about I help you with this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Can I clean the car for you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Shall I help you with your work ?</a:t>
            </a:r>
            <a:endParaRPr lang="en-ID" sz="2400" dirty="0"/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ID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63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039F1CE-4975-4816-862F-F023E48402F8}"/>
              </a:ext>
            </a:extLst>
          </p:cNvPr>
          <p:cNvSpPr txBox="1"/>
          <p:nvPr/>
        </p:nvSpPr>
        <p:spPr>
          <a:xfrm>
            <a:off x="1709530" y="609600"/>
            <a:ext cx="1020417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Suggestions</a:t>
            </a:r>
          </a:p>
          <a:p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Social function </a:t>
            </a:r>
          </a:p>
          <a:p>
            <a:pPr marL="0" indent="0">
              <a:buNone/>
            </a:pPr>
            <a:r>
              <a:rPr lang="en-US" sz="2800" dirty="0"/>
              <a:t>	to facilitate interpersonal communication between different 	people.</a:t>
            </a:r>
          </a:p>
          <a:p>
            <a:pPr marL="0" indent="0">
              <a:buNone/>
            </a:pPr>
            <a:endParaRPr lang="en-US" sz="28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01000"/>
              <a:buFont typeface="Wingdings" panose="05000000000000000000" pitchFamily="2" charset="2"/>
              <a:buChar char="q"/>
            </a:pPr>
            <a:r>
              <a:rPr lang="en-US" sz="2800" dirty="0"/>
              <a:t>Suggest means to give a suggestion that is to introduce or purpose an idea or a plan for someone’s consideration.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01000"/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01000"/>
              <a:buFont typeface="Wingdings" panose="05000000000000000000" pitchFamily="2" charset="2"/>
              <a:buChar char="q"/>
            </a:pPr>
            <a:r>
              <a:rPr lang="en-US" sz="2800" dirty="0" err="1"/>
              <a:t>Suggestios</a:t>
            </a:r>
            <a:r>
              <a:rPr lang="en-US" sz="2800" dirty="0"/>
              <a:t> are abstract and can be in form of solution, advice, </a:t>
            </a:r>
            <a:r>
              <a:rPr lang="en-US" sz="2800" dirty="0" err="1"/>
              <a:t>plan,and</a:t>
            </a:r>
            <a:r>
              <a:rPr lang="en-US" sz="2800" dirty="0"/>
              <a:t> idea. It can be accepted or refused.</a:t>
            </a:r>
            <a:endParaRPr lang="en-ID" sz="2800" dirty="0"/>
          </a:p>
          <a:p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32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7A595D4-85C7-43CA-B4EF-3402623CD80C}"/>
              </a:ext>
            </a:extLst>
          </p:cNvPr>
          <p:cNvSpPr txBox="1"/>
          <p:nvPr/>
        </p:nvSpPr>
        <p:spPr>
          <a:xfrm>
            <a:off x="1603513" y="265043"/>
            <a:ext cx="1003189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Examples of suggestions</a:t>
            </a:r>
          </a:p>
          <a:p>
            <a:endParaRPr lang="en-US" sz="2400" dirty="0"/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Let’s go to the library.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Why don’t you do your homework before going out ?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We could eat at home today.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What about eating at the new place today ?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How about going to Sam’s place first ?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I suggest that we call it today.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You need to change your sleeping habits.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I think you should  go and meet her.</a:t>
            </a:r>
          </a:p>
          <a:p>
            <a:pPr lvl="3"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34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8CFEAA6-08B9-4483-AC15-43C78F8CA374}"/>
              </a:ext>
            </a:extLst>
          </p:cNvPr>
          <p:cNvSpPr txBox="1"/>
          <p:nvPr/>
        </p:nvSpPr>
        <p:spPr>
          <a:xfrm>
            <a:off x="1603513" y="675861"/>
            <a:ext cx="1025718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There are some grammatical errors in the sentences given below.</a:t>
            </a:r>
          </a:p>
          <a:p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Let’s to go to the sushi of restaurant for lunch.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Shall we do have a meeting on afternoon Saturday 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Can I do get you a glass of juice 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If you want, I’ll car the wash for you.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Would like you another glass of juice ?</a:t>
            </a:r>
            <a:endParaRPr lang="en-ID" sz="2400" dirty="0"/>
          </a:p>
          <a:p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131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6A59D4E-8AD6-4BBA-9B01-EC7107B3672B}"/>
              </a:ext>
            </a:extLst>
          </p:cNvPr>
          <p:cNvSpPr txBox="1"/>
          <p:nvPr/>
        </p:nvSpPr>
        <p:spPr>
          <a:xfrm>
            <a:off x="1683026" y="450574"/>
            <a:ext cx="10098157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The correct sentences</a:t>
            </a:r>
          </a:p>
          <a:p>
            <a:endParaRPr lang="en-US" dirty="0"/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sz="2400" dirty="0"/>
              <a:t>Let’s  go to the sushi of restaurant for lunch.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sz="2400" dirty="0"/>
              <a:t>Shall we  have a meeting on afternoon Saturday ?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sz="2400" dirty="0"/>
              <a:t>Can I  get you a glass of juice ?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sz="2400" dirty="0"/>
              <a:t>If you want, I’ll  wash the car for you.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sz="2400" dirty="0"/>
              <a:t>Would you like  another glass of juice ?</a:t>
            </a:r>
            <a:endParaRPr lang="en-ID" sz="2400" dirty="0"/>
          </a:p>
          <a:p>
            <a:endParaRPr lang="en-ID" dirty="0"/>
          </a:p>
          <a:p>
            <a:endParaRPr lang="en-ID" dirty="0"/>
          </a:p>
          <a:p>
            <a:endParaRPr lang="en-ID" dirty="0"/>
          </a:p>
          <a:p>
            <a:r>
              <a:rPr lang="en-ID" dirty="0"/>
              <a:t>							</a:t>
            </a:r>
            <a:r>
              <a:rPr lang="en-ID" sz="2800" dirty="0">
                <a:solidFill>
                  <a:schemeClr val="accent1">
                    <a:lumMod val="50000"/>
                  </a:schemeClr>
                </a:solidFill>
              </a:rPr>
              <a:t>		</a:t>
            </a:r>
          </a:p>
          <a:p>
            <a:r>
              <a:rPr lang="en-ID" sz="2800" dirty="0">
                <a:solidFill>
                  <a:schemeClr val="accent1">
                    <a:lumMod val="50000"/>
                  </a:schemeClr>
                </a:solidFill>
              </a:rPr>
              <a:t>									-----00-----</a:t>
            </a:r>
          </a:p>
        </p:txBody>
      </p:sp>
    </p:spTree>
    <p:extLst>
      <p:ext uri="{BB962C8B-B14F-4D97-AF65-F5344CB8AC3E}">
        <p14:creationId xmlns:p14="http://schemas.microsoft.com/office/powerpoint/2010/main" val="13801631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120</TotalTime>
  <Words>252</Words>
  <Application>Microsoft Office PowerPoint</Application>
  <PresentationFormat>Custom</PresentationFormat>
  <Paragraphs>57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Parallax</vt:lpstr>
      <vt:lpstr>Chapter 1  Offers &amp; Suggestion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AnnAArmyOffice</cp:lastModifiedBy>
  <cp:revision>18</cp:revision>
  <dcterms:created xsi:type="dcterms:W3CDTF">2021-07-17T03:09:56Z</dcterms:created>
  <dcterms:modified xsi:type="dcterms:W3CDTF">2021-07-29T01:34:48Z</dcterms:modified>
</cp:coreProperties>
</file>