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34892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0" y="533400"/>
            <a:ext cx="8915399" cy="1470025"/>
            <a:chOff x="0" y="0"/>
            <a:chExt cx="8915399" cy="1470025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1470025" cy="1470025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735012" y="0"/>
              <a:ext cx="8180387" cy="1470025"/>
            </a:xfrm>
            <a:prstGeom prst="rect">
              <a:avLst/>
            </a:prstGeom>
          </p:spPr>
          <p:txBody>
            <a:bodyPr>
              <a:prstTxWarp prst="textPlain">
                <a:avLst/>
              </a:prstTxWarp>
            </a:bodyPr>
            <a:lstStyle/>
            <a:p>
              <a:pPr lvl="0" algn="ctr"/>
              <a:r>
                <a:rPr b="0" i="0">
                  <a:ln>
                    <a:noFill/>
                  </a:ln>
                  <a:solidFill>
                    <a:schemeClr val="dk1"/>
                  </a:solidFill>
                  <a:latin typeface="Arial"/>
                </a:rPr>
                <a:t>OFFERING FOR HELP</a:t>
              </a: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735012" y="0"/>
              <a:ext cx="8180387" cy="14700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13"/>
          <p:cNvSpPr txBox="1">
            <a:spLocks noGrp="1"/>
          </p:cNvSpPr>
          <p:nvPr>
            <p:ph type="subTitle" idx="1"/>
          </p:nvPr>
        </p:nvSpPr>
        <p:spPr>
          <a:xfrm>
            <a:off x="1981200" y="2590800"/>
            <a:ext cx="6400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4000"/>
              <a:buNone/>
            </a:pPr>
            <a:r>
              <a:rPr lang="en-US" sz="4000"/>
              <a:t>BY  LIYAMNAH MUNTE</a:t>
            </a:r>
            <a:endParaRPr sz="4000"/>
          </a:p>
        </p:txBody>
      </p:sp>
      <p:pic>
        <p:nvPicPr>
          <p:cNvPr id="89" name="Google Shape;89;p13" descr="C:\Users\ASUS\Pictures\xxxx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67600" y="3352800"/>
            <a:ext cx="1676400" cy="350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000" y="2819400"/>
            <a:ext cx="1733550" cy="36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 descr="Why You Should Ask for Help More Often (and How to Do Just That ...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667000" y="4267200"/>
            <a:ext cx="40386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3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 Expression in: </a:t>
            </a:r>
            <a:endParaRPr/>
          </a:p>
        </p:txBody>
      </p:sp>
      <p:sp>
        <p:nvSpPr>
          <p:cNvPr id="169" name="Google Shape;169;p22"/>
          <p:cNvSpPr>
            <a:spLocks noGrp="1"/>
          </p:cNvSpPr>
          <p:nvPr>
            <p:ph type="body" idx="1"/>
          </p:nvPr>
        </p:nvSpPr>
        <p:spPr>
          <a:xfrm>
            <a:off x="0" y="609600"/>
            <a:ext cx="2819400" cy="990599"/>
          </a:xfrm>
          <a:prstGeom prst="flowChartPredefinedProcess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Offering or Giving Help:</a:t>
            </a:r>
            <a:endParaRPr sz="2480">
              <a:solidFill>
                <a:schemeClr val="dk1"/>
              </a:solidFill>
            </a:endParaRPr>
          </a:p>
        </p:txBody>
      </p:sp>
      <p:sp>
        <p:nvSpPr>
          <p:cNvPr id="170" name="Google Shape;170;p22"/>
          <p:cNvSpPr/>
          <p:nvPr/>
        </p:nvSpPr>
        <p:spPr>
          <a:xfrm>
            <a:off x="1143000" y="1676400"/>
            <a:ext cx="609600" cy="5334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2"/>
          <p:cNvSpPr/>
          <p:nvPr/>
        </p:nvSpPr>
        <p:spPr>
          <a:xfrm>
            <a:off x="6248400" y="609600"/>
            <a:ext cx="2667000" cy="990600"/>
          </a:xfrm>
          <a:prstGeom prst="flowChartPredefinedProcess">
            <a:avLst/>
          </a:prstGeom>
          <a:solidFill>
            <a:srgbClr val="E5B8B7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Receiving Help: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2"/>
          <p:cNvSpPr/>
          <p:nvPr/>
        </p:nvSpPr>
        <p:spPr>
          <a:xfrm>
            <a:off x="7467600" y="1600200"/>
            <a:ext cx="685800" cy="38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2"/>
          <p:cNvSpPr/>
          <p:nvPr/>
        </p:nvSpPr>
        <p:spPr>
          <a:xfrm>
            <a:off x="4267200" y="1943100"/>
            <a:ext cx="4876800" cy="2552700"/>
          </a:xfrm>
          <a:prstGeom prst="flowChartDocument">
            <a:avLst/>
          </a:prstGeom>
          <a:solidFill>
            <a:srgbClr val="FABF8E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190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Yes please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Ok, thank you/ Thanks a lot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Ok, thanks for your kindness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don’t mind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AutoNum type="arabicPeriod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would be so knd of you</a:t>
            </a:r>
            <a:endParaRPr/>
          </a:p>
          <a:p>
            <a:pPr marL="342900" marR="0" lvl="0" indent="-190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2"/>
          <p:cNvSpPr/>
          <p:nvPr/>
        </p:nvSpPr>
        <p:spPr>
          <a:xfrm>
            <a:off x="4876800" y="4495800"/>
            <a:ext cx="3810000" cy="2362200"/>
          </a:xfrm>
          <a:prstGeom prst="flowChartPredefinedProcess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Thanks, But I can do it my self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rabicPeriod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Thanks, I can handle it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Thanks, don’t better your self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there’s no need, thanks 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22"/>
          <p:cNvSpPr/>
          <p:nvPr/>
        </p:nvSpPr>
        <p:spPr>
          <a:xfrm>
            <a:off x="67849" y="5899759"/>
            <a:ext cx="3048000" cy="685800"/>
          </a:xfrm>
          <a:prstGeom prst="snip1Rect">
            <a:avLst>
              <a:gd name="adj" fmla="val 16667"/>
            </a:avLst>
          </a:prstGeom>
          <a:solidFill>
            <a:srgbClr val="FFC0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Rejecting/refusing: 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6" name="Google Shape;176;p22"/>
          <p:cNvCxnSpPr/>
          <p:nvPr/>
        </p:nvCxnSpPr>
        <p:spPr>
          <a:xfrm>
            <a:off x="3886200" y="5562600"/>
            <a:ext cx="685800" cy="1588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77" name="Google Shape;177;p22"/>
          <p:cNvSpPr/>
          <p:nvPr/>
        </p:nvSpPr>
        <p:spPr>
          <a:xfrm>
            <a:off x="1" y="2133600"/>
            <a:ext cx="3962400" cy="3543300"/>
          </a:xfrm>
          <a:prstGeom prst="rect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 me get t for you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Shall I get it for you?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Could/ can I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you need a hand?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about i…?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Would you like me to help…?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like, I can get it for you</a:t>
            </a:r>
            <a:endParaRPr/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I help you with that?</a:t>
            </a:r>
            <a:endParaRPr sz="2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  <a:prstGeom prst="rect">
            <a:avLst/>
          </a:prstGeom>
          <a:gradFill>
            <a:gsLst>
              <a:gs pos="0">
                <a:srgbClr val="9BE9FF"/>
              </a:gs>
              <a:gs pos="35000">
                <a:srgbClr val="B8F1FF"/>
              </a:gs>
              <a:gs pos="100000">
                <a:srgbClr val="E2FBFF"/>
              </a:gs>
            </a:gsLst>
            <a:lin ang="16200000" scaled="0"/>
          </a:gradFill>
          <a:ln w="9525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 sz="6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6000" b="1"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1874838" y="2133600"/>
            <a:ext cx="6629400" cy="4495800"/>
          </a:xfrm>
          <a:prstGeom prst="rect">
            <a:avLst/>
          </a:prstGeom>
          <a:gradFill>
            <a:gsLst>
              <a:gs pos="0">
                <a:srgbClr val="992D2B"/>
              </a:gs>
              <a:gs pos="80000">
                <a:srgbClr val="C93D39"/>
              </a:gs>
              <a:gs pos="100000">
                <a:srgbClr val="CD3A36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When something need to be done you can ask someone else to do it, or offer to do it yourself or just do it without saying anything.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None/>
            </a:pPr>
            <a:r>
              <a:rPr lang="en-US" sz="3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If someone else is doing something, you can offer to help.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4800" y="2819400"/>
            <a:ext cx="1143000" cy="361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04238" y="6218238"/>
            <a:ext cx="487362" cy="487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3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/>
          <p:nvPr/>
        </p:nvSpPr>
        <p:spPr>
          <a:xfrm>
            <a:off x="0" y="0"/>
            <a:ext cx="9144000" cy="1219199"/>
          </a:xfrm>
          <a:prstGeom prst="flowChartPredefinedProcess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Useful Ways of Offering to Help</a:t>
            </a:r>
            <a:endParaRPr sz="4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4343400" y="1219199"/>
            <a:ext cx="533400" cy="609601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228600" y="1845500"/>
            <a:ext cx="8763000" cy="5469699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Let me get it for you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I help you with that?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Could/Can I…?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How about I…?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May I…?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you like, I can get it for you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Would you like me to...?</a:t>
            </a: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Shall I  get it for you?</a:t>
            </a:r>
            <a:endParaRPr/>
          </a:p>
          <a:p>
            <a:pPr marL="571500" marR="0" lvl="0" indent="-5715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Noto Sans Symbols"/>
              <a:buChar char="▪"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 you need a hand?</a:t>
            </a:r>
            <a:endParaRPr/>
          </a:p>
          <a:p>
            <a:pPr marL="285750" marR="0" lvl="0" indent="-5715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</a:pPr>
            <a:endParaRPr sz="36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/>
          <p:nvPr/>
        </p:nvSpPr>
        <p:spPr>
          <a:xfrm>
            <a:off x="381000" y="0"/>
            <a:ext cx="8610600" cy="11430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C86C1F"/>
              </a:gs>
              <a:gs pos="80000">
                <a:srgbClr val="FF8E29"/>
              </a:gs>
              <a:gs pos="100000">
                <a:srgbClr val="FF8D25"/>
              </a:gs>
            </a:gsLst>
            <a:lin ang="16200000" scaled="0"/>
          </a:gradFill>
          <a:ln w="9525" cap="flat" cmpd="sng">
            <a:solidFill>
              <a:srgbClr val="F5913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ACCEPTING  an OFFER</a:t>
            </a:r>
            <a:endParaRPr sz="4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16" descr="C:\Users\ASUS\Pictures\xxxxxxxxx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2359" y="4232754"/>
            <a:ext cx="11430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6"/>
          <p:cNvSpPr/>
          <p:nvPr/>
        </p:nvSpPr>
        <p:spPr>
          <a:xfrm>
            <a:off x="1371600" y="1905001"/>
            <a:ext cx="7246307" cy="47244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That’s very kind of you, thanks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Oh, would you? Thanks.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 Thanks a lot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you don’t mind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Yes, please</a:t>
            </a:r>
            <a:endParaRPr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 would be nice/ so kind of you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3333CC"/>
              </a:buClr>
              <a:buSzPts val="1920"/>
              <a:buFont typeface="Noto Sans Symbols"/>
              <a:buChar char="■"/>
            </a:pPr>
            <a:r>
              <a:rPr lang="en-US"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That’s so sweet/nice/kind of you</a:t>
            </a:r>
            <a:endParaRPr sz="3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6"/>
          <p:cNvSpPr/>
          <p:nvPr/>
        </p:nvSpPr>
        <p:spPr>
          <a:xfrm>
            <a:off x="4876800" y="1143000"/>
            <a:ext cx="533400" cy="7620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gradFill>
            <a:gsLst>
              <a:gs pos="0">
                <a:srgbClr val="5D427D"/>
              </a:gs>
              <a:gs pos="80000">
                <a:srgbClr val="7A57A5"/>
              </a:gs>
              <a:gs pos="100000">
                <a:srgbClr val="7A56A7"/>
              </a:gs>
            </a:gsLst>
            <a:lin ang="16200000" scaled="0"/>
          </a:gradFill>
          <a:ln w="9525" cap="flat" cmpd="sng">
            <a:solidFill>
              <a:srgbClr val="7C5F9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imes New Roman"/>
              <a:buNone/>
            </a:pPr>
            <a:r>
              <a:rPr lang="en-US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 to Refuse/Declining an Offer</a:t>
            </a:r>
            <a:endParaRPr b="1"/>
          </a:p>
        </p:txBody>
      </p:sp>
      <p:sp>
        <p:nvSpPr>
          <p:cNvPr id="121" name="Google Shape;12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thanks.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I really won’t, thank you.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for me thanks.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thanks. I’m not hungry.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don’t bother, I can do it by myself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No, it’s alright, I can manage</a:t>
            </a:r>
            <a:endParaRPr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can handle it</a:t>
            </a:r>
            <a:endParaRPr b="1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That’s very kind. Unfortunately, I’d like to, but....</a:t>
            </a:r>
            <a:endParaRPr b="1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127" name="Google Shape;127;p18" descr="C:\Users\ASUS\Pictures\animasi-bergerak-orang-manusia-0009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2895600"/>
            <a:ext cx="1600200" cy="363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8"/>
          <p:cNvSpPr/>
          <p:nvPr/>
        </p:nvSpPr>
        <p:spPr>
          <a:xfrm>
            <a:off x="349685" y="1384126"/>
            <a:ext cx="4114800" cy="1524000"/>
          </a:xfrm>
          <a:prstGeom prst="cloud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Would you like me to help you with this?</a:t>
            </a:r>
            <a:endParaRPr/>
          </a:p>
        </p:txBody>
      </p:sp>
      <p:pic>
        <p:nvPicPr>
          <p:cNvPr id="129" name="Google Shape;129;p18" descr="C:\Users\ASUS\Pictures\xssx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7899" y="3200400"/>
            <a:ext cx="638175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8"/>
          <p:cNvSpPr/>
          <p:nvPr/>
        </p:nvSpPr>
        <p:spPr>
          <a:xfrm>
            <a:off x="5057775" y="1307926"/>
            <a:ext cx="4038600" cy="1600200"/>
          </a:xfrm>
          <a:prstGeom prst="cloud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C86C1F"/>
              </a:gs>
              <a:gs pos="80000">
                <a:srgbClr val="FF8E29"/>
              </a:gs>
              <a:gs pos="100000">
                <a:srgbClr val="FF8D25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you. That would be great </a:t>
            </a:r>
            <a:endParaRPr sz="2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8"/>
          <p:cNvSpPr/>
          <p:nvPr/>
        </p:nvSpPr>
        <p:spPr>
          <a:xfrm>
            <a:off x="457200" y="6400800"/>
            <a:ext cx="1752600" cy="4572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Mr. Hans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8"/>
          <p:cNvSpPr/>
          <p:nvPr/>
        </p:nvSpPr>
        <p:spPr>
          <a:xfrm>
            <a:off x="5105400" y="6400800"/>
            <a:ext cx="1600200" cy="457200"/>
          </a:xfrm>
          <a:prstGeom prst="flowChartPredefined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Bob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8"/>
          <p:cNvSpPr/>
          <p:nvPr/>
        </p:nvSpPr>
        <p:spPr>
          <a:xfrm>
            <a:off x="1752600" y="0"/>
            <a:ext cx="5334000" cy="838200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Accepting  an Offer </a:t>
            </a:r>
            <a:endParaRPr sz="40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id="139" name="Google Shape;139;p19" descr="C:\Users\ASUS\Pictures\animasi-bergerak-orang-manusia-0009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3400" y="2895600"/>
            <a:ext cx="1600200" cy="363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9"/>
          <p:cNvSpPr/>
          <p:nvPr/>
        </p:nvSpPr>
        <p:spPr>
          <a:xfrm>
            <a:off x="349685" y="1143000"/>
            <a:ext cx="4114800" cy="1765126"/>
          </a:xfrm>
          <a:prstGeom prst="cloud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2D5C97"/>
              </a:gs>
              <a:gs pos="80000">
                <a:srgbClr val="3C7AC5"/>
              </a:gs>
              <a:gs pos="100000">
                <a:srgbClr val="397BC9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you looking for something? Do you need my help?</a:t>
            </a:r>
            <a:b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Google Shape;141;p19" descr="C:\Users\ASUS\Pictures\xssx.gi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57899" y="3200400"/>
            <a:ext cx="638175" cy="30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19"/>
          <p:cNvSpPr/>
          <p:nvPr/>
        </p:nvSpPr>
        <p:spPr>
          <a:xfrm>
            <a:off x="4724400" y="1307926"/>
            <a:ext cx="4371975" cy="1600200"/>
          </a:xfrm>
          <a:prstGeom prst="cloud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C86C1F"/>
              </a:gs>
              <a:gs pos="80000">
                <a:srgbClr val="FF8E29"/>
              </a:gs>
              <a:gs pos="100000">
                <a:srgbClr val="FF8D25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No, I really won’t, thank you.</a:t>
            </a:r>
            <a:endParaRPr sz="28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9"/>
          <p:cNvSpPr/>
          <p:nvPr/>
        </p:nvSpPr>
        <p:spPr>
          <a:xfrm>
            <a:off x="457200" y="6400800"/>
            <a:ext cx="1752600" cy="4572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Mr. Hans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9"/>
          <p:cNvSpPr/>
          <p:nvPr/>
        </p:nvSpPr>
        <p:spPr>
          <a:xfrm>
            <a:off x="5105400" y="6400800"/>
            <a:ext cx="1600200" cy="457200"/>
          </a:xfrm>
          <a:prstGeom prst="flowChartPredefinedProcess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Bob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9"/>
          <p:cNvSpPr/>
          <p:nvPr/>
        </p:nvSpPr>
        <p:spPr>
          <a:xfrm>
            <a:off x="1752600" y="0"/>
            <a:ext cx="5334000" cy="838200"/>
          </a:xfrm>
          <a:prstGeom prst="rect">
            <a:avLst/>
          </a:prstGeom>
          <a:gradFill>
            <a:gsLst>
              <a:gs pos="0">
                <a:srgbClr val="759336"/>
              </a:gs>
              <a:gs pos="80000">
                <a:srgbClr val="99C247"/>
              </a:gs>
              <a:gs pos="100000">
                <a:srgbClr val="9BC545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Refussing   an Offer </a:t>
            </a:r>
            <a:endParaRPr sz="40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Exercise One</a:t>
            </a:r>
            <a:br>
              <a:rPr lang="en-US"/>
            </a:br>
            <a:endParaRPr/>
          </a:p>
        </p:txBody>
      </p:sp>
      <p:sp>
        <p:nvSpPr>
          <p:cNvPr id="151" name="Google Shape;151;p20"/>
          <p:cNvSpPr/>
          <p:nvPr/>
        </p:nvSpPr>
        <p:spPr>
          <a:xfrm>
            <a:off x="0" y="1676400"/>
            <a:ext cx="6096000" cy="4724400"/>
          </a:xfrm>
          <a:prstGeom prst="rect">
            <a:avLst/>
          </a:prstGeom>
          <a:solidFill>
            <a:schemeClr val="accent3"/>
          </a:solidFill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Loli	: Hay la, why you look so busy ? </a:t>
            </a:r>
            <a:b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Paula	: I prepare for my sister’s birthday, I just want to 	  make it amazing party.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Loli	: </a:t>
            </a:r>
            <a:r>
              <a:rPr lang="en-US" sz="2000" b="1" u="sng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……… ……... …….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make amazing party, you 	  just  need some money and I will help you to 	  choose the best gift. </a:t>
            </a:r>
            <a:b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Paula 	:</a:t>
            </a:r>
            <a:r>
              <a:rPr lang="en-US" sz="2000" b="1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…….. ………... ……… ………… .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Loli	: Okay, do your best. Fighting!!!!</a:t>
            </a:r>
            <a:b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Paula 	: Thanks Li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0"/>
          <p:cNvSpPr/>
          <p:nvPr/>
        </p:nvSpPr>
        <p:spPr>
          <a:xfrm>
            <a:off x="6858000" y="4114800"/>
            <a:ext cx="1981200" cy="381000"/>
          </a:xfrm>
          <a:prstGeom prst="rect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Let me help you 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0"/>
          <p:cNvSpPr/>
          <p:nvPr/>
        </p:nvSpPr>
        <p:spPr>
          <a:xfrm>
            <a:off x="6248400" y="3429000"/>
            <a:ext cx="2667000" cy="457200"/>
          </a:xfrm>
          <a:prstGeom prst="rect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Thanks. but I can handle it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0"/>
          <p:cNvSpPr txBox="1">
            <a:spLocks noGrp="1"/>
          </p:cNvSpPr>
          <p:nvPr>
            <p:ph type="body" idx="1"/>
          </p:nvPr>
        </p:nvSpPr>
        <p:spPr>
          <a:xfrm>
            <a:off x="6248400" y="2514600"/>
            <a:ext cx="2895600" cy="609599"/>
          </a:xfrm>
          <a:prstGeom prst="rect">
            <a:avLst/>
          </a:prstGeom>
          <a:solidFill>
            <a:srgbClr val="D9959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can I do for you?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/>
              <a:t>Exercise Two</a:t>
            </a:r>
            <a:br>
              <a:rPr lang="en-US"/>
            </a:br>
            <a:endParaRPr/>
          </a:p>
        </p:txBody>
      </p:sp>
      <p:sp>
        <p:nvSpPr>
          <p:cNvPr id="160" name="Google Shape;160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61" name="Google Shape;161;p21"/>
          <p:cNvSpPr/>
          <p:nvPr/>
        </p:nvSpPr>
        <p:spPr>
          <a:xfrm>
            <a:off x="152400" y="1752600"/>
            <a:ext cx="6096000" cy="3733800"/>
          </a:xfrm>
          <a:prstGeom prst="rect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	: Hey ! What are you going to do?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Nia	: I will going to water my flower! Nevertheless, I 	must take my mother to see the doctor. She got 	headache.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	: </a:t>
            </a:r>
            <a:r>
              <a:rPr lang="en-US" sz="20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_____________</a:t>
            </a: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water your flower? . I will 	glad  if I can help you.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Nia	: </a:t>
            </a:r>
            <a:r>
              <a:rPr lang="en-US" sz="20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________________________</a:t>
            </a: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You can take 	the water over there.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Ani	: I will do it.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Nia	: thank you very much.</a:t>
            </a:r>
            <a:endParaRPr/>
          </a:p>
        </p:txBody>
      </p:sp>
      <p:sp>
        <p:nvSpPr>
          <p:cNvPr id="162" name="Google Shape;162;p21"/>
          <p:cNvSpPr/>
          <p:nvPr/>
        </p:nvSpPr>
        <p:spPr>
          <a:xfrm>
            <a:off x="6172200" y="1219200"/>
            <a:ext cx="3124200" cy="2895600"/>
          </a:xfrm>
          <a:prstGeom prst="ellipse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lphaLcPeriod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Okay thanks for your kindness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lphaLcPeriod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I help you?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AutoNum type="alphaLcPeriod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you help me?</a:t>
            </a:r>
            <a:endParaRPr/>
          </a:p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286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3" name="Google Shape;163;p21"/>
          <p:cNvCxnSpPr/>
          <p:nvPr/>
        </p:nvCxnSpPr>
        <p:spPr>
          <a:xfrm rot="10800000" flipH="1">
            <a:off x="6629400" y="4343400"/>
            <a:ext cx="914400" cy="68580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stealth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On-screen Show (4:3)</PresentationFormat>
  <Paragraphs>89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INTRODUCTION</vt:lpstr>
      <vt:lpstr>PowerPoint Presentation</vt:lpstr>
      <vt:lpstr>PowerPoint Presentation</vt:lpstr>
      <vt:lpstr>Answer to Refuse/Declining an Offer</vt:lpstr>
      <vt:lpstr> </vt:lpstr>
      <vt:lpstr> </vt:lpstr>
      <vt:lpstr>Exercise One </vt:lpstr>
      <vt:lpstr>Exercise Two </vt:lpstr>
      <vt:lpstr> Expression in: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modified xsi:type="dcterms:W3CDTF">2021-07-31T04:04:03Z</dcterms:modified>
</cp:coreProperties>
</file>