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8AB4BB7-88BE-45CA-BE31-6C885DBB59EE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98482A6-6662-4EE8-9482-8C8DD0E722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OBLIGATION USING SHOULD , SHOULD BE, SHOULD HAVE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82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SHOULD  + PRESENT (VERB 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1. To give advice , suggestion, and commendation. it means we say the right thing to do. </a:t>
            </a:r>
          </a:p>
          <a:p>
            <a:pPr marL="0" indent="0">
              <a:buNone/>
            </a:pPr>
            <a:r>
              <a:rPr lang="en-US" dirty="0" smtClean="0"/>
              <a:t>      Examples</a:t>
            </a:r>
          </a:p>
          <a:p>
            <a:r>
              <a:rPr lang="en-US" dirty="0" smtClean="0"/>
              <a:t>Your </a:t>
            </a:r>
            <a:r>
              <a:rPr lang="en-US" dirty="0"/>
              <a:t>father is waiting in the car park, you </a:t>
            </a:r>
            <a:r>
              <a:rPr lang="en-US" b="1" dirty="0">
                <a:solidFill>
                  <a:srgbClr val="FF0000"/>
                </a:solidFill>
              </a:rPr>
              <a:t>should go</a:t>
            </a:r>
            <a:r>
              <a:rPr lang="en-US" dirty="0"/>
              <a:t> now.</a:t>
            </a:r>
          </a:p>
          <a:p>
            <a:r>
              <a:rPr lang="en-US" dirty="0" smtClean="0"/>
              <a:t>You are too fat, you </a:t>
            </a:r>
            <a:r>
              <a:rPr lang="en-US" b="1" dirty="0" smtClean="0">
                <a:solidFill>
                  <a:srgbClr val="FF0000"/>
                </a:solidFill>
              </a:rPr>
              <a:t>should go</a:t>
            </a:r>
            <a:r>
              <a:rPr lang="en-US" dirty="0" smtClean="0"/>
              <a:t> on diet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000" dirty="0" smtClean="0"/>
              <a:t>2. To express obligation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You should not lie to your father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You should pay attention to the teacher’s explanation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801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form of should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 smtClean="0"/>
              <a:t>(+) S + SHOULD + V1 (INFINITIVE)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(-)  S </a:t>
            </a:r>
            <a:r>
              <a:rPr lang="en-US" sz="2800" dirty="0"/>
              <a:t>+ SHOULD </a:t>
            </a:r>
            <a:r>
              <a:rPr lang="en-US" sz="2800" dirty="0" smtClean="0"/>
              <a:t>NOT + V1(INFINITIVE)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(?)  SHOULD + S + V1 </a:t>
            </a:r>
            <a:r>
              <a:rPr lang="en-US" sz="2800" dirty="0"/>
              <a:t>(INFINITIVE</a:t>
            </a:r>
            <a:r>
              <a:rPr lang="en-US" sz="2800" dirty="0" smtClean="0"/>
              <a:t>)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EXAMPLES</a:t>
            </a:r>
          </a:p>
          <a:p>
            <a:r>
              <a:rPr lang="en-US" sz="2800" dirty="0"/>
              <a:t>People with diabetes </a:t>
            </a:r>
            <a:r>
              <a:rPr lang="en-US" sz="2800" b="1" dirty="0"/>
              <a:t>should eat</a:t>
            </a:r>
            <a:r>
              <a:rPr lang="en-US" sz="2800" dirty="0"/>
              <a:t> low-carbohydrates.</a:t>
            </a:r>
          </a:p>
          <a:p>
            <a:r>
              <a:rPr lang="en-US" sz="2800" dirty="0"/>
              <a:t>I </a:t>
            </a:r>
            <a:r>
              <a:rPr lang="en-US" sz="2800" b="1" dirty="0"/>
              <a:t>should be</a:t>
            </a:r>
            <a:r>
              <a:rPr lang="en-US" sz="2800" dirty="0"/>
              <a:t> at work before 9 am.</a:t>
            </a:r>
          </a:p>
          <a:p>
            <a:r>
              <a:rPr lang="en-US" sz="2800" dirty="0"/>
              <a:t>Andrea</a:t>
            </a:r>
            <a:r>
              <a:rPr lang="en-US" sz="2800" b="1" dirty="0"/>
              <a:t> should be</a:t>
            </a:r>
            <a:r>
              <a:rPr lang="en-US" sz="2800" dirty="0"/>
              <a:t> in the meeting by now.</a:t>
            </a:r>
          </a:p>
          <a:p>
            <a:r>
              <a:rPr lang="en-US" sz="2800" dirty="0"/>
              <a:t>You </a:t>
            </a:r>
            <a:r>
              <a:rPr lang="en-US" sz="2800" b="1" dirty="0"/>
              <a:t>should go</a:t>
            </a:r>
            <a:r>
              <a:rPr lang="en-US" sz="2800" dirty="0"/>
              <a:t> now, or you will be late.</a:t>
            </a:r>
          </a:p>
          <a:p>
            <a:r>
              <a:rPr lang="en-US" sz="2800" dirty="0"/>
              <a:t>Anita </a:t>
            </a:r>
            <a:r>
              <a:rPr lang="en-US" sz="2800" b="1" dirty="0"/>
              <a:t>should see </a:t>
            </a:r>
            <a:r>
              <a:rPr lang="en-US" sz="2800" dirty="0"/>
              <a:t>the doctor soon.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Courier New" pitchFamily="49" charset="0"/>
              <a:buChar char="o"/>
            </a:pPr>
            <a:endParaRPr lang="en-US" sz="2800" dirty="0"/>
          </a:p>
          <a:p>
            <a:pPr>
              <a:buFont typeface="Courier New" pitchFamily="49" charset="0"/>
              <a:buChar char="o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8358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US" b="1" dirty="0" smtClean="0"/>
              <a:t>SHOULD  +CONTINUOUS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SHOULD + BE + V.ING  to express the idea that the subject is not </a:t>
            </a:r>
            <a:r>
              <a:rPr lang="en-US" dirty="0" err="1" smtClean="0"/>
              <a:t>fulfuling</a:t>
            </a:r>
            <a:r>
              <a:rPr lang="en-US" dirty="0" smtClean="0"/>
              <a:t> their obligation or is not acting sensibly(</a:t>
            </a:r>
            <a:r>
              <a:rPr lang="en-US" dirty="0" err="1" smtClean="0"/>
              <a:t>berbuat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pantas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Examples </a:t>
            </a:r>
          </a:p>
          <a:p>
            <a:r>
              <a:rPr lang="en-US" dirty="0"/>
              <a:t>You </a:t>
            </a:r>
            <a:r>
              <a:rPr lang="en-US" b="1" dirty="0">
                <a:solidFill>
                  <a:srgbClr val="FF0000"/>
                </a:solidFill>
              </a:rPr>
              <a:t>should be wearing</a:t>
            </a:r>
            <a:r>
              <a:rPr lang="en-US" dirty="0"/>
              <a:t> </a:t>
            </a:r>
            <a:r>
              <a:rPr lang="en-US" dirty="0" smtClean="0"/>
              <a:t>your </a:t>
            </a:r>
            <a:r>
              <a:rPr lang="en-US" dirty="0"/>
              <a:t>seatbelt. (The person isn't wearing one right now)</a:t>
            </a:r>
          </a:p>
          <a:p>
            <a:r>
              <a:rPr lang="en-US" dirty="0" smtClean="0"/>
              <a:t>We </a:t>
            </a:r>
            <a:r>
              <a:rPr lang="en-US" b="1" dirty="0">
                <a:solidFill>
                  <a:srgbClr val="FF0000"/>
                </a:solidFill>
              </a:rPr>
              <a:t>should be studying</a:t>
            </a:r>
            <a:r>
              <a:rPr lang="en-US" dirty="0"/>
              <a:t> for the test. (We aren't studying and we </a:t>
            </a:r>
            <a:r>
              <a:rPr lang="en-US" dirty="0" smtClean="0"/>
              <a:t>should)</a:t>
            </a:r>
          </a:p>
          <a:p>
            <a:pPr marL="0" indent="0">
              <a:buNone/>
            </a:pPr>
            <a:r>
              <a:rPr lang="en-US" dirty="0" smtClean="0"/>
              <a:t>2. Should </a:t>
            </a:r>
            <a:r>
              <a:rPr lang="en-US" dirty="0"/>
              <a:t>+ </a:t>
            </a:r>
            <a:r>
              <a:rPr lang="en-US" dirty="0" smtClean="0"/>
              <a:t>be + </a:t>
            </a:r>
            <a:r>
              <a:rPr lang="en-US" dirty="0" err="1" smtClean="0"/>
              <a:t>v.ing</a:t>
            </a:r>
            <a:r>
              <a:rPr lang="en-US" dirty="0" smtClean="0"/>
              <a:t> (</a:t>
            </a:r>
            <a:r>
              <a:rPr lang="en-US" b="1" dirty="0" smtClean="0"/>
              <a:t>for </a:t>
            </a:r>
            <a:r>
              <a:rPr lang="en-US" b="1" dirty="0"/>
              <a:t>critics on present mistake). </a:t>
            </a:r>
            <a:endParaRPr lang="en-US" b="1" dirty="0" smtClean="0"/>
          </a:p>
          <a:p>
            <a:r>
              <a:rPr lang="en-US" dirty="0" smtClean="0"/>
              <a:t>Example</a:t>
            </a:r>
            <a:r>
              <a:rPr lang="en-US" dirty="0"/>
              <a:t>: You </a:t>
            </a:r>
            <a:r>
              <a:rPr lang="en-US" b="1" dirty="0">
                <a:solidFill>
                  <a:srgbClr val="FF0000"/>
                </a:solidFill>
              </a:rPr>
              <a:t>should be listening</a:t>
            </a:r>
            <a:r>
              <a:rPr lang="en-US" dirty="0"/>
              <a:t> to your teacher, not talking to your friend.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94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form of should +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/>
              <a:t>(+) S + SHOULD + </a:t>
            </a:r>
            <a:r>
              <a:rPr lang="en-US" dirty="0" smtClean="0"/>
              <a:t>BE + V.ING</a:t>
            </a: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/>
              <a:t>(-)  S + SHOULD NOT + </a:t>
            </a:r>
            <a:r>
              <a:rPr lang="en-US" dirty="0" smtClean="0"/>
              <a:t>BE + V.ING</a:t>
            </a: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/>
              <a:t>(?)  SHOULD + S + </a:t>
            </a:r>
            <a:r>
              <a:rPr lang="en-US" dirty="0" smtClean="0"/>
              <a:t>BE + V.ING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EXAMPLES</a:t>
            </a:r>
          </a:p>
          <a:p>
            <a:pPr lvl="0"/>
            <a:r>
              <a:rPr lang="en-US" dirty="0"/>
              <a:t>You </a:t>
            </a:r>
            <a:r>
              <a:rPr lang="en-US" b="1" dirty="0">
                <a:solidFill>
                  <a:srgbClr val="FF0000"/>
                </a:solidFill>
              </a:rPr>
              <a:t>should be wearing</a:t>
            </a:r>
            <a:r>
              <a:rPr lang="en-US" dirty="0"/>
              <a:t> the rain coat</a:t>
            </a:r>
          </a:p>
          <a:p>
            <a:pPr lvl="0"/>
            <a:r>
              <a:rPr lang="en-US" dirty="0"/>
              <a:t>She </a:t>
            </a:r>
            <a:r>
              <a:rPr lang="en-US" b="1" dirty="0">
                <a:solidFill>
                  <a:srgbClr val="FF0000"/>
                </a:solidFill>
              </a:rPr>
              <a:t>should be reading </a:t>
            </a:r>
            <a:r>
              <a:rPr lang="en-US" dirty="0"/>
              <a:t>until the last </a:t>
            </a:r>
            <a:r>
              <a:rPr lang="en-US" dirty="0" smtClean="0"/>
              <a:t>chapter</a:t>
            </a:r>
          </a:p>
          <a:p>
            <a:r>
              <a:rPr lang="en-US" dirty="0" err="1"/>
              <a:t>Kiky</a:t>
            </a:r>
            <a:r>
              <a:rPr lang="en-US" dirty="0"/>
              <a:t> </a:t>
            </a:r>
            <a:r>
              <a:rPr lang="en-US" b="1" dirty="0">
                <a:solidFill>
                  <a:srgbClr val="FF0000"/>
                </a:solidFill>
              </a:rPr>
              <a:t>should be closing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/>
              <a:t>the door to his house all the time.</a:t>
            </a:r>
          </a:p>
          <a:p>
            <a:r>
              <a:rPr lang="en-US" dirty="0"/>
              <a:t>Those boys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b="1" dirty="0">
                <a:solidFill>
                  <a:srgbClr val="FF0000"/>
                </a:solidFill>
              </a:rPr>
              <a:t>shouldn't </a:t>
            </a:r>
            <a:r>
              <a:rPr lang="en-US" b="1" dirty="0" smtClean="0">
                <a:solidFill>
                  <a:srgbClr val="FF0000"/>
                </a:solidFill>
              </a:rPr>
              <a:t>be playing</a:t>
            </a:r>
            <a:r>
              <a:rPr lang="en-US" dirty="0"/>
              <a:t> soccer at this time. They should be at  school.</a:t>
            </a:r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81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122</TotalTime>
  <Words>226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OBLIGATION USING SHOULD , SHOULD BE, SHOULD HAVE</vt:lpstr>
      <vt:lpstr>SHOULD  + PRESENT (VERB 1)</vt:lpstr>
      <vt:lpstr>The form of should </vt:lpstr>
      <vt:lpstr>SHOULD  +CONTINUOUS</vt:lpstr>
      <vt:lpstr>The form of should + continuous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OBLIGATION USING SHOULD , SHOULD BE, SHOULD HAVE</dc:title>
  <dc:creator>USER</dc:creator>
  <cp:lastModifiedBy>USER</cp:lastModifiedBy>
  <cp:revision>9</cp:revision>
  <dcterms:created xsi:type="dcterms:W3CDTF">2021-08-19T14:29:23Z</dcterms:created>
  <dcterms:modified xsi:type="dcterms:W3CDTF">2021-08-19T16:31:31Z</dcterms:modified>
</cp:coreProperties>
</file>