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7C6D1-C6F7-466D-B1EB-5BF785EAD5F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307BB-4770-4FB1-A9A8-B259B1C5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8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307BB-4770-4FB1-A9A8-B259B1C559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F6B7215-F16A-43A9-9250-A43D3DDF7111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4323539-FFCE-44A6-B4E6-CD82359555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club.com/grammar/verbs-modals-have-to-must-not.htm#have-t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11521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OBLIGATION </a:t>
            </a:r>
            <a:endParaRPr lang="en-US" sz="5400" b="1" dirty="0"/>
          </a:p>
        </p:txBody>
      </p:sp>
      <p:sp>
        <p:nvSpPr>
          <p:cNvPr id="3" name="Rectangle 2"/>
          <p:cNvSpPr/>
          <p:nvPr/>
        </p:nvSpPr>
        <p:spPr>
          <a:xfrm>
            <a:off x="683568" y="2492896"/>
            <a:ext cx="7704856" cy="23042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MUST, HAVE TO, MUSTN’T, DON’T HAVE TO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183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INTERROGATIVE</a:t>
            </a:r>
            <a:br>
              <a:rPr lang="en-US" sz="3600" b="1" dirty="0" smtClean="0"/>
            </a:br>
            <a:r>
              <a:rPr lang="en-US" sz="3600" b="1" dirty="0" smtClean="0"/>
              <a:t>                DO/DOES HAVE TO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EXAMPLES</a:t>
            </a:r>
          </a:p>
          <a:p>
            <a:r>
              <a:rPr lang="en-US" sz="3200" dirty="0" smtClean="0"/>
              <a:t>DO YOU HAVE TO GO NOW?</a:t>
            </a:r>
          </a:p>
          <a:p>
            <a:r>
              <a:rPr lang="en-US" sz="3200" dirty="0" smtClean="0"/>
              <a:t>DOES SHE HAVE TO GO NOW?</a:t>
            </a:r>
          </a:p>
          <a:p>
            <a:r>
              <a:rPr lang="en-US" sz="3200" dirty="0" smtClean="0"/>
              <a:t>DOES SHE HAVE TO CALL HER FRIENDS?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937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MUST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257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Must</a:t>
            </a:r>
            <a:r>
              <a:rPr lang="en-US" sz="2800" dirty="0"/>
              <a:t> expresses the speaker's feelings, </a:t>
            </a:r>
            <a:r>
              <a:rPr lang="en-US" sz="2800" i="1" dirty="0"/>
              <a:t>must</a:t>
            </a:r>
            <a:r>
              <a:rPr lang="en-US" sz="2800" dirty="0"/>
              <a:t> for</a:t>
            </a:r>
            <a:r>
              <a:rPr lang="en-US" sz="2800" b="1" dirty="0"/>
              <a:t> subjective obligation</a:t>
            </a:r>
          </a:p>
          <a:p>
            <a:r>
              <a:rPr lang="en-US" sz="2800" dirty="0"/>
              <a:t>We often use </a:t>
            </a:r>
            <a:r>
              <a:rPr lang="en-US" sz="2800" b="1" i="1" dirty="0"/>
              <a:t>must</a:t>
            </a:r>
            <a:r>
              <a:rPr lang="en-US" sz="2800" dirty="0"/>
              <a:t> to say that something is essential or necessary, </a:t>
            </a:r>
            <a:endParaRPr lang="en-US" sz="2800" dirty="0" smtClean="0"/>
          </a:p>
          <a:p>
            <a:r>
              <a:rPr lang="en-US" sz="2800" dirty="0" smtClean="0"/>
              <a:t>FOR EXAMPLE </a:t>
            </a:r>
          </a:p>
          <a:p>
            <a:pPr marL="0" indent="0">
              <a:buNone/>
            </a:pPr>
            <a:r>
              <a:rPr lang="en-US" sz="2800" i="1" dirty="0" smtClean="0"/>
              <a:t>	I </a:t>
            </a:r>
            <a:r>
              <a:rPr lang="en-US" sz="2800" i="1" dirty="0"/>
              <a:t>must call </a:t>
            </a:r>
            <a:r>
              <a:rPr lang="en-US" sz="2800" i="1" dirty="0" smtClean="0"/>
              <a:t>her</a:t>
            </a:r>
          </a:p>
          <a:p>
            <a:pPr marL="0" indent="0">
              <a:buNone/>
            </a:pPr>
            <a:r>
              <a:rPr lang="en-US" sz="2800" i="1" dirty="0" smtClean="0"/>
              <a:t>	She must go now</a:t>
            </a:r>
          </a:p>
          <a:p>
            <a:r>
              <a:rPr lang="en-US" sz="2800" dirty="0"/>
              <a:t>We cannot use </a:t>
            </a:r>
            <a:r>
              <a:rPr lang="en-US" sz="2800" b="1" i="1" dirty="0"/>
              <a:t>must</a:t>
            </a:r>
            <a:r>
              <a:rPr lang="en-US" sz="2800" dirty="0"/>
              <a:t> to talk about the </a:t>
            </a:r>
            <a:r>
              <a:rPr lang="en-US" sz="2800" b="1" dirty="0"/>
              <a:t>past</a:t>
            </a:r>
            <a:r>
              <a:rPr lang="en-US" sz="2800" dirty="0"/>
              <a:t>. We use </a:t>
            </a:r>
            <a:r>
              <a:rPr lang="en-US" sz="2800" b="1" i="1" u="sng" dirty="0">
                <a:hlinkClick r:id="rId2"/>
              </a:rPr>
              <a:t>have to</a:t>
            </a:r>
            <a:r>
              <a:rPr lang="en-US" sz="2800" dirty="0"/>
              <a:t> </a:t>
            </a:r>
            <a:r>
              <a:rPr lang="en-US" sz="2800" dirty="0" err="1"/>
              <a:t>to</a:t>
            </a:r>
            <a:r>
              <a:rPr lang="en-US" sz="2800" dirty="0"/>
              <a:t> talk about the past.</a:t>
            </a:r>
          </a:p>
          <a:p>
            <a:r>
              <a:rPr lang="en-US" sz="3200" dirty="0"/>
              <a:t/>
            </a:r>
            <a:br>
              <a:rPr lang="en-US" sz="3200" dirty="0"/>
            </a:br>
            <a:endParaRPr lang="en-US" sz="3200" i="1" dirty="0" smtClean="0"/>
          </a:p>
          <a:p>
            <a:pPr marL="0" indent="0">
              <a:buNone/>
            </a:pPr>
            <a:r>
              <a:rPr lang="en-US" sz="3200" i="1" dirty="0" smtClean="0"/>
              <a:t>	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752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Structure </a:t>
            </a:r>
            <a:r>
              <a:rPr lang="en-US" sz="4000" b="1" dirty="0"/>
              <a:t>of </a:t>
            </a:r>
            <a:r>
              <a:rPr lang="en-US" sz="4000" b="1" i="1" dirty="0"/>
              <a:t>must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15713798"/>
              </p:ext>
            </p:extLst>
          </p:nvPr>
        </p:nvGraphicFramePr>
        <p:xfrm>
          <a:off x="179512" y="908720"/>
          <a:ext cx="8568952" cy="11658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57970"/>
                <a:gridCol w="1169611"/>
                <a:gridCol w="1399803"/>
                <a:gridCol w="1167915"/>
                <a:gridCol w="2573653"/>
              </a:tblGrid>
              <a:tr h="1021844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Subject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    +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must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    +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Main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verb</a:t>
                      </a:r>
                    </a:p>
                    <a:p>
                      <a:pPr algn="l" fontAlgn="t"/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(verb 1)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66199"/>
              </p:ext>
            </p:extLst>
          </p:nvPr>
        </p:nvGraphicFramePr>
        <p:xfrm>
          <a:off x="611560" y="2636912"/>
          <a:ext cx="7632848" cy="3312368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1147499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Subject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effectLst/>
                        </a:rPr>
                        <a:t>Uxiliary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verb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Must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Main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verb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base (VERB 1)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OBJECT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5250" marR="95250" marT="95250" marB="95250"/>
                </a:tc>
              </a:tr>
              <a:tr h="7216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must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go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home.</a:t>
                      </a:r>
                    </a:p>
                  </a:txBody>
                  <a:tcPr marL="95250" marR="95250" marT="95250" marB="95250"/>
                </a:tc>
              </a:tr>
              <a:tr h="7216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You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must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visit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us.</a:t>
                      </a:r>
                    </a:p>
                  </a:txBody>
                  <a:tcPr marL="95250" marR="95250" marT="95250" marB="95250"/>
                </a:tc>
              </a:tr>
              <a:tr h="7216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must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stop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now.</a:t>
                      </a:r>
                    </a:p>
                  </a:txBody>
                  <a:tcPr marL="95250" marR="95250" marT="95250" marB="952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2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n-US" b="1" dirty="0" smtClean="0"/>
              <a:t>MUST NOT (MUSTN’T) FOR PROHIBITION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444624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We use </a:t>
            </a:r>
            <a:r>
              <a:rPr lang="en-US" sz="2800" b="1" i="1" dirty="0">
                <a:solidFill>
                  <a:srgbClr val="FF0000"/>
                </a:solidFill>
              </a:rPr>
              <a:t>must not</a:t>
            </a:r>
            <a:r>
              <a:rPr lang="en-US" sz="2800" dirty="0"/>
              <a:t> to say that something is not permitted or allowed, </a:t>
            </a:r>
            <a:endParaRPr lang="en-US" sz="2800" dirty="0" smtClean="0"/>
          </a:p>
          <a:p>
            <a:r>
              <a:rPr lang="en-US" sz="2800" dirty="0" smtClean="0"/>
              <a:t>for example: </a:t>
            </a:r>
            <a:r>
              <a:rPr lang="en-US" sz="2800" b="1" dirty="0" smtClean="0"/>
              <a:t>You </a:t>
            </a:r>
            <a:r>
              <a:rPr lang="en-US" sz="2800" b="1" dirty="0">
                <a:solidFill>
                  <a:srgbClr val="FF0000"/>
                </a:solidFill>
              </a:rPr>
              <a:t>mustn't drive</a:t>
            </a:r>
            <a:r>
              <a:rPr lang="en-US" sz="2800" b="1" dirty="0"/>
              <a:t>.</a:t>
            </a:r>
            <a:r>
              <a:rPr lang="en-US" sz="2800" dirty="0"/>
              <a:t> You are prohibited to drive. You are not allowed to drive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The prohibition can be subjective (the speaker's opinion) or objective (a real law or rule). Look at these examples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     I</a:t>
            </a:r>
            <a:r>
              <a:rPr lang="en-US" sz="2800" dirty="0"/>
              <a:t> </a:t>
            </a:r>
            <a:r>
              <a:rPr lang="en-US" sz="2800" b="1" dirty="0">
                <a:solidFill>
                  <a:srgbClr val="FF0000"/>
                </a:solidFill>
              </a:rPr>
              <a:t>mustn't</a:t>
            </a:r>
            <a:r>
              <a:rPr lang="en-US" sz="2800" dirty="0">
                <a:solidFill>
                  <a:srgbClr val="FF0000"/>
                </a:solidFill>
              </a:rPr>
              <a:t> eat</a:t>
            </a:r>
            <a:r>
              <a:rPr lang="en-US" sz="2800" dirty="0"/>
              <a:t> so much sugar. (</a:t>
            </a:r>
            <a:r>
              <a:rPr lang="en-US" sz="2800" b="1" dirty="0">
                <a:solidFill>
                  <a:srgbClr val="FF0000"/>
                </a:solidFill>
              </a:rPr>
              <a:t>subjective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     Students</a:t>
            </a:r>
            <a:r>
              <a:rPr lang="en-US" sz="2800" dirty="0"/>
              <a:t> </a:t>
            </a:r>
            <a:r>
              <a:rPr lang="en-US" sz="2800" b="1" dirty="0">
                <a:solidFill>
                  <a:srgbClr val="FF0000"/>
                </a:solidFill>
              </a:rPr>
              <a:t>must not</a:t>
            </a:r>
            <a:r>
              <a:rPr lang="en-US" sz="2800" dirty="0"/>
              <a:t> leave bicycles </a:t>
            </a:r>
            <a:r>
              <a:rPr lang="en-US" sz="2800" dirty="0" smtClean="0"/>
              <a:t>here </a:t>
            </a:r>
            <a:r>
              <a:rPr lang="en-US" sz="2800" dirty="0"/>
              <a:t>(</a:t>
            </a:r>
            <a:r>
              <a:rPr lang="en-US" sz="2800" b="1" dirty="0">
                <a:solidFill>
                  <a:srgbClr val="FF0000"/>
                </a:solidFill>
              </a:rPr>
              <a:t>objective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161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n-US" b="1" dirty="0" smtClean="0"/>
              <a:t>THE FORM MUST NOT (MUSTN’T)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444624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 + MUST + NOT + VERB 1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dirty="0"/>
              <a:t>You </a:t>
            </a:r>
            <a:r>
              <a:rPr lang="en-US" sz="2800" b="1" dirty="0"/>
              <a:t>mustn't</a:t>
            </a:r>
            <a:r>
              <a:rPr lang="en-US" sz="2800" dirty="0"/>
              <a:t> arrive </a:t>
            </a:r>
            <a:r>
              <a:rPr lang="en-US" sz="2800" dirty="0" smtClean="0"/>
              <a:t>late</a:t>
            </a:r>
          </a:p>
          <a:p>
            <a:r>
              <a:rPr lang="en-US" sz="2800" dirty="0" smtClean="0"/>
              <a:t>You mustn’t disturb him</a:t>
            </a:r>
          </a:p>
          <a:p>
            <a:r>
              <a:rPr lang="en-US" sz="2800" dirty="0" smtClean="0"/>
              <a:t>She must not wear </a:t>
            </a:r>
            <a:r>
              <a:rPr lang="en-US" sz="2800" dirty="0" err="1" smtClean="0"/>
              <a:t>jewely</a:t>
            </a:r>
            <a:r>
              <a:rPr lang="en-US" sz="2800" dirty="0" smtClean="0"/>
              <a:t> in school</a:t>
            </a: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8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</a:t>
            </a:r>
            <a:r>
              <a:rPr lang="en-US" sz="4400" b="1" dirty="0" smtClean="0"/>
              <a:t>nterrogative must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MUST +  SUBJECT + VERB 1</a:t>
            </a:r>
          </a:p>
          <a:p>
            <a:r>
              <a:rPr lang="en-US" sz="4000" dirty="0" smtClean="0"/>
              <a:t>MUST I PAY NOW?</a:t>
            </a:r>
          </a:p>
          <a:p>
            <a:r>
              <a:rPr lang="en-US" sz="4000" dirty="0" smtClean="0"/>
              <a:t>MUST WE HURRY UP NOW?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057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HAVE TO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In general, </a:t>
            </a:r>
            <a:r>
              <a:rPr lang="en-US" sz="2800" b="1" i="1" dirty="0">
                <a:solidFill>
                  <a:srgbClr val="FF0000"/>
                </a:solidFill>
              </a:rPr>
              <a:t>have to</a:t>
            </a:r>
            <a:r>
              <a:rPr lang="en-US" sz="2800" dirty="0"/>
              <a:t> expresses </a:t>
            </a:r>
            <a:r>
              <a:rPr lang="en-US" sz="2800" b="1" dirty="0">
                <a:solidFill>
                  <a:srgbClr val="FF0000"/>
                </a:solidFill>
              </a:rPr>
              <a:t>impersonal</a:t>
            </a:r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en-US" sz="2800" dirty="0"/>
              <a:t>obligation. The subject of </a:t>
            </a:r>
            <a:r>
              <a:rPr lang="en-US" sz="2800" b="1" i="1" dirty="0">
                <a:solidFill>
                  <a:srgbClr val="FF0000"/>
                </a:solidFill>
              </a:rPr>
              <a:t>have to</a:t>
            </a:r>
            <a:r>
              <a:rPr lang="en-US" sz="2800" dirty="0"/>
              <a:t> is obliged or forced to act by a separate, external power (for example, the Law or school rules). </a:t>
            </a:r>
            <a:r>
              <a:rPr lang="en-US" sz="2800" b="1" i="1" dirty="0">
                <a:solidFill>
                  <a:srgbClr val="FF0000"/>
                </a:solidFill>
              </a:rPr>
              <a:t>Have to</a:t>
            </a:r>
            <a:r>
              <a:rPr lang="en-US" sz="2800" dirty="0">
                <a:solidFill>
                  <a:srgbClr val="FF0000"/>
                </a:solidFill>
              </a:rPr>
              <a:t> is </a:t>
            </a:r>
            <a:r>
              <a:rPr lang="en-US" sz="2800" b="1" dirty="0">
                <a:solidFill>
                  <a:srgbClr val="FF0000"/>
                </a:solidFill>
              </a:rPr>
              <a:t>objective</a:t>
            </a:r>
            <a:r>
              <a:rPr lang="en-US" sz="2800" dirty="0"/>
              <a:t>. Look at these examples:</a:t>
            </a:r>
          </a:p>
          <a:p>
            <a:r>
              <a:rPr lang="en-US" sz="2400" dirty="0"/>
              <a:t>In France, you </a:t>
            </a:r>
            <a:r>
              <a:rPr lang="en-US" sz="2400" b="1" dirty="0">
                <a:solidFill>
                  <a:srgbClr val="FF0000"/>
                </a:solidFill>
              </a:rPr>
              <a:t>have to</a:t>
            </a:r>
            <a:r>
              <a:rPr lang="en-US" sz="2400" dirty="0"/>
              <a:t> drive on the right.</a:t>
            </a:r>
          </a:p>
          <a:p>
            <a:r>
              <a:rPr lang="en-US" sz="2400" dirty="0"/>
              <a:t>In England, most schoolchildren </a:t>
            </a:r>
            <a:r>
              <a:rPr lang="en-US" sz="2400" b="1" dirty="0">
                <a:solidFill>
                  <a:srgbClr val="FF0000"/>
                </a:solidFill>
              </a:rPr>
              <a:t>have to</a:t>
            </a:r>
            <a:r>
              <a:rPr lang="en-US" sz="2400" dirty="0"/>
              <a:t> wear a uniform.</a:t>
            </a:r>
          </a:p>
          <a:p>
            <a:r>
              <a:rPr lang="en-US" sz="2400" dirty="0"/>
              <a:t>John </a:t>
            </a:r>
            <a:r>
              <a:rPr lang="en-US" sz="2400" b="1" dirty="0">
                <a:solidFill>
                  <a:srgbClr val="FF0000"/>
                </a:solidFill>
              </a:rPr>
              <a:t>has to</a:t>
            </a:r>
            <a:r>
              <a:rPr lang="en-US" sz="2400" dirty="0"/>
              <a:t> wear a tie at </a:t>
            </a:r>
            <a:r>
              <a:rPr lang="en-US" sz="2400" dirty="0" smtClean="0"/>
              <a:t>work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520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FORM OF HAVE 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 </a:t>
            </a:r>
            <a:endParaRPr lang="en-US" sz="2400" b="1" dirty="0"/>
          </a:p>
          <a:p>
            <a:pPr marL="0" indent="0">
              <a:buNone/>
            </a:pPr>
            <a:r>
              <a:rPr lang="en-US" sz="2800" b="1" dirty="0" smtClean="0"/>
              <a:t>(</a:t>
            </a:r>
            <a:r>
              <a:rPr lang="en-US" sz="2400" b="1" dirty="0" smtClean="0"/>
              <a:t>+) SUBJECT + HAVE TO / HAS TO + VERB 1</a:t>
            </a:r>
          </a:p>
          <a:p>
            <a:pPr marL="0" indent="0">
              <a:buNone/>
            </a:pPr>
            <a:r>
              <a:rPr lang="en-US" sz="2400" b="1" dirty="0" smtClean="0"/>
              <a:t>(-) SUBJECT + DON’T HAVE TO/ DOESN’T HAVE TO + V1</a:t>
            </a:r>
          </a:p>
          <a:p>
            <a:pPr marL="0" indent="0">
              <a:buNone/>
            </a:pPr>
            <a:r>
              <a:rPr lang="en-US" sz="2400" b="1" dirty="0" smtClean="0"/>
              <a:t>(?) DO/DOES + SUBJECT + HAVE TO + VERB 1</a:t>
            </a:r>
          </a:p>
          <a:p>
            <a:pPr marL="0" indent="0">
              <a:buNone/>
            </a:pPr>
            <a:r>
              <a:rPr lang="en-US" sz="2400" b="1" dirty="0" smtClean="0"/>
              <a:t>EXAMPLE</a:t>
            </a:r>
          </a:p>
          <a:p>
            <a:pPr marL="0" indent="0">
              <a:buNone/>
            </a:pPr>
            <a:r>
              <a:rPr lang="en-US" sz="2400" b="1" dirty="0" smtClean="0"/>
              <a:t>She has to work</a:t>
            </a:r>
          </a:p>
          <a:p>
            <a:pPr marL="0" indent="0">
              <a:buNone/>
            </a:pPr>
            <a:r>
              <a:rPr lang="en-US" sz="2400" b="1" dirty="0" smtClean="0"/>
              <a:t>I don’t have to see the doctor</a:t>
            </a:r>
          </a:p>
          <a:p>
            <a:pPr marL="0" indent="0">
              <a:buNone/>
            </a:pPr>
            <a:r>
              <a:rPr lang="en-US" sz="2400" b="1" dirty="0" smtClean="0"/>
              <a:t>Do you have to go to school?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endParaRPr lang="en-US" sz="24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6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r>
              <a:rPr lang="en-US" b="1" dirty="0" smtClean="0"/>
              <a:t>Don’t have to/ doesn’t have 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Don't </a:t>
            </a:r>
            <a:r>
              <a:rPr lang="en-US" sz="3500" b="1" dirty="0">
                <a:solidFill>
                  <a:srgbClr val="FF0000"/>
                </a:solidFill>
              </a:rPr>
              <a:t>have to</a:t>
            </a:r>
            <a:r>
              <a:rPr lang="en-US" sz="3500" dirty="0"/>
              <a:t> expresses the absence of obligation or necessity</a:t>
            </a:r>
            <a:r>
              <a:rPr lang="en-US" sz="3500" dirty="0" smtClean="0"/>
              <a:t>:</a:t>
            </a:r>
          </a:p>
          <a:p>
            <a:pPr marL="0" indent="0">
              <a:buNone/>
            </a:pPr>
            <a:r>
              <a:rPr lang="en-US" sz="3500" dirty="0" smtClean="0"/>
              <a:t>EXAMPLE </a:t>
            </a:r>
          </a:p>
          <a:p>
            <a:r>
              <a:rPr lang="en-US" sz="3500" b="1" dirty="0"/>
              <a:t>You </a:t>
            </a:r>
            <a:r>
              <a:rPr lang="en-US" sz="3500" b="1" dirty="0">
                <a:solidFill>
                  <a:srgbClr val="FF0000"/>
                </a:solidFill>
              </a:rPr>
              <a:t>don't have to drive.</a:t>
            </a:r>
            <a:r>
              <a:rPr lang="en-US" sz="3500" dirty="0"/>
              <a:t> You are not obliged to drive (but you can if you want to</a:t>
            </a:r>
            <a:r>
              <a:rPr lang="en-US" sz="3500" dirty="0" smtClean="0"/>
              <a:t>)</a:t>
            </a:r>
          </a:p>
          <a:p>
            <a:r>
              <a:rPr lang="en-US" sz="3500" dirty="0" smtClean="0"/>
              <a:t>She doesn’t have to wear a uniform</a:t>
            </a:r>
          </a:p>
          <a:p>
            <a:r>
              <a:rPr lang="en-US" sz="3500" dirty="0" smtClean="0"/>
              <a:t>I don’t have to get up early, because tomorrow is free</a:t>
            </a:r>
          </a:p>
          <a:p>
            <a:pPr marL="0" indent="0">
              <a:buNone/>
            </a:pPr>
            <a:r>
              <a:rPr lang="en-US" sz="3500" dirty="0" smtClean="0"/>
              <a:t>NOTE</a:t>
            </a:r>
          </a:p>
          <a:p>
            <a:r>
              <a:rPr lang="en-US" sz="3500" dirty="0" smtClean="0"/>
              <a:t>Don’t have to used for subject  I YOU THEY WE</a:t>
            </a:r>
          </a:p>
          <a:p>
            <a:r>
              <a:rPr lang="en-US" sz="3500" dirty="0" smtClean="0"/>
              <a:t>Doesn’t have to used for subject SHE HE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1086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155</TotalTime>
  <Words>190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Horizon</vt:lpstr>
      <vt:lpstr>PowerPoint Presentation</vt:lpstr>
      <vt:lpstr>MUST</vt:lpstr>
      <vt:lpstr>  Structure of must </vt:lpstr>
      <vt:lpstr>MUST NOT (MUSTN’T) FOR PROHIBITION</vt:lpstr>
      <vt:lpstr>THE FORM MUST NOT (MUSTN’T) </vt:lpstr>
      <vt:lpstr>Interrogative must</vt:lpstr>
      <vt:lpstr>HAVE TO</vt:lpstr>
      <vt:lpstr>THE FORM OF HAVE TO</vt:lpstr>
      <vt:lpstr>Don’t have to/ doesn’t have to</vt:lpstr>
      <vt:lpstr>INTERROGATIVE                 DO/DOES HAVE 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TO</dc:title>
  <dc:creator>USER</dc:creator>
  <cp:lastModifiedBy>USER</cp:lastModifiedBy>
  <cp:revision>12</cp:revision>
  <dcterms:created xsi:type="dcterms:W3CDTF">2021-08-26T13:47:28Z</dcterms:created>
  <dcterms:modified xsi:type="dcterms:W3CDTF">2021-08-26T16:23:15Z</dcterms:modified>
</cp:coreProperties>
</file>