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76" r:id="rId4"/>
    <p:sldId id="259" r:id="rId5"/>
    <p:sldId id="260" r:id="rId6"/>
    <p:sldId id="261" r:id="rId7"/>
    <p:sldId id="262" r:id="rId8"/>
    <p:sldId id="377" r:id="rId9"/>
    <p:sldId id="263" r:id="rId10"/>
    <p:sldId id="372" r:id="rId11"/>
    <p:sldId id="373" r:id="rId12"/>
    <p:sldId id="380" r:id="rId13"/>
    <p:sldId id="378" r:id="rId14"/>
    <p:sldId id="374" r:id="rId15"/>
    <p:sldId id="375" r:id="rId16"/>
    <p:sldId id="379" r:id="rId17"/>
    <p:sldId id="38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42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498C2-3691-40F9-BD10-C51CCADB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1A4A-41D7-4F48-8D80-CE0B9AD37489}" type="datetimeFigureOut">
              <a:rPr lang="en-US"/>
              <a:pPr>
                <a:defRPr/>
              </a:pPr>
              <a:t>2/13/2022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EB07E-298C-4105-8632-3FFAC3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3DB1C-22F4-4DC2-90E6-071AD12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9851-F35A-497A-9B2F-958AB6793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2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2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F041509-F5A1-4919-A828-C496845E4A3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C78BAE1-B5DF-4C5D-B7C5-EFF81105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6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3291-6AFC-40E4-A4C9-3DEDF475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Objek</a:t>
            </a:r>
            <a:r>
              <a:rPr lang="en-US" b="1" dirty="0"/>
              <a:t> dan Cara </a:t>
            </a:r>
            <a:r>
              <a:rPr lang="en-US" b="1" dirty="0" err="1"/>
              <a:t>Pengenaan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181770-080E-448A-9166-9428E8CEF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061" t="22400" r="8587" b="28676"/>
          <a:stretch/>
        </p:blipFill>
        <p:spPr>
          <a:xfrm>
            <a:off x="1114426" y="1957387"/>
            <a:ext cx="10239374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31020" r="13536" b="19800"/>
          <a:stretch/>
        </p:blipFill>
        <p:spPr bwMode="auto">
          <a:xfrm>
            <a:off x="1128713" y="1143000"/>
            <a:ext cx="10115549" cy="502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3810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Tabel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Penghasilan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Tidak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Kena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Pajak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17694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Pertambahan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(PPN) </a:t>
            </a:r>
            <a:endParaRPr lang="en-US" sz="2400" dirty="0"/>
          </a:p>
          <a:p>
            <a:pPr marL="457200" algn="just"/>
            <a:r>
              <a:rPr lang="en-US" sz="2400" dirty="0" err="1"/>
              <a:t>Pemungutan</a:t>
            </a:r>
            <a:r>
              <a:rPr lang="en-US" sz="2400" dirty="0"/>
              <a:t> PPN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PPnBM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18 </a:t>
            </a:r>
            <a:r>
              <a:rPr lang="en-US" sz="2400" dirty="0" err="1"/>
              <a:t>Tahun</a:t>
            </a:r>
            <a:r>
              <a:rPr lang="en-US" sz="2400" dirty="0"/>
              <a:t> 2000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pertambahan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mewah</a:t>
            </a:r>
            <a:r>
              <a:rPr lang="en-US" sz="2400" dirty="0"/>
              <a:t>.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pertambahan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(PPN)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selisih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(PPN yang </a:t>
            </a:r>
            <a:r>
              <a:rPr lang="en-US" sz="2400" dirty="0" err="1"/>
              <a:t>dibayar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pengusaha</a:t>
            </a:r>
            <a:r>
              <a:rPr lang="en-US" sz="2400" dirty="0"/>
              <a:t> </a:t>
            </a:r>
            <a:r>
              <a:rPr lang="en-US" sz="2400" dirty="0" err="1"/>
              <a:t>kena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/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kena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Keluaran</a:t>
            </a:r>
            <a:r>
              <a:rPr lang="en-US" sz="2400" dirty="0"/>
              <a:t> (</a:t>
            </a:r>
            <a:r>
              <a:rPr lang="en-US" sz="2400" dirty="0" err="1"/>
              <a:t>Barang</a:t>
            </a:r>
            <a:r>
              <a:rPr lang="en-US" sz="2400" dirty="0"/>
              <a:t>/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kena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dijual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pengusaha</a:t>
            </a:r>
            <a:r>
              <a:rPr lang="en-US" sz="2400" dirty="0"/>
              <a:t> </a:t>
            </a:r>
            <a:r>
              <a:rPr lang="en-US" sz="2400" dirty="0" err="1"/>
              <a:t>kena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 </a:t>
            </a:r>
            <a:r>
              <a:rPr lang="en-US" sz="2400" dirty="0" err="1"/>
              <a:t>memungut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).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Penjualan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Mewah</a:t>
            </a:r>
            <a:r>
              <a:rPr lang="en-US" sz="2400" b="1" dirty="0"/>
              <a:t> (</a:t>
            </a:r>
            <a:r>
              <a:rPr lang="en-US" sz="2400" b="1" dirty="0" err="1"/>
              <a:t>PPnBM</a:t>
            </a:r>
            <a:r>
              <a:rPr lang="en-US" sz="2400" b="1" dirty="0"/>
              <a:t>)</a:t>
            </a:r>
            <a:endParaRPr lang="en-US" sz="2400" dirty="0"/>
          </a:p>
          <a:p>
            <a:pPr marL="457200" algn="just"/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penyerahan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impor</a:t>
            </a:r>
            <a:r>
              <a:rPr lang="en-US" sz="2400" dirty="0"/>
              <a:t> </a:t>
            </a:r>
            <a:r>
              <a:rPr lang="en-US" sz="2400" dirty="0" err="1"/>
              <a:t>barang-barang</a:t>
            </a:r>
            <a:r>
              <a:rPr lang="en-US" sz="2400" dirty="0"/>
              <a:t> </a:t>
            </a:r>
            <a:r>
              <a:rPr lang="en-US" sz="2400" dirty="0" err="1"/>
              <a:t>berwujud</a:t>
            </a:r>
            <a:r>
              <a:rPr lang="en-US" sz="2400" dirty="0"/>
              <a:t> yang </a:t>
            </a:r>
            <a:r>
              <a:rPr lang="en-US" sz="2400" dirty="0" err="1"/>
              <a:t>tergolong</a:t>
            </a:r>
            <a:r>
              <a:rPr lang="en-US" sz="2400" dirty="0"/>
              <a:t> </a:t>
            </a:r>
            <a:r>
              <a:rPr lang="en-US" sz="2400" dirty="0" err="1"/>
              <a:t>mewah</a:t>
            </a:r>
            <a:r>
              <a:rPr lang="en-US" sz="2400" dirty="0"/>
              <a:t>,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PPN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PPnBM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: a. agar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pembebanan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yang </a:t>
            </a:r>
            <a:r>
              <a:rPr lang="en-US" sz="2400" dirty="0" err="1"/>
              <a:t>berpenghasilan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yang </a:t>
            </a:r>
            <a:r>
              <a:rPr lang="en-US" sz="2400" dirty="0" err="1"/>
              <a:t>berpenghasilan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; b.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mengendalikan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produktif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58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0203A-159B-4C4E-AF0A-79BBEFB07E22}"/>
              </a:ext>
            </a:extLst>
          </p:cNvPr>
          <p:cNvSpPr/>
          <p:nvPr/>
        </p:nvSpPr>
        <p:spPr>
          <a:xfrm>
            <a:off x="681038" y="2010382"/>
            <a:ext cx="103537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-apple-system"/>
              </a:rPr>
              <a:t>Contoh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mudahnya</a:t>
            </a:r>
            <a:r>
              <a:rPr lang="en-US" sz="2400" b="1" dirty="0">
                <a:latin typeface="-apple-system"/>
              </a:rPr>
              <a:t>  , </a:t>
            </a:r>
            <a:r>
              <a:rPr lang="en-US" sz="2400" b="1" dirty="0" err="1">
                <a:latin typeface="-apple-system"/>
              </a:rPr>
              <a:t>kamu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belanja</a:t>
            </a:r>
            <a:r>
              <a:rPr lang="en-US" sz="2400" b="1" dirty="0">
                <a:latin typeface="-apple-system"/>
              </a:rPr>
              <a:t> di </a:t>
            </a:r>
            <a:r>
              <a:rPr lang="en-US" sz="2400" b="1" dirty="0" err="1">
                <a:latin typeface="-apple-system"/>
              </a:rPr>
              <a:t>sebuah</a:t>
            </a:r>
            <a:r>
              <a:rPr lang="en-US" sz="2400" b="1" dirty="0">
                <a:latin typeface="-apple-system"/>
              </a:rPr>
              <a:t> minimarket dan </a:t>
            </a:r>
            <a:r>
              <a:rPr lang="en-US" sz="2400" b="1" dirty="0" err="1">
                <a:latin typeface="-apple-system"/>
              </a:rPr>
              <a:t>membeli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minuman</a:t>
            </a:r>
            <a:r>
              <a:rPr lang="en-US" sz="2400" b="1" dirty="0">
                <a:latin typeface="-apple-system"/>
              </a:rPr>
              <a:t>. Nah, </a:t>
            </a:r>
            <a:r>
              <a:rPr lang="en-US" sz="2400" b="1" dirty="0" err="1">
                <a:latin typeface="-apple-system"/>
              </a:rPr>
              <a:t>harga</a:t>
            </a:r>
            <a:r>
              <a:rPr lang="en-US" sz="2400" b="1" dirty="0">
                <a:latin typeface="-apple-system"/>
              </a:rPr>
              <a:t> yang </a:t>
            </a:r>
            <a:r>
              <a:rPr lang="en-US" sz="2400" b="1" dirty="0" err="1">
                <a:latin typeface="-apple-system"/>
              </a:rPr>
              <a:t>kamu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bayar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dari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minuman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tersebut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sudah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termasuk</a:t>
            </a:r>
            <a:r>
              <a:rPr lang="en-US" sz="2400" b="1" dirty="0">
                <a:latin typeface="-apple-system"/>
              </a:rPr>
              <a:t> PPN. </a:t>
            </a:r>
            <a:r>
              <a:rPr lang="en-US" sz="2400" b="1" dirty="0" err="1">
                <a:latin typeface="-apple-system"/>
              </a:rPr>
              <a:t>Jadi</a:t>
            </a:r>
            <a:r>
              <a:rPr lang="en-US" sz="2400" b="1" dirty="0">
                <a:latin typeface="-apple-system"/>
              </a:rPr>
              <a:t>, </a:t>
            </a:r>
            <a:r>
              <a:rPr lang="en-US" sz="2400" b="1" dirty="0" err="1">
                <a:latin typeface="-apple-system"/>
              </a:rPr>
              <a:t>pajak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dari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minuman</a:t>
            </a:r>
            <a:r>
              <a:rPr lang="en-US" sz="2400" b="1" dirty="0">
                <a:latin typeface="-apple-system"/>
              </a:rPr>
              <a:t> yang </a:t>
            </a:r>
            <a:r>
              <a:rPr lang="en-US" sz="2400" b="1" dirty="0" err="1">
                <a:latin typeface="-apple-system"/>
              </a:rPr>
              <a:t>kamu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bayar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nantinya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disetorkan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langsung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sama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si</a:t>
            </a:r>
            <a:r>
              <a:rPr lang="en-US" sz="2400" b="1" dirty="0">
                <a:latin typeface="-apple-system"/>
              </a:rPr>
              <a:t> </a:t>
            </a:r>
            <a:r>
              <a:rPr lang="en-US" sz="2400" b="1" dirty="0" err="1">
                <a:latin typeface="-apple-system"/>
              </a:rPr>
              <a:t>pemilik</a:t>
            </a:r>
            <a:r>
              <a:rPr lang="en-US" sz="2400" b="1" dirty="0">
                <a:latin typeface="-apple-system"/>
              </a:rPr>
              <a:t> minimarket </a:t>
            </a:r>
            <a:r>
              <a:rPr lang="en-US" sz="2400" b="1" dirty="0" err="1">
                <a:latin typeface="-apple-system"/>
              </a:rPr>
              <a:t>tersebut</a:t>
            </a:r>
            <a:r>
              <a:rPr lang="en-US" sz="2400" b="1" dirty="0">
                <a:latin typeface="-apple-system"/>
              </a:rPr>
              <a:t> .</a:t>
            </a:r>
          </a:p>
          <a:p>
            <a:endParaRPr lang="en-US" sz="2400" dirty="0">
              <a:latin typeface="-apple-system"/>
            </a:endParaRPr>
          </a:p>
          <a:p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Pertambahan</a:t>
            </a:r>
            <a:r>
              <a:rPr lang="en-US" sz="2400" b="1" dirty="0"/>
              <a:t> Nilai (PPN)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yang </a:t>
            </a:r>
            <a:r>
              <a:rPr lang="en-US" sz="2400" b="1" dirty="0" err="1"/>
              <a:t>dibebankan</a:t>
            </a:r>
            <a:r>
              <a:rPr lang="en-US" sz="2400" b="1" dirty="0"/>
              <a:t> </a:t>
            </a:r>
            <a:r>
              <a:rPr lang="en-US" sz="2400" b="1" dirty="0" err="1"/>
              <a:t>setiap</a:t>
            </a:r>
            <a:r>
              <a:rPr lang="en-US" sz="2400" b="1" dirty="0"/>
              <a:t> </a:t>
            </a:r>
            <a:r>
              <a:rPr lang="en-US" sz="2400" b="1" dirty="0" err="1"/>
              <a:t>pertambahan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jasa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PPN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masuk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jenis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yang </a:t>
            </a:r>
            <a:r>
              <a:rPr lang="en-US" sz="2400" b="1" dirty="0" err="1"/>
              <a:t>tak</a:t>
            </a:r>
            <a:r>
              <a:rPr lang="en-US" sz="2400" b="1" dirty="0"/>
              <a:t> </a:t>
            </a:r>
            <a:r>
              <a:rPr lang="en-US" sz="2400" b="1" dirty="0" err="1"/>
              <a:t>langsung</a:t>
            </a:r>
            <a:r>
              <a:rPr lang="en-US" sz="2400" b="1" dirty="0"/>
              <a:t>. </a:t>
            </a:r>
          </a:p>
          <a:p>
            <a:r>
              <a:rPr lang="en-US" sz="2400" b="1" dirty="0" err="1"/>
              <a:t>Artinya</a:t>
            </a:r>
            <a:r>
              <a:rPr lang="en-US" sz="2400" b="1" dirty="0"/>
              <a:t> , </a:t>
            </a: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disetor</a:t>
            </a:r>
            <a:r>
              <a:rPr lang="en-US" sz="2400" b="1" dirty="0"/>
              <a:t> oleh </a:t>
            </a:r>
            <a:r>
              <a:rPr lang="en-US" sz="2400" b="1" dirty="0" err="1"/>
              <a:t>pihak</a:t>
            </a:r>
            <a:r>
              <a:rPr lang="en-US" sz="2400" b="1" dirty="0"/>
              <a:t> lain yang </a:t>
            </a:r>
            <a:r>
              <a:rPr lang="en-US" sz="2400" b="1" dirty="0" err="1"/>
              <a:t>bukan</a:t>
            </a:r>
            <a:r>
              <a:rPr lang="en-US" sz="2400" b="1" dirty="0"/>
              <a:t> </a:t>
            </a:r>
            <a:r>
              <a:rPr lang="en-US" sz="2400" b="1" dirty="0" err="1"/>
              <a:t>penanggung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. </a:t>
            </a:r>
            <a:r>
              <a:rPr lang="en-US" sz="2400" b="1" dirty="0" err="1"/>
              <a:t>Besaran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PPN </a:t>
            </a:r>
            <a:r>
              <a:rPr lang="en-US" sz="2400" b="1" dirty="0" err="1"/>
              <a:t>ialah</a:t>
            </a:r>
            <a:r>
              <a:rPr lang="en-US" sz="2400" b="1" dirty="0"/>
              <a:t> 10%.</a:t>
            </a:r>
            <a:endParaRPr lang="en-US" sz="2400" b="1" dirty="0">
              <a:latin typeface="-apple-system"/>
            </a:endParaRPr>
          </a:p>
          <a:p>
            <a:pPr algn="just"/>
            <a:endParaRPr lang="en-US" sz="2800" dirty="0">
              <a:latin typeface="-apple-system"/>
            </a:endParaRPr>
          </a:p>
          <a:p>
            <a:br>
              <a:rPr lang="en-US" sz="2800" b="1" dirty="0">
                <a:latin typeface="-apple-system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15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640FA-4518-412E-B256-FD1810E57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42705" r="49140" b="9147"/>
          <a:stretch/>
        </p:blipFill>
        <p:spPr>
          <a:xfrm>
            <a:off x="1057276" y="1085850"/>
            <a:ext cx="95440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1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Bumi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Bangunan</a:t>
            </a:r>
            <a:r>
              <a:rPr lang="en-US" sz="2400" b="1" dirty="0"/>
              <a:t> (PBB)</a:t>
            </a:r>
            <a:endParaRPr lang="en-US" sz="2400" dirty="0"/>
          </a:p>
          <a:p>
            <a:pPr marL="457200" algn="just"/>
            <a:r>
              <a:rPr lang="en-US" sz="2400" dirty="0" err="1"/>
              <a:t>Undang-Undang</a:t>
            </a:r>
            <a:r>
              <a:rPr lang="en-US" sz="2400" dirty="0"/>
              <a:t> No. 12 </a:t>
            </a:r>
            <a:r>
              <a:rPr lang="en-US" sz="2400" dirty="0" err="1"/>
              <a:t>Tahun</a:t>
            </a:r>
            <a:r>
              <a:rPr lang="en-US" sz="2400" dirty="0"/>
              <a:t> 1994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Menteri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No. 201/KMK.04/2000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Penyesuaian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Kena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(NJOPTKP)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landasan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pengenaan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. </a:t>
            </a: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pungutan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0,5% </a:t>
            </a:r>
            <a:r>
              <a:rPr lang="en-US" sz="2400" dirty="0" err="1"/>
              <a:t>dari</a:t>
            </a:r>
            <a:r>
              <a:rPr lang="en-US" sz="2400" dirty="0"/>
              <a:t> 20%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.</a:t>
            </a:r>
          </a:p>
          <a:p>
            <a:pPr lvl="0"/>
            <a:r>
              <a:rPr lang="en-US" sz="2400" b="1" dirty="0"/>
              <a:t>5. Bea </a:t>
            </a:r>
            <a:r>
              <a:rPr lang="en-US" sz="2400" b="1" dirty="0" err="1"/>
              <a:t>Perolehan</a:t>
            </a:r>
            <a:r>
              <a:rPr lang="en-US" sz="2400" b="1" dirty="0"/>
              <a:t> </a:t>
            </a:r>
            <a:r>
              <a:rPr lang="en-US" sz="2400" b="1" dirty="0" err="1"/>
              <a:t>Hak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Tanah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Bangunan</a:t>
            </a:r>
            <a:r>
              <a:rPr lang="en-US" sz="2400" b="1" dirty="0"/>
              <a:t>(BPHTB)</a:t>
            </a:r>
            <a:endParaRPr lang="en-US" sz="2400" dirty="0"/>
          </a:p>
          <a:p>
            <a:pPr marL="457200" algn="just"/>
            <a:r>
              <a:rPr lang="en-US" sz="2400" dirty="0"/>
              <a:t>Bea </a:t>
            </a:r>
            <a:r>
              <a:rPr lang="en-US" sz="2400" dirty="0" err="1"/>
              <a:t>Perolehan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Tanah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,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20 </a:t>
            </a:r>
            <a:r>
              <a:rPr lang="en-US" sz="2400" dirty="0" err="1"/>
              <a:t>Tahun</a:t>
            </a:r>
            <a:r>
              <a:rPr lang="en-US" sz="2400" dirty="0"/>
              <a:t> 2000. </a:t>
            </a:r>
            <a:r>
              <a:rPr lang="en-US" sz="2400" dirty="0" err="1"/>
              <a:t>Perolehan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Tanah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 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pemiliknya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8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1108" y="7620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/>
              <a:t>Bea </a:t>
            </a:r>
            <a:r>
              <a:rPr lang="en-US" sz="2400" b="1" dirty="0" err="1"/>
              <a:t>Meterai</a:t>
            </a:r>
            <a:endParaRPr lang="en-US" sz="2400" b="1" dirty="0"/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pengenaan</a:t>
            </a:r>
            <a:r>
              <a:rPr lang="en-US" sz="2400" dirty="0"/>
              <a:t> Bea </a:t>
            </a:r>
            <a:r>
              <a:rPr lang="en-US" sz="2400" dirty="0" err="1"/>
              <a:t>Meterai</a:t>
            </a:r>
            <a:endParaRPr lang="en-US" sz="2400" dirty="0"/>
          </a:p>
          <a:p>
            <a:pPr marL="914400" algn="just"/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pengenaan</a:t>
            </a:r>
            <a:r>
              <a:rPr lang="en-US" sz="2400" dirty="0"/>
              <a:t> Bea </a:t>
            </a:r>
            <a:r>
              <a:rPr lang="en-US" sz="2400" dirty="0" err="1"/>
              <a:t>Meterai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No.13 </a:t>
            </a:r>
            <a:r>
              <a:rPr lang="en-US" sz="2400" dirty="0" err="1"/>
              <a:t>tahun</a:t>
            </a:r>
            <a:r>
              <a:rPr lang="en-US" sz="2400" dirty="0"/>
              <a:t> 1985 </a:t>
            </a:r>
            <a:r>
              <a:rPr lang="en-US" sz="2400" dirty="0" err="1"/>
              <a:t>tentang</a:t>
            </a:r>
            <a:r>
              <a:rPr lang="en-US" sz="2400" dirty="0"/>
              <a:t> Bea </a:t>
            </a:r>
            <a:r>
              <a:rPr lang="en-US" sz="2400" dirty="0" err="1"/>
              <a:t>Meterai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pelaksanaannya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No. 24 </a:t>
            </a:r>
            <a:r>
              <a:rPr lang="en-US" sz="2400" dirty="0" err="1"/>
              <a:t>Tahun</a:t>
            </a:r>
            <a:r>
              <a:rPr lang="en-US" sz="2400" dirty="0"/>
              <a:t> 2000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Bea </a:t>
            </a:r>
            <a:r>
              <a:rPr lang="en-US" sz="2400" dirty="0" err="1"/>
              <a:t>Meterai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Batas </a:t>
            </a:r>
            <a:r>
              <a:rPr lang="en-US" sz="2400" dirty="0" err="1"/>
              <a:t>Pengenaan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Nominal yang </a:t>
            </a:r>
            <a:r>
              <a:rPr lang="en-US" sz="2400" dirty="0" err="1"/>
              <a:t>Dikenakan</a:t>
            </a:r>
            <a:r>
              <a:rPr lang="en-US" sz="2400" dirty="0"/>
              <a:t> Bea </a:t>
            </a:r>
            <a:r>
              <a:rPr lang="en-US" sz="2400" dirty="0" err="1"/>
              <a:t>Meterai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lphaLcPeriod" startAt="2"/>
            </a:pPr>
            <a:r>
              <a:rPr lang="en-US" sz="2400" dirty="0" err="1"/>
              <a:t>Tarif</a:t>
            </a:r>
            <a:r>
              <a:rPr lang="en-US" sz="2400" dirty="0"/>
              <a:t> Bea </a:t>
            </a:r>
            <a:r>
              <a:rPr lang="en-US" sz="2400" dirty="0" err="1"/>
              <a:t>Meterai</a:t>
            </a:r>
            <a:endParaRPr lang="en-US" sz="2400" dirty="0"/>
          </a:p>
          <a:p>
            <a:pPr marL="914400"/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bea</a:t>
            </a:r>
            <a:r>
              <a:rPr lang="en-US" sz="2400" dirty="0"/>
              <a:t> </a:t>
            </a:r>
            <a:r>
              <a:rPr lang="en-US" sz="2400" dirty="0" err="1"/>
              <a:t>Meterai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Rp3000,00 </a:t>
            </a:r>
            <a:r>
              <a:rPr lang="en-US" sz="2400" dirty="0" err="1"/>
              <a:t>dan</a:t>
            </a:r>
            <a:r>
              <a:rPr lang="en-US" sz="2400" dirty="0"/>
              <a:t> Rp6.000,00.</a:t>
            </a:r>
          </a:p>
        </p:txBody>
      </p:sp>
    </p:spTree>
    <p:extLst>
      <p:ext uri="{BB962C8B-B14F-4D97-AF65-F5344CB8AC3E}">
        <p14:creationId xmlns:p14="http://schemas.microsoft.com/office/powerpoint/2010/main" val="117994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24ED42-6848-4E40-BF99-05B17388856B}"/>
              </a:ext>
            </a:extLst>
          </p:cNvPr>
          <p:cNvSpPr/>
          <p:nvPr/>
        </p:nvSpPr>
        <p:spPr>
          <a:xfrm>
            <a:off x="642938" y="2274838"/>
            <a:ext cx="1087278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-apple-system"/>
              </a:rPr>
              <a:t>Dalam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Undang-Undang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Nomor</a:t>
            </a:r>
            <a:r>
              <a:rPr lang="en-US" sz="2800" b="1" dirty="0">
                <a:latin typeface="-apple-system"/>
              </a:rPr>
              <a:t> 13 </a:t>
            </a:r>
            <a:r>
              <a:rPr lang="en-US" sz="2800" b="1" dirty="0" err="1">
                <a:latin typeface="-apple-system"/>
              </a:rPr>
              <a:t>Tahun</a:t>
            </a:r>
            <a:r>
              <a:rPr lang="en-US" sz="2800" b="1" dirty="0">
                <a:latin typeface="-apple-system"/>
              </a:rPr>
              <a:t> 1985 </a:t>
            </a:r>
            <a:r>
              <a:rPr lang="en-US" sz="2800" b="1" dirty="0" err="1">
                <a:latin typeface="-apple-system"/>
              </a:rPr>
              <a:t>tentang</a:t>
            </a:r>
            <a:r>
              <a:rPr lang="en-US" sz="2800" b="1" dirty="0">
                <a:latin typeface="-apple-system"/>
              </a:rPr>
              <a:t> Bea </a:t>
            </a:r>
            <a:r>
              <a:rPr lang="en-US" sz="2800" b="1" dirty="0" err="1">
                <a:latin typeface="-apple-system"/>
              </a:rPr>
              <a:t>Materai</a:t>
            </a:r>
            <a:r>
              <a:rPr lang="en-US" sz="2800" b="1" dirty="0">
                <a:latin typeface="-apple-system"/>
              </a:rPr>
              <a:t>, </a:t>
            </a:r>
            <a:r>
              <a:rPr lang="en-US" sz="2800" b="1" dirty="0" err="1">
                <a:latin typeface="-apple-system"/>
              </a:rPr>
              <a:t>dijelaskan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bahwa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objek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bea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materai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ialah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kertas</a:t>
            </a:r>
            <a:r>
              <a:rPr lang="en-US" sz="2800" b="1" dirty="0">
                <a:latin typeface="-apple-system"/>
              </a:rPr>
              <a:t> yang </a:t>
            </a:r>
            <a:r>
              <a:rPr lang="en-US" sz="2800" b="1" dirty="0" err="1">
                <a:latin typeface="-apple-system"/>
              </a:rPr>
              <a:t>isinya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tulisan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dengan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maksud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tentang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perbuatan</a:t>
            </a:r>
            <a:r>
              <a:rPr lang="en-US" sz="2800" b="1" dirty="0">
                <a:latin typeface="-apple-system"/>
              </a:rPr>
              <a:t>, </a:t>
            </a:r>
            <a:r>
              <a:rPr lang="en-US" sz="2800" b="1" dirty="0" err="1">
                <a:latin typeface="-apple-system"/>
              </a:rPr>
              <a:t>keadaan</a:t>
            </a:r>
            <a:r>
              <a:rPr lang="en-US" sz="2800" b="1" dirty="0">
                <a:latin typeface="-apple-system"/>
              </a:rPr>
              <a:t>, </a:t>
            </a:r>
            <a:r>
              <a:rPr lang="en-US" sz="2800" b="1" dirty="0" err="1">
                <a:latin typeface="-apple-system"/>
              </a:rPr>
              <a:t>atau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kenyataan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bagi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seseorang</a:t>
            </a:r>
            <a:r>
              <a:rPr lang="en-US" sz="2800" b="1" dirty="0">
                <a:latin typeface="-apple-system"/>
              </a:rPr>
              <a:t> dan </a:t>
            </a:r>
            <a:r>
              <a:rPr lang="en-US" sz="2800" b="1" dirty="0" err="1">
                <a:latin typeface="-apple-system"/>
              </a:rPr>
              <a:t>atau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pihak-pihak</a:t>
            </a:r>
            <a:r>
              <a:rPr lang="en-US" sz="2800" b="1" dirty="0">
                <a:latin typeface="-apple-system"/>
              </a:rPr>
              <a:t> lain yang </a:t>
            </a:r>
            <a:r>
              <a:rPr lang="en-US" sz="2800" b="1" dirty="0" err="1">
                <a:latin typeface="-apple-system"/>
              </a:rPr>
              <a:t>berkepentingan</a:t>
            </a:r>
            <a:r>
              <a:rPr lang="en-US" sz="2800" b="1" dirty="0">
                <a:latin typeface="-apple-system"/>
              </a:rPr>
              <a:t>. </a:t>
            </a:r>
            <a:r>
              <a:rPr lang="en-US" sz="2800" b="1" dirty="0" err="1">
                <a:latin typeface="-apple-system"/>
              </a:rPr>
              <a:t>Intinya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ialah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sebuah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dokumen</a:t>
            </a:r>
            <a:r>
              <a:rPr lang="en-US" sz="2800" b="1" dirty="0">
                <a:latin typeface="-apple-system"/>
              </a:rPr>
              <a:t> yang </a:t>
            </a:r>
            <a:r>
              <a:rPr lang="en-US" sz="2800" b="1" dirty="0" err="1">
                <a:latin typeface="-apple-system"/>
              </a:rPr>
              <a:t>menyatakan</a:t>
            </a:r>
            <a:r>
              <a:rPr lang="en-US" sz="2800" b="1" dirty="0">
                <a:latin typeface="-apple-system"/>
              </a:rPr>
              <a:t> nominal dan </a:t>
            </a:r>
            <a:r>
              <a:rPr lang="en-US" sz="2800" b="1" dirty="0" err="1">
                <a:latin typeface="-apple-system"/>
              </a:rPr>
              <a:t>memiliki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sifat</a:t>
            </a:r>
            <a:r>
              <a:rPr lang="en-US" sz="2800" b="1" dirty="0">
                <a:latin typeface="-apple-system"/>
              </a:rPr>
              <a:t> </a:t>
            </a:r>
            <a:r>
              <a:rPr lang="en-US" sz="2800" b="1" dirty="0" err="1">
                <a:latin typeface="-apple-system"/>
              </a:rPr>
              <a:t>perdata</a:t>
            </a:r>
            <a:r>
              <a:rPr lang="en-US" sz="2800" b="1" dirty="0">
                <a:latin typeface="-apple-system"/>
              </a:rPr>
              <a:t>.</a:t>
            </a:r>
          </a:p>
          <a:p>
            <a:br>
              <a:rPr lang="en-US" sz="2400" b="1" dirty="0">
                <a:latin typeface="-apple-system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91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36484-D078-4B0E-9502-752D84A00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40" t="27559" r="9365" b="28577"/>
          <a:stretch/>
        </p:blipFill>
        <p:spPr>
          <a:xfrm>
            <a:off x="1348353" y="1363851"/>
            <a:ext cx="9841423" cy="45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ACB6F-8EFC-404A-8ADE-FF349153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3028949"/>
            <a:ext cx="8089900" cy="15859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7200" dirty="0"/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8700-74AB-447A-9B78-779BE0D4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Objek</a:t>
            </a:r>
            <a:r>
              <a:rPr lang="en-US" b="1" dirty="0"/>
              <a:t> dan Cara </a:t>
            </a:r>
            <a:r>
              <a:rPr lang="en-US" b="1" dirty="0" err="1"/>
              <a:t>Pengenaan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4D1D-074E-4D72-8B61-AC1104B8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/>
              <a:t>Objek pajak adalah segala sesuatu yang menurut undang-undang dijadikan dasar atau sasaran pemungutan pajak.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3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2D11-0AC8-405F-85AC-BD1E32B8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pajak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B9FA0-9F14-49CE-8E3D-32883F7C2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18" t="22606" r="40708" b="4898"/>
          <a:stretch/>
        </p:blipFill>
        <p:spPr>
          <a:xfrm>
            <a:off x="585789" y="1417639"/>
            <a:ext cx="10901362" cy="51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1E4B-5647-4BA8-9250-02056AAD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36" y="471488"/>
            <a:ext cx="10571998" cy="1750799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Objek</a:t>
            </a:r>
            <a:r>
              <a:rPr lang="en-US" dirty="0">
                <a:solidFill>
                  <a:schemeClr val="tx1"/>
                </a:solidFill>
              </a:rPr>
              <a:t> dan Cara </a:t>
            </a:r>
            <a:r>
              <a:rPr lang="en-US" dirty="0" err="1">
                <a:solidFill>
                  <a:schemeClr val="tx1"/>
                </a:solidFill>
              </a:rPr>
              <a:t>Pengenaan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Pajak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E991-B74E-4FA5-B09F-26CF0D2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71663"/>
            <a:ext cx="10554574" cy="398713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 err="1"/>
              <a:t>Sebenarnya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di Indonesia, </a:t>
            </a:r>
            <a:r>
              <a:rPr lang="en-US" sz="2400" dirty="0" err="1"/>
              <a:t>namun</a:t>
            </a:r>
            <a:r>
              <a:rPr lang="en-US" sz="2400" dirty="0"/>
              <a:t> pada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pelajari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jumpai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Penghasilan</a:t>
            </a:r>
            <a:r>
              <a:rPr lang="en-US" sz="2400" dirty="0"/>
              <a:t> (</a:t>
            </a:r>
            <a:r>
              <a:rPr lang="en-US" sz="2400" dirty="0" err="1"/>
              <a:t>PPh</a:t>
            </a:r>
            <a:r>
              <a:rPr lang="en-US" sz="2400" dirty="0"/>
              <a:t>),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Pertambahan</a:t>
            </a:r>
            <a:r>
              <a:rPr lang="en-US" sz="2400" dirty="0"/>
              <a:t> Nilai (PPN),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Mewah</a:t>
            </a:r>
            <a:r>
              <a:rPr lang="en-US" sz="2400" dirty="0"/>
              <a:t> (</a:t>
            </a:r>
            <a:r>
              <a:rPr lang="en-US" sz="2400" dirty="0" err="1"/>
              <a:t>PPnBM</a:t>
            </a:r>
            <a:r>
              <a:rPr lang="en-US" sz="2400" dirty="0"/>
              <a:t>)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 </a:t>
            </a:r>
            <a:r>
              <a:rPr lang="en-US" sz="2400" dirty="0" err="1"/>
              <a:t>Bumi</a:t>
            </a:r>
            <a:r>
              <a:rPr lang="en-US" sz="2400" dirty="0"/>
              <a:t>  dan </a:t>
            </a:r>
            <a:r>
              <a:rPr lang="en-US" sz="2400" dirty="0" err="1"/>
              <a:t>Bangunan</a:t>
            </a:r>
            <a:r>
              <a:rPr lang="en-US" sz="2400" dirty="0"/>
              <a:t> (PBB).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yang lain </a:t>
            </a:r>
            <a:r>
              <a:rPr lang="en-US" sz="2400" dirty="0" err="1"/>
              <a:t>dapat</a:t>
            </a:r>
            <a:r>
              <a:rPr lang="en-US" sz="2400" dirty="0"/>
              <a:t> kalian </a:t>
            </a:r>
            <a:r>
              <a:rPr lang="en-US" sz="2400" dirty="0" err="1"/>
              <a:t>temukan</a:t>
            </a:r>
            <a:r>
              <a:rPr lang="en-US" sz="2400" dirty="0"/>
              <a:t> pada situs </a:t>
            </a:r>
            <a:r>
              <a:rPr lang="en-US" sz="2400" dirty="0" err="1"/>
              <a:t>resmi</a:t>
            </a:r>
            <a:r>
              <a:rPr lang="en-US" sz="2400" dirty="0"/>
              <a:t> </a:t>
            </a:r>
            <a:r>
              <a:rPr lang="en-US" sz="2400" dirty="0" err="1"/>
              <a:t>Ditjen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.</a:t>
            </a:r>
          </a:p>
          <a:p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err="1"/>
              <a:t>Pajak</a:t>
            </a:r>
            <a:r>
              <a:rPr lang="en-US" sz="2800" b="1" dirty="0"/>
              <a:t> </a:t>
            </a:r>
            <a:r>
              <a:rPr lang="en-US" sz="2800" b="1" dirty="0" err="1"/>
              <a:t>Penghasilan</a:t>
            </a:r>
            <a:r>
              <a:rPr lang="en-US" sz="2800" b="1" dirty="0"/>
              <a:t> (</a:t>
            </a:r>
            <a:r>
              <a:rPr lang="en-US" sz="2800" b="1" dirty="0" err="1"/>
              <a:t>PPh</a:t>
            </a:r>
            <a:r>
              <a:rPr lang="en-US" sz="2800" b="1" dirty="0"/>
              <a:t>)</a:t>
            </a:r>
            <a:endParaRPr lang="en-US" sz="2800" dirty="0"/>
          </a:p>
          <a:p>
            <a:pPr marL="457200"/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36 </a:t>
            </a:r>
            <a:r>
              <a:rPr lang="en-US" dirty="0" err="1"/>
              <a:t>Tahun</a:t>
            </a:r>
            <a:r>
              <a:rPr lang="en-US" dirty="0"/>
              <a:t> 2008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7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622A-F429-4B5A-9C33-6A107B68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a.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8D5A-037C-4303-A8A4-2A0034A4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743075"/>
            <a:ext cx="10554574" cy="4667737"/>
          </a:xfrm>
        </p:spPr>
        <p:txBody>
          <a:bodyPr/>
          <a:lstStyle/>
          <a:p>
            <a:pPr lvl="2" indent="-457200">
              <a:buFont typeface="+mj-lt"/>
              <a:buAutoNum type="arabicParenR"/>
            </a:pPr>
            <a:r>
              <a:rPr lang="en-US" sz="2400" b="1" dirty="0" err="1"/>
              <a:t>Subjek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orang </a:t>
            </a:r>
            <a:r>
              <a:rPr lang="en-US" sz="2400" b="1" dirty="0" err="1"/>
              <a:t>pribadi</a:t>
            </a:r>
            <a:r>
              <a:rPr lang="en-US" sz="2400" b="1" dirty="0"/>
              <a:t> yang </a:t>
            </a:r>
            <a:r>
              <a:rPr lang="en-US" sz="2400" b="1" dirty="0" err="1"/>
              <a:t>meliputi</a:t>
            </a:r>
            <a:r>
              <a:rPr lang="en-US" sz="2400" b="1" dirty="0"/>
              <a:t> </a:t>
            </a:r>
            <a:r>
              <a:rPr lang="en-US" sz="2400" b="1" dirty="0" err="1"/>
              <a:t>wajib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yang </a:t>
            </a:r>
            <a:r>
              <a:rPr lang="en-US" sz="2400" b="1" dirty="0" err="1"/>
              <a:t>bertempat</a:t>
            </a:r>
            <a:r>
              <a:rPr lang="en-US" sz="2400" b="1" dirty="0"/>
              <a:t> </a:t>
            </a:r>
            <a:r>
              <a:rPr lang="en-US" sz="2400" b="1" dirty="0" err="1"/>
              <a:t>tinggal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negeri </a:t>
            </a:r>
            <a:r>
              <a:rPr lang="en-US" sz="2400" b="1" dirty="0" err="1"/>
              <a:t>maupun</a:t>
            </a:r>
            <a:r>
              <a:rPr lang="en-US" sz="2400" b="1" dirty="0"/>
              <a:t> di </a:t>
            </a:r>
            <a:r>
              <a:rPr lang="en-US" sz="2400" b="1" dirty="0" err="1"/>
              <a:t>luar</a:t>
            </a:r>
            <a:r>
              <a:rPr lang="en-US" sz="2400" b="1" dirty="0"/>
              <a:t> negeri, yang </a:t>
            </a:r>
            <a:r>
              <a:rPr lang="en-US" sz="2400" b="1" dirty="0" err="1"/>
              <a:t>memperoleh</a:t>
            </a:r>
            <a:r>
              <a:rPr lang="en-US" sz="2400" b="1" dirty="0"/>
              <a:t> </a:t>
            </a:r>
            <a:r>
              <a:rPr lang="en-US" sz="2400" b="1" dirty="0" err="1"/>
              <a:t>penghasilan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Indonesia.</a:t>
            </a:r>
          </a:p>
          <a:p>
            <a:pPr lvl="2" indent="-457200">
              <a:buFont typeface="+mj-lt"/>
              <a:buAutoNum type="arabicParenR"/>
            </a:pPr>
            <a:r>
              <a:rPr lang="en-US" sz="2400" b="1" dirty="0" err="1"/>
              <a:t>Subjek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warisan</a:t>
            </a:r>
            <a:r>
              <a:rPr lang="en-US" sz="2400" b="1" dirty="0"/>
              <a:t> yang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dibagi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kesatuan</a:t>
            </a:r>
            <a:r>
              <a:rPr lang="en-US" sz="2400" b="1" dirty="0"/>
              <a:t>, </a:t>
            </a:r>
            <a:r>
              <a:rPr lang="en-US" sz="2400" b="1" dirty="0" err="1"/>
              <a:t>menggantikan</a:t>
            </a:r>
            <a:r>
              <a:rPr lang="en-US" sz="2400" b="1" dirty="0"/>
              <a:t> yang </a:t>
            </a:r>
            <a:r>
              <a:rPr lang="en-US" sz="2400" b="1" dirty="0" err="1"/>
              <a:t>berhak</a:t>
            </a:r>
            <a:r>
              <a:rPr lang="en-US" sz="2400" b="1" dirty="0"/>
              <a:t>. 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wajib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meninggal</a:t>
            </a:r>
            <a:r>
              <a:rPr lang="en-US" sz="2400" b="1" dirty="0"/>
              <a:t> dunia dan </a:t>
            </a:r>
            <a:r>
              <a:rPr lang="en-US" sz="2400" b="1" dirty="0" err="1"/>
              <a:t>meninggalkan</a:t>
            </a:r>
            <a:r>
              <a:rPr lang="en-US" sz="2400" b="1" dirty="0"/>
              <a:t> </a:t>
            </a:r>
            <a:r>
              <a:rPr lang="en-US" sz="2400" b="1" dirty="0" err="1"/>
              <a:t>warisan</a:t>
            </a:r>
            <a:r>
              <a:rPr lang="en-US" sz="2400" b="1" dirty="0"/>
              <a:t> yang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dibagi</a:t>
            </a:r>
            <a:r>
              <a:rPr lang="en-US" sz="2400" b="1" dirty="0"/>
              <a:t>,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warisan</a:t>
            </a:r>
            <a:r>
              <a:rPr lang="en-US" sz="2400" b="1" dirty="0"/>
              <a:t> yang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dibagi</a:t>
            </a:r>
            <a:r>
              <a:rPr lang="en-US" sz="2400" b="1" dirty="0"/>
              <a:t> 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subjek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pengganti</a:t>
            </a:r>
            <a:r>
              <a:rPr lang="en-US" sz="2400" b="1" dirty="0"/>
              <a:t>, </a:t>
            </a:r>
            <a:r>
              <a:rPr lang="en-US" sz="2400" b="1" dirty="0" err="1"/>
              <a:t>menggantikan</a:t>
            </a:r>
            <a:r>
              <a:rPr lang="en-US" sz="2400" b="1" dirty="0"/>
              <a:t> </a:t>
            </a:r>
            <a:r>
              <a:rPr lang="en-US" sz="2400" b="1" dirty="0" err="1"/>
              <a:t>ahli</a:t>
            </a:r>
            <a:r>
              <a:rPr lang="en-US" sz="2400" b="1" dirty="0"/>
              <a:t> </a:t>
            </a:r>
            <a:r>
              <a:rPr lang="en-US" sz="2400" b="1" dirty="0" err="1"/>
              <a:t>warisnya</a:t>
            </a:r>
            <a:r>
              <a:rPr lang="en-US" sz="2400" b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9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7D7A-3EC2-481D-90C4-33304877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C57DB-1162-4314-A1F5-3C83F6BC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indent="-457200">
              <a:buFont typeface="+mj-lt"/>
              <a:buAutoNum type="arabicParenR"/>
            </a:pPr>
            <a:r>
              <a:rPr lang="en-US" sz="2400" b="1" dirty="0" err="1"/>
              <a:t>Subjek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badan </a:t>
            </a:r>
            <a:r>
              <a:rPr lang="en-US" sz="2400" b="1" dirty="0" err="1"/>
              <a:t>hukum</a:t>
            </a:r>
            <a:r>
              <a:rPr lang="en-US" sz="2400" b="1" dirty="0"/>
              <a:t> yang </a:t>
            </a:r>
            <a:r>
              <a:rPr lang="en-US" sz="2400" b="1" dirty="0" err="1"/>
              <a:t>meliputi</a:t>
            </a:r>
            <a:r>
              <a:rPr lang="en-US" sz="2400" b="1" dirty="0"/>
              <a:t>: PT, CV, BUMN/BUMD, </a:t>
            </a:r>
            <a:r>
              <a:rPr lang="en-US" sz="2400" b="1" dirty="0" err="1"/>
              <a:t>Firma</a:t>
            </a:r>
            <a:r>
              <a:rPr lang="en-US" sz="2400" b="1" dirty="0"/>
              <a:t>, </a:t>
            </a:r>
            <a:r>
              <a:rPr lang="en-US" sz="2400" b="1" dirty="0" err="1"/>
              <a:t>Koperasi</a:t>
            </a:r>
            <a:r>
              <a:rPr lang="en-US" sz="2400" b="1" dirty="0"/>
              <a:t> dan </a:t>
            </a:r>
            <a:r>
              <a:rPr lang="en-US" sz="2400" b="1" dirty="0" err="1"/>
              <a:t>sebagainya</a:t>
            </a:r>
            <a:r>
              <a:rPr lang="en-US" sz="2400" b="1" dirty="0"/>
              <a:t>.</a:t>
            </a:r>
          </a:p>
          <a:p>
            <a:pPr lvl="2" indent="-457200">
              <a:buFont typeface="+mj-lt"/>
              <a:buAutoNum type="arabicParenR"/>
            </a:pPr>
            <a:endParaRPr lang="en-US" sz="2400" b="1" dirty="0"/>
          </a:p>
          <a:p>
            <a:pPr lvl="2" indent="-457200">
              <a:buFont typeface="+mj-lt"/>
              <a:buAutoNum type="arabicParenR"/>
            </a:pP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usaha</a:t>
            </a:r>
            <a:r>
              <a:rPr lang="en-US" sz="2400" b="1" dirty="0"/>
              <a:t> </a:t>
            </a:r>
            <a:r>
              <a:rPr lang="en-US" sz="2400" b="1" dirty="0" err="1"/>
              <a:t>tetap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usaha</a:t>
            </a:r>
            <a:r>
              <a:rPr lang="en-US" sz="2400" b="1" dirty="0"/>
              <a:t> yang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didirikan</a:t>
            </a:r>
            <a:r>
              <a:rPr lang="en-US" sz="2400" b="1" dirty="0"/>
              <a:t> dan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bertempat</a:t>
            </a:r>
            <a:r>
              <a:rPr lang="en-US" sz="2400" b="1" dirty="0"/>
              <a:t> </a:t>
            </a:r>
            <a:r>
              <a:rPr lang="en-US" sz="2400" b="1" dirty="0" err="1"/>
              <a:t>kedudukan</a:t>
            </a:r>
            <a:r>
              <a:rPr lang="en-US" sz="2400" b="1" dirty="0"/>
              <a:t> di Indonesia,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menjalankan</a:t>
            </a:r>
            <a:r>
              <a:rPr lang="en-US" sz="2400" b="1" dirty="0"/>
              <a:t> </a:t>
            </a:r>
            <a:r>
              <a:rPr lang="en-US" sz="2400" b="1" dirty="0" err="1"/>
              <a:t>usaha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melakukan</a:t>
            </a:r>
            <a:r>
              <a:rPr lang="en-US" sz="2400" b="1" dirty="0"/>
              <a:t> </a:t>
            </a:r>
            <a:r>
              <a:rPr lang="en-US" sz="2400" b="1" dirty="0" err="1"/>
              <a:t>kegiatan</a:t>
            </a:r>
            <a:r>
              <a:rPr lang="en-US" sz="2400" b="1" dirty="0"/>
              <a:t> di Indonesia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4204-C242-473B-B2CE-F1B68522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88" y="513977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b.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Penghasilan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F0D9-2696-49B5-8EE4-A91096F3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/>
              <a:t>Yang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objek</a:t>
            </a:r>
            <a:r>
              <a:rPr lang="en-US" sz="2800" b="1" dirty="0"/>
              <a:t> </a:t>
            </a:r>
            <a:r>
              <a:rPr lang="en-US" sz="2800" b="1" dirty="0" err="1"/>
              <a:t>pajak</a:t>
            </a:r>
            <a:r>
              <a:rPr lang="en-US" sz="2800" b="1" dirty="0"/>
              <a:t> </a:t>
            </a:r>
            <a:r>
              <a:rPr lang="en-US" sz="2800" b="1" dirty="0" err="1"/>
              <a:t>PPh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setiap</a:t>
            </a:r>
            <a:r>
              <a:rPr lang="en-US" sz="2800" b="1" dirty="0"/>
              <a:t> </a:t>
            </a:r>
            <a:r>
              <a:rPr lang="en-US" sz="2800" b="1" dirty="0" err="1"/>
              <a:t>tambahan</a:t>
            </a:r>
            <a:r>
              <a:rPr lang="en-US" sz="2800" b="1" dirty="0"/>
              <a:t> </a:t>
            </a:r>
            <a:r>
              <a:rPr lang="en-US" sz="2800" b="1" dirty="0" err="1"/>
              <a:t>kemampuan</a:t>
            </a:r>
            <a:r>
              <a:rPr lang="en-US" sz="2800" b="1" dirty="0"/>
              <a:t> </a:t>
            </a:r>
            <a:r>
              <a:rPr lang="en-US" sz="2800" b="1" dirty="0" err="1"/>
              <a:t>ekonomis</a:t>
            </a:r>
            <a:r>
              <a:rPr lang="en-US" sz="2800" b="1" dirty="0"/>
              <a:t> yang </a:t>
            </a:r>
            <a:r>
              <a:rPr lang="en-US" sz="2800" b="1" dirty="0" err="1"/>
              <a:t>diterima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 </a:t>
            </a:r>
            <a:r>
              <a:rPr lang="en-US" sz="2800" b="1" dirty="0" err="1"/>
              <a:t>Wajib</a:t>
            </a:r>
            <a:r>
              <a:rPr lang="en-US" sz="2800" b="1" dirty="0"/>
              <a:t> </a:t>
            </a:r>
            <a:r>
              <a:rPr lang="en-US" sz="2800" b="1" dirty="0" err="1"/>
              <a:t>Pajak</a:t>
            </a:r>
            <a:r>
              <a:rPr lang="en-US" sz="2800" b="1" dirty="0"/>
              <a:t> (WP), </a:t>
            </a:r>
            <a:r>
              <a:rPr lang="en-US" sz="2800" b="1" dirty="0" err="1"/>
              <a:t>baik</a:t>
            </a:r>
            <a:r>
              <a:rPr lang="en-US" sz="2800" b="1" dirty="0"/>
              <a:t> yang </a:t>
            </a:r>
            <a:r>
              <a:rPr lang="en-US" sz="2800" b="1" dirty="0" err="1"/>
              <a:t>berasal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Indonesia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luar</a:t>
            </a:r>
            <a:r>
              <a:rPr lang="en-US" sz="2800" b="1" dirty="0"/>
              <a:t> Indonesia, yang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dipakai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konsumsi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menambah</a:t>
            </a:r>
            <a:r>
              <a:rPr lang="en-US" sz="2800" b="1" dirty="0"/>
              <a:t> </a:t>
            </a:r>
            <a:r>
              <a:rPr lang="en-US" sz="2800" b="1" dirty="0" err="1"/>
              <a:t>kekayaan</a:t>
            </a:r>
            <a:r>
              <a:rPr lang="en-US" sz="2800" b="1" dirty="0"/>
              <a:t> </a:t>
            </a:r>
            <a:r>
              <a:rPr lang="en-US" sz="2800" b="1" dirty="0" err="1"/>
              <a:t>Wajib</a:t>
            </a:r>
            <a:r>
              <a:rPr lang="en-US" sz="2800" b="1" dirty="0"/>
              <a:t> </a:t>
            </a:r>
            <a:r>
              <a:rPr lang="en-US" sz="2800" b="1" dirty="0" err="1"/>
              <a:t>pajak</a:t>
            </a:r>
            <a:r>
              <a:rPr lang="en-US" sz="2800" b="1" dirty="0"/>
              <a:t> yang </a:t>
            </a:r>
            <a:r>
              <a:rPr lang="en-US" sz="2800" b="1" dirty="0" err="1"/>
              <a:t>bersangkutan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nama</a:t>
            </a:r>
            <a:r>
              <a:rPr lang="en-US" sz="2800" b="1" dirty="0"/>
              <a:t> dan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apapun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4C4106-C27D-4302-93C9-BAFD745DB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52" t="29245" r="40871" b="14972"/>
          <a:stretch/>
        </p:blipFill>
        <p:spPr>
          <a:xfrm>
            <a:off x="810000" y="857251"/>
            <a:ext cx="10571998" cy="55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3D3B-064A-446A-9E11-229B191E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57163"/>
            <a:ext cx="10571998" cy="1714499"/>
          </a:xfrm>
        </p:spPr>
        <p:txBody>
          <a:bodyPr/>
          <a:lstStyle/>
          <a:p>
            <a:pPr algn="ctr"/>
            <a:r>
              <a:rPr lang="en-US" dirty="0"/>
              <a:t>c.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Kena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(PTKP)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D8A3-A776-47A4-A32C-4DF2DACE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/>
            <a:r>
              <a:rPr lang="en-US" sz="2400" b="1" dirty="0" err="1"/>
              <a:t>Wajib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pribadi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negeri </a:t>
            </a:r>
            <a:r>
              <a:rPr lang="en-US" sz="2400" b="1" dirty="0" err="1"/>
              <a:t>diberikan</a:t>
            </a:r>
            <a:r>
              <a:rPr lang="en-US" sz="2400" b="1" dirty="0"/>
              <a:t> </a:t>
            </a:r>
            <a:r>
              <a:rPr lang="en-US" sz="2400" b="1" dirty="0" err="1"/>
              <a:t>pengurangan</a:t>
            </a:r>
            <a:r>
              <a:rPr lang="en-US" sz="2400" b="1" dirty="0"/>
              <a:t> </a:t>
            </a:r>
            <a:r>
              <a:rPr lang="en-US" sz="2400" b="1" dirty="0" err="1"/>
              <a:t>berupa</a:t>
            </a:r>
            <a:r>
              <a:rPr lang="en-US" sz="2400" b="1" dirty="0"/>
              <a:t> </a:t>
            </a:r>
            <a:r>
              <a:rPr lang="en-US" sz="2400" b="1" dirty="0" err="1"/>
              <a:t>Penghasilan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Kena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. </a:t>
            </a:r>
            <a:r>
              <a:rPr lang="en-US" sz="2400" b="1" dirty="0" err="1"/>
              <a:t>Apabila</a:t>
            </a:r>
            <a:r>
              <a:rPr lang="en-US" sz="2400" b="1" dirty="0"/>
              <a:t> </a:t>
            </a:r>
            <a:r>
              <a:rPr lang="en-US" sz="2400" b="1" dirty="0" err="1"/>
              <a:t>penghasilan</a:t>
            </a:r>
            <a:r>
              <a:rPr lang="en-US" sz="2400" b="1" dirty="0"/>
              <a:t> </a:t>
            </a:r>
            <a:r>
              <a:rPr lang="en-US" sz="2400" b="1" dirty="0" err="1"/>
              <a:t>neto</a:t>
            </a:r>
            <a:r>
              <a:rPr lang="en-US" sz="2400" b="1" dirty="0"/>
              <a:t> </a:t>
            </a:r>
            <a:r>
              <a:rPr lang="en-US" sz="2400" b="1" dirty="0" err="1"/>
              <a:t>wajib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orang </a:t>
            </a:r>
            <a:r>
              <a:rPr lang="en-US" sz="2400" b="1" dirty="0" err="1"/>
              <a:t>pribadi</a:t>
            </a:r>
            <a:r>
              <a:rPr lang="en-US" sz="2400" b="1" dirty="0"/>
              <a:t> </a:t>
            </a:r>
            <a:r>
              <a:rPr lang="en-US" sz="2400" b="1" dirty="0" err="1"/>
              <a:t>jumlahnya</a:t>
            </a:r>
            <a:r>
              <a:rPr lang="en-US" sz="2400" b="1" dirty="0"/>
              <a:t> di </a:t>
            </a:r>
            <a:r>
              <a:rPr lang="en-US" sz="2400" b="1" dirty="0" err="1"/>
              <a:t>bawah</a:t>
            </a:r>
            <a:r>
              <a:rPr lang="en-US" sz="2400" b="1" dirty="0"/>
              <a:t> PTKP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terkena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penghasilan</a:t>
            </a:r>
            <a:r>
              <a:rPr lang="en-US" sz="2400" b="1" dirty="0"/>
              <a:t>. </a:t>
            </a:r>
            <a:r>
              <a:rPr lang="en-US" sz="2400" b="1" dirty="0" err="1"/>
              <a:t>Besarnya</a:t>
            </a:r>
            <a:r>
              <a:rPr lang="en-US" sz="2400" b="1" dirty="0"/>
              <a:t> </a:t>
            </a:r>
            <a:r>
              <a:rPr lang="en-US" sz="2400" b="1" dirty="0" err="1"/>
              <a:t>penghasilan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kena</a:t>
            </a:r>
            <a:r>
              <a:rPr lang="en-US" sz="2400" b="1" dirty="0"/>
              <a:t> </a:t>
            </a: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Peraturan</a:t>
            </a:r>
            <a:r>
              <a:rPr lang="en-US" sz="2400" b="1" dirty="0"/>
              <a:t> Menteri </a:t>
            </a:r>
            <a:r>
              <a:rPr lang="en-US" sz="2400" b="1" dirty="0" err="1"/>
              <a:t>Keuangan</a:t>
            </a:r>
            <a:r>
              <a:rPr lang="en-US" sz="2400" b="1" dirty="0"/>
              <a:t> </a:t>
            </a:r>
            <a:r>
              <a:rPr lang="en-US" sz="2400" b="1" dirty="0" err="1"/>
              <a:t>Nomor</a:t>
            </a:r>
            <a:r>
              <a:rPr lang="en-US" sz="2400" b="1" dirty="0"/>
              <a:t> 162/PMK.011/2012, </a:t>
            </a:r>
            <a:r>
              <a:rPr lang="en-US" sz="2400" b="1" dirty="0" err="1"/>
              <a:t>terhitung</a:t>
            </a:r>
            <a:r>
              <a:rPr lang="en-US" sz="2400" b="1" dirty="0"/>
              <a:t> </a:t>
            </a:r>
            <a:r>
              <a:rPr lang="en-US" sz="2400" b="1" dirty="0" err="1"/>
              <a:t>mulai</a:t>
            </a:r>
            <a:r>
              <a:rPr lang="en-US" sz="2400" b="1" dirty="0"/>
              <a:t> 1 </a:t>
            </a:r>
            <a:r>
              <a:rPr lang="en-US" sz="2400" b="1" dirty="0" err="1"/>
              <a:t>Januari</a:t>
            </a:r>
            <a:r>
              <a:rPr lang="en-US" sz="2400" b="1" dirty="0"/>
              <a:t>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0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81</TotalTime>
  <Words>802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-apple-system</vt:lpstr>
      <vt:lpstr>Century Gothic</vt:lpstr>
      <vt:lpstr>Wingdings 2</vt:lpstr>
      <vt:lpstr>Quotable</vt:lpstr>
      <vt:lpstr>Objek dan Cara Pengenaan Pajak </vt:lpstr>
      <vt:lpstr>Objek dan Cara Pengenaan Pajak</vt:lpstr>
      <vt:lpstr>Macam-macam objek pajak</vt:lpstr>
      <vt:lpstr>Objek dan Cara Pengenaan Pajak </vt:lpstr>
      <vt:lpstr>a. Subjek Pajak Penghasilan </vt:lpstr>
      <vt:lpstr>PowerPoint Presentation</vt:lpstr>
      <vt:lpstr>b. Objek Pajak Penghasilan</vt:lpstr>
      <vt:lpstr>PowerPoint Presentation</vt:lpstr>
      <vt:lpstr>c. Penghasilan Tidak Kena Pajak (PTKP)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 dan Cara Pengenaan Pajak</dc:title>
  <dc:creator>user</dc:creator>
  <cp:lastModifiedBy>user</cp:lastModifiedBy>
  <cp:revision>11</cp:revision>
  <dcterms:created xsi:type="dcterms:W3CDTF">2021-02-04T03:45:02Z</dcterms:created>
  <dcterms:modified xsi:type="dcterms:W3CDTF">2022-02-13T10:21:12Z</dcterms:modified>
</cp:coreProperties>
</file>