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2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NOUN CLAUSE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183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 smtClean="0"/>
              <a:t>THAT-CLAUSE</a:t>
            </a:r>
          </a:p>
          <a:p>
            <a:pPr marL="0" indent="0" algn="just">
              <a:buNone/>
            </a:pPr>
            <a:r>
              <a:rPr lang="en-US" sz="2000" dirty="0" smtClean="0"/>
              <a:t>This usually begins with “that”</a:t>
            </a:r>
          </a:p>
          <a:p>
            <a:pPr algn="just"/>
            <a:r>
              <a:rPr lang="en-US" sz="2000" dirty="0" smtClean="0"/>
              <a:t>Examples : </a:t>
            </a:r>
          </a:p>
          <a:p>
            <a:pPr algn="just"/>
            <a:r>
              <a:rPr lang="en-US" sz="2000" dirty="0" smtClean="0"/>
              <a:t>It is clear </a:t>
            </a:r>
            <a:r>
              <a:rPr lang="en-US" sz="2000" b="1" dirty="0" smtClean="0"/>
              <a:t>that you are up to the job</a:t>
            </a:r>
          </a:p>
          <a:p>
            <a:pPr algn="just"/>
            <a:r>
              <a:rPr lang="en-US" sz="2000" b="1" dirty="0" smtClean="0"/>
              <a:t>That you are hungry </a:t>
            </a:r>
            <a:r>
              <a:rPr lang="en-US" sz="2000" dirty="0" smtClean="0"/>
              <a:t>is obvious</a:t>
            </a:r>
          </a:p>
          <a:p>
            <a:pPr algn="just"/>
            <a:r>
              <a:rPr lang="en-US" sz="2000" dirty="0" smtClean="0"/>
              <a:t>He said </a:t>
            </a:r>
            <a:r>
              <a:rPr lang="en-US" sz="2000" b="1" dirty="0" smtClean="0"/>
              <a:t>that he was there</a:t>
            </a:r>
          </a:p>
          <a:p>
            <a:pPr algn="just"/>
            <a:r>
              <a:rPr lang="en-US" sz="2000" b="1" dirty="0" smtClean="0"/>
              <a:t>That you have been there before </a:t>
            </a:r>
            <a:r>
              <a:rPr lang="en-US" sz="2000" dirty="0" smtClean="0"/>
              <a:t>gives you an advantage</a:t>
            </a:r>
          </a:p>
          <a:p>
            <a:pPr algn="just"/>
            <a:r>
              <a:rPr lang="en-US" sz="2000" b="1" dirty="0" smtClean="0"/>
              <a:t>That he speaks flawless English </a:t>
            </a:r>
            <a:r>
              <a:rPr lang="en-US" sz="2000" dirty="0" smtClean="0"/>
              <a:t>does not mean he is educated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98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Note : </a:t>
            </a:r>
          </a:p>
          <a:p>
            <a:pPr algn="just"/>
            <a:r>
              <a:rPr lang="en-US" sz="2400" dirty="0" smtClean="0"/>
              <a:t>In instance where the “that-clause” serves as the object of the complement, the conjunction “that” might be omitted. For instance : </a:t>
            </a:r>
          </a:p>
          <a:p>
            <a:pPr algn="just"/>
            <a:r>
              <a:rPr lang="en-US" sz="2400" dirty="0" smtClean="0"/>
              <a:t>It is clear </a:t>
            </a:r>
            <a:r>
              <a:rPr lang="en-US" sz="2400" b="1" dirty="0" smtClean="0"/>
              <a:t>you are up to the job</a:t>
            </a:r>
          </a:p>
          <a:p>
            <a:pPr algn="just"/>
            <a:r>
              <a:rPr lang="en-US" sz="2400" dirty="0" smtClean="0"/>
              <a:t>He said </a:t>
            </a:r>
            <a:r>
              <a:rPr lang="en-US" sz="2400" b="1" dirty="0" smtClean="0"/>
              <a:t>he was there</a:t>
            </a:r>
          </a:p>
          <a:p>
            <a:pPr algn="just"/>
            <a:r>
              <a:rPr lang="en-US" sz="2400" dirty="0" smtClean="0"/>
              <a:t>It was obvious </a:t>
            </a:r>
            <a:r>
              <a:rPr lang="en-US" sz="2400" b="1" dirty="0" smtClean="0"/>
              <a:t>he could not continue the game</a:t>
            </a:r>
          </a:p>
          <a:p>
            <a:pPr algn="just"/>
            <a:r>
              <a:rPr lang="en-US" sz="2400" dirty="0" smtClean="0"/>
              <a:t>She admitted </a:t>
            </a:r>
            <a:r>
              <a:rPr lang="en-US" sz="2400" b="1" dirty="0" smtClean="0"/>
              <a:t>she did not attempt all the questions.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5589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“WH-” CLAUSE</a:t>
            </a:r>
          </a:p>
          <a:p>
            <a:pPr marL="0" indent="0">
              <a:buNone/>
            </a:pPr>
            <a:r>
              <a:rPr lang="en-US" dirty="0" smtClean="0"/>
              <a:t>This clause derives its name because it begins with the “</a:t>
            </a:r>
            <a:r>
              <a:rPr lang="en-US" dirty="0" err="1" smtClean="0"/>
              <a:t>wh</a:t>
            </a:r>
            <a:r>
              <a:rPr lang="en-US" dirty="0" smtClean="0"/>
              <a:t>-” words.</a:t>
            </a:r>
          </a:p>
          <a:p>
            <a:r>
              <a:rPr lang="en-US" dirty="0" smtClean="0"/>
              <a:t>Examples : </a:t>
            </a:r>
          </a:p>
          <a:p>
            <a:r>
              <a:rPr lang="en-US" b="1" dirty="0" smtClean="0"/>
              <a:t>What he said</a:t>
            </a:r>
            <a:r>
              <a:rPr lang="en-US" dirty="0" smtClean="0"/>
              <a:t> was bad</a:t>
            </a:r>
          </a:p>
          <a:p>
            <a:r>
              <a:rPr lang="en-US" dirty="0" smtClean="0"/>
              <a:t>I want to know </a:t>
            </a:r>
            <a:r>
              <a:rPr lang="en-US" b="1" dirty="0" smtClean="0"/>
              <a:t>why she is here</a:t>
            </a:r>
          </a:p>
          <a:p>
            <a:r>
              <a:rPr lang="en-US" dirty="0" smtClean="0"/>
              <a:t>Nobody knows </a:t>
            </a:r>
            <a:r>
              <a:rPr lang="en-US" b="1" dirty="0" smtClean="0"/>
              <a:t>where they went</a:t>
            </a:r>
          </a:p>
          <a:p>
            <a:r>
              <a:rPr lang="en-US" b="1" dirty="0" smtClean="0"/>
              <a:t>When to move</a:t>
            </a:r>
            <a:r>
              <a:rPr lang="en-US" dirty="0" smtClean="0"/>
              <a:t> is not currently clear to the soldier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8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YES/NO INTERROGATIVE</a:t>
            </a:r>
          </a:p>
          <a:p>
            <a:r>
              <a:rPr lang="en-US" dirty="0" smtClean="0"/>
              <a:t>We usually form the yes/no interrogative with the use of “if” or “whether”</a:t>
            </a:r>
          </a:p>
          <a:p>
            <a:r>
              <a:rPr lang="en-US" dirty="0" smtClean="0"/>
              <a:t>Examples </a:t>
            </a:r>
          </a:p>
          <a:p>
            <a:r>
              <a:rPr lang="en-US" dirty="0" smtClean="0"/>
              <a:t>Do you know </a:t>
            </a:r>
            <a:r>
              <a:rPr lang="en-US" b="1" dirty="0" smtClean="0"/>
              <a:t>if the banks are open</a:t>
            </a:r>
            <a:r>
              <a:rPr lang="en-US" dirty="0" smtClean="0"/>
              <a:t>?</a:t>
            </a:r>
          </a:p>
          <a:p>
            <a:r>
              <a:rPr lang="en-US" dirty="0" smtClean="0"/>
              <a:t>Can you ask </a:t>
            </a:r>
            <a:r>
              <a:rPr lang="en-US" b="1" dirty="0" smtClean="0"/>
              <a:t>if she will come visiting</a:t>
            </a:r>
            <a:r>
              <a:rPr lang="en-US" dirty="0" smtClean="0"/>
              <a:t>?</a:t>
            </a:r>
          </a:p>
          <a:p>
            <a:r>
              <a:rPr lang="en-US" dirty="0" smtClean="0"/>
              <a:t>Should we ask </a:t>
            </a:r>
            <a:r>
              <a:rPr lang="en-US" b="1" dirty="0" smtClean="0"/>
              <a:t>whether we could sit down</a:t>
            </a:r>
            <a:r>
              <a:rPr lang="en-US" dirty="0" smtClean="0"/>
              <a:t>?</a:t>
            </a:r>
          </a:p>
          <a:p>
            <a:r>
              <a:rPr lang="en-US" dirty="0" smtClean="0"/>
              <a:t>Could you check </a:t>
            </a:r>
            <a:r>
              <a:rPr lang="en-US" b="1" dirty="0" smtClean="0"/>
              <a:t>whether the goods are safe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92742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</TotalTime>
  <Words>228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NOUN CLAUSE II</vt:lpstr>
      <vt:lpstr>TYPES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NOUN CLAUSE II</dc:title>
  <dc:creator>Lenovo</dc:creator>
  <cp:lastModifiedBy>Lenovo</cp:lastModifiedBy>
  <cp:revision>3</cp:revision>
  <dcterms:created xsi:type="dcterms:W3CDTF">2021-02-23T17:03:49Z</dcterms:created>
  <dcterms:modified xsi:type="dcterms:W3CDTF">2021-02-23T17:28:52Z</dcterms:modified>
</cp:coreProperties>
</file>