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  <p:sldMasterId id="2147484093" r:id="rId2"/>
    <p:sldMasterId id="2147484105" r:id="rId3"/>
  </p:sldMasterIdLst>
  <p:notesMasterIdLst>
    <p:notesMasterId r:id="rId17"/>
  </p:notesMasterIdLst>
  <p:sldIdLst>
    <p:sldId id="256" r:id="rId4"/>
    <p:sldId id="257" r:id="rId5"/>
    <p:sldId id="258" r:id="rId6"/>
    <p:sldId id="272" r:id="rId7"/>
    <p:sldId id="276" r:id="rId8"/>
    <p:sldId id="274" r:id="rId9"/>
    <p:sldId id="261" r:id="rId10"/>
    <p:sldId id="268" r:id="rId11"/>
    <p:sldId id="265" r:id="rId12"/>
    <p:sldId id="266" r:id="rId13"/>
    <p:sldId id="263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6321B-13AA-4698-83D0-CA543605176D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50FA7-35BB-49F5-8CCE-B868F3FF5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8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50FA7-35BB-49F5-8CCE-B868F3FF50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1F11-B071-4743-A2E2-9336F9D0FDA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1E9BB7-C72F-4D7B-A635-5713109C40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1F11-B071-4743-A2E2-9336F9D0FDA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9BB7-C72F-4D7B-A635-5713109C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1F11-B071-4743-A2E2-9336F9D0FDA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9BB7-C72F-4D7B-A635-5713109C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4FC-C07D-4CE2-BB8E-C00B4C64180F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46D-7855-4F9E-853F-B41420849E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5895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59E3-9F7C-4965-BD83-EA809E501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97D-2286-4B26-A11B-A87B46FFA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59E3-9F7C-4965-BD83-EA809E501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97D-2286-4B26-A11B-A87B46FFA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59E3-9F7C-4965-BD83-EA809E501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97D-2286-4B26-A11B-A87B46FFA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59E3-9F7C-4965-BD83-EA809E501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97D-2286-4B26-A11B-A87B46FFA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59E3-9F7C-4965-BD83-EA809E501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97D-2286-4B26-A11B-A87B46FFA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59E3-9F7C-4965-BD83-EA809E501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97D-2286-4B26-A11B-A87B46FFA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59E3-9F7C-4965-BD83-EA809E501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97D-2286-4B26-A11B-A87B46FFA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1F11-B071-4743-A2E2-9336F9D0FDA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9BB7-C72F-4D7B-A635-5713109C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59E3-9F7C-4965-BD83-EA809E501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97D-2286-4B26-A11B-A87B46FFA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CD259E3-9F7C-4965-BD83-EA809E501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886097D-2286-4B26-A11B-A87B46FFA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59E3-9F7C-4965-BD83-EA809E501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97D-2286-4B26-A11B-A87B46FFA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59E3-9F7C-4965-BD83-EA809E501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97D-2286-4B26-A11B-A87B46FFA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3D8184FC-C07D-4CE2-BB8E-C00B4C64180F}" type="datetimeFigureOut">
              <a:rPr lang="id-ID" smtClean="0">
                <a:solidFill>
                  <a:prstClr val="black"/>
                </a:solidFill>
              </a:rPr>
              <a:pPr/>
              <a:t>13/10/2021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2D8CB46D-7855-4F9E-853F-B41420849EB6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210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4FC-C07D-4CE2-BB8E-C00B4C64180F}" type="datetimeFigureOut">
              <a:rPr lang="id-ID" smtClean="0">
                <a:solidFill>
                  <a:prstClr val="black"/>
                </a:solidFill>
              </a:rPr>
              <a:pPr/>
              <a:t>13/10/2021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46D-7855-4F9E-853F-B41420849EB6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43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4FC-C07D-4CE2-BB8E-C00B4C64180F}" type="datetimeFigureOut">
              <a:rPr lang="id-ID" smtClean="0">
                <a:solidFill>
                  <a:prstClr val="black"/>
                </a:solidFill>
              </a:rPr>
              <a:pPr/>
              <a:t>13/10/2021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46D-7855-4F9E-853F-B41420849EB6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505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4FC-C07D-4CE2-BB8E-C00B4C64180F}" type="datetimeFigureOut">
              <a:rPr lang="id-ID" smtClean="0">
                <a:solidFill>
                  <a:prstClr val="black"/>
                </a:solidFill>
              </a:rPr>
              <a:pPr/>
              <a:t>13/10/2021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46D-7855-4F9E-853F-B41420849EB6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9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4FC-C07D-4CE2-BB8E-C00B4C64180F}" type="datetimeFigureOut">
              <a:rPr lang="id-ID" smtClean="0">
                <a:solidFill>
                  <a:prstClr val="black"/>
                </a:solidFill>
              </a:rPr>
              <a:pPr/>
              <a:t>13/10/2021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46D-7855-4F9E-853F-B41420849EB6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49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4FC-C07D-4CE2-BB8E-C00B4C64180F}" type="datetimeFigureOut">
              <a:rPr lang="id-ID" smtClean="0">
                <a:solidFill>
                  <a:prstClr val="black"/>
                </a:solidFill>
              </a:rPr>
              <a:pPr/>
              <a:t>13/10/2021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46D-7855-4F9E-853F-B41420849EB6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53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1F11-B071-4743-A2E2-9336F9D0FDA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9BB7-C72F-4D7B-A635-5713109C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4FC-C07D-4CE2-BB8E-C00B4C64180F}" type="datetimeFigureOut">
              <a:rPr lang="id-ID" smtClean="0">
                <a:solidFill>
                  <a:prstClr val="black"/>
                </a:solidFill>
              </a:rPr>
              <a:pPr/>
              <a:t>13/10/2021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46D-7855-4F9E-853F-B41420849EB6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23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4FC-C07D-4CE2-BB8E-C00B4C64180F}" type="datetimeFigureOut">
              <a:rPr lang="id-ID" smtClean="0">
                <a:solidFill>
                  <a:prstClr val="black"/>
                </a:solidFill>
              </a:rPr>
              <a:pPr/>
              <a:t>13/10/2021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46D-7855-4F9E-853F-B41420849EB6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425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4FC-C07D-4CE2-BB8E-C00B4C64180F}" type="datetimeFigureOut">
              <a:rPr lang="id-ID" smtClean="0">
                <a:solidFill>
                  <a:prstClr val="black"/>
                </a:solidFill>
              </a:rPr>
              <a:pPr/>
              <a:t>13/10/2021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46D-7855-4F9E-853F-B41420849EB6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02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4FC-C07D-4CE2-BB8E-C00B4C64180F}" type="datetimeFigureOut">
              <a:rPr lang="id-ID" smtClean="0">
                <a:solidFill>
                  <a:prstClr val="black"/>
                </a:solidFill>
              </a:rPr>
              <a:pPr/>
              <a:t>13/10/2021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46D-7855-4F9E-853F-B41420849EB6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92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4FC-C07D-4CE2-BB8E-C00B4C64180F}" type="datetimeFigureOut">
              <a:rPr lang="id-ID" smtClean="0">
                <a:solidFill>
                  <a:prstClr val="black"/>
                </a:solidFill>
              </a:rPr>
              <a:pPr/>
              <a:t>13/10/2021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46D-7855-4F9E-853F-B41420849EB6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592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4FC-C07D-4CE2-BB8E-C00B4C64180F}" type="datetimeFigureOut">
              <a:rPr lang="id-ID" smtClean="0">
                <a:solidFill>
                  <a:prstClr val="black"/>
                </a:solidFill>
              </a:rPr>
              <a:pPr/>
              <a:t>13/10/2021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46D-7855-4F9E-853F-B41420849EB6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13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4FC-C07D-4CE2-BB8E-C00B4C64180F}" type="datetimeFigureOut">
              <a:rPr lang="id-ID" smtClean="0">
                <a:solidFill>
                  <a:prstClr val="black"/>
                </a:solidFill>
              </a:rPr>
              <a:pPr/>
              <a:t>13/10/2021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46D-7855-4F9E-853F-B41420849EB6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66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4FC-C07D-4CE2-BB8E-C00B4C64180F}" type="datetimeFigureOut">
              <a:rPr lang="id-ID" smtClean="0">
                <a:solidFill>
                  <a:prstClr val="black"/>
                </a:solidFill>
              </a:rPr>
              <a:pPr/>
              <a:t>13/10/2021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46D-7855-4F9E-853F-B41420849EB6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3182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4FC-C07D-4CE2-BB8E-C00B4C64180F}" type="datetimeFigureOut">
              <a:rPr lang="id-ID" smtClean="0">
                <a:solidFill>
                  <a:prstClr val="black"/>
                </a:solidFill>
              </a:rPr>
              <a:pPr/>
              <a:t>13/10/2021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46D-7855-4F9E-853F-B41420849EB6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289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4FC-C07D-4CE2-BB8E-C00B4C64180F}" type="datetimeFigureOut">
              <a:rPr lang="id-ID" smtClean="0">
                <a:solidFill>
                  <a:prstClr val="black"/>
                </a:solidFill>
              </a:rPr>
              <a:pPr/>
              <a:t>13/10/2021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46D-7855-4F9E-853F-B41420849EB6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78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1F11-B071-4743-A2E2-9336F9D0FDA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9BB7-C72F-4D7B-A635-5713109C40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4FC-C07D-4CE2-BB8E-C00B4C64180F}" type="datetimeFigureOut">
              <a:rPr lang="id-ID" smtClean="0">
                <a:solidFill>
                  <a:prstClr val="black"/>
                </a:solidFill>
              </a:rPr>
              <a:pPr/>
              <a:t>13/10/2021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B46D-7855-4F9E-853F-B41420849EB6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96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1F11-B071-4743-A2E2-9336F9D0FDA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9BB7-C72F-4D7B-A635-5713109C40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1F11-B071-4743-A2E2-9336F9D0FDA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9BB7-C72F-4D7B-A635-5713109C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1F11-B071-4743-A2E2-9336F9D0FDA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9BB7-C72F-4D7B-A635-5713109C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1F11-B071-4743-A2E2-9336F9D0FDA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9BB7-C72F-4D7B-A635-5713109C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1F11-B071-4743-A2E2-9336F9D0FDA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9BB7-C72F-4D7B-A635-5713109C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E9E1F11-B071-4743-A2E2-9336F9D0FDA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71E9BB7-C72F-4D7B-A635-5713109C400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E9E1F11-B071-4743-A2E2-9336F9D0FDA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71E9BB7-C72F-4D7B-A635-5713109C40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8184FC-C07D-4CE2-BB8E-C00B4C64180F}" type="datetimeFigureOut">
              <a:rPr lang="id-ID" smtClean="0">
                <a:solidFill>
                  <a:prstClr val="black"/>
                </a:solidFill>
              </a:rPr>
              <a:pPr/>
              <a:t>13/10/2021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8CB46D-7855-4F9E-853F-B41420849EB6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1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  <p:sldLayoutId id="2147484119" r:id="rId14"/>
    <p:sldLayoutId id="2147484120" r:id="rId15"/>
    <p:sldLayoutId id="2147484121" r:id="rId16"/>
    <p:sldLayoutId id="21474841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315200" cy="2595025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NEWS ITEM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356992"/>
            <a:ext cx="7315200" cy="1144632"/>
          </a:xfrm>
        </p:spPr>
        <p:txBody>
          <a:bodyPr/>
          <a:lstStyle/>
          <a:p>
            <a:r>
              <a:rPr lang="en-US" dirty="0" smtClean="0"/>
              <a:t>BY LIYAMNAH MUNTE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8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 </a:t>
            </a:r>
            <a:endParaRPr lang="en-US" dirty="0" smtClean="0"/>
          </a:p>
          <a:p>
            <a:r>
              <a:rPr lang="en-US" sz="2800" dirty="0" smtClean="0"/>
              <a:t>5. Seven </a:t>
            </a:r>
            <a:r>
              <a:rPr lang="en-US" sz="2800" dirty="0"/>
              <a:t>people were killed in a </a:t>
            </a:r>
            <a:r>
              <a:rPr lang="en-US" sz="2800" u="sng" dirty="0"/>
              <a:t>collision</a:t>
            </a:r>
            <a:r>
              <a:rPr lang="en-US" sz="2800" dirty="0"/>
              <a:t> between a bus…(paragraph 1 line </a:t>
            </a:r>
            <a:r>
              <a:rPr lang="en-US" sz="2800" dirty="0" smtClean="0"/>
              <a:t>2).</a:t>
            </a:r>
            <a:r>
              <a:rPr lang="en-US" sz="2800" dirty="0"/>
              <a:t> </a:t>
            </a:r>
            <a:r>
              <a:rPr lang="en-US" sz="2800" dirty="0" smtClean="0"/>
              <a:t>What </a:t>
            </a:r>
            <a:r>
              <a:rPr lang="en-US" sz="2800" dirty="0"/>
              <a:t>is the synonym of the underlined word?</a:t>
            </a:r>
          </a:p>
          <a:p>
            <a:r>
              <a:rPr lang="en-US" sz="2800" dirty="0"/>
              <a:t>a.        Sufferer</a:t>
            </a:r>
          </a:p>
          <a:p>
            <a:r>
              <a:rPr lang="en-US" sz="2800" dirty="0"/>
              <a:t>b.        Crash</a:t>
            </a:r>
          </a:p>
          <a:p>
            <a:r>
              <a:rPr lang="en-US" sz="2800" dirty="0"/>
              <a:t>c.        Recognize</a:t>
            </a:r>
          </a:p>
          <a:p>
            <a:r>
              <a:rPr lang="en-US" sz="2800" dirty="0"/>
              <a:t>d.       </a:t>
            </a:r>
            <a:r>
              <a:rPr lang="en-US" sz="2800" dirty="0" smtClean="0"/>
              <a:t> Scene</a:t>
            </a:r>
            <a:endParaRPr lang="en-US" sz="2800" dirty="0"/>
          </a:p>
          <a:p>
            <a:r>
              <a:rPr lang="en-US" sz="2800" dirty="0"/>
              <a:t>e.        Feeble</a:t>
            </a: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63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389" y="3111323"/>
            <a:ext cx="9176823" cy="37856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  <a:t>6. What is the purpose of the text?</a:t>
            </a:r>
            <a:b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A. To inform readers about arrested man for buying an infant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  <a:t>B. To describe the important person for readers</a:t>
            </a:r>
            <a:b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  <a:t>C. To argue that arresting the man is important</a:t>
            </a:r>
            <a:b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  <a:t>D. To explain how police arrested the man</a:t>
            </a:r>
            <a:b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  <a:t>E. To convince reader that buying infant is illegal</a:t>
            </a:r>
            <a:endParaRPr kumimoji="0" lang="en-US" sz="200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Raleway"/>
                <a:ea typeface="Times New Roman" pitchFamily="18" charset="0"/>
                <a:cs typeface="Times New Roman" pitchFamily="18" charset="0"/>
              </a:rPr>
              <a:t>7.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  <a:t> What is the generic structure of the text above?</a:t>
            </a:r>
            <a:b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  <a:t>A. Orientation 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  <a:t> Complication 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  <a:t> Reorientation</a:t>
            </a:r>
            <a:b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  <a:t>B. Orientation 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  <a:t> Series of event 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  <a:t> Reorientation</a:t>
            </a:r>
            <a:b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  <a:t>C. Stating thesis 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  <a:t> Arguments 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  <a:t> Reiteration</a:t>
            </a:r>
            <a:b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  <a:t>D. Goal 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  <a:t>Equipments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  <a:t> Steps</a:t>
            </a:r>
            <a:b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E. Newsworthy event 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Background events 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Sources</a:t>
            </a:r>
            <a:endParaRPr kumimoji="0" lang="en-US" sz="200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00" y="-3479"/>
            <a:ext cx="91604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Surabaya Police have arrested a man, identified only as MN, for allegedly buying an infant via </a:t>
            </a:r>
            <a:r>
              <a:rPr lang="en-US" b="1" dirty="0" err="1"/>
              <a:t>Instagram</a:t>
            </a:r>
            <a:r>
              <a:rPr lang="en-US" b="1" dirty="0"/>
              <a:t>.</a:t>
            </a:r>
            <a:br>
              <a:rPr lang="en-US" b="1" dirty="0"/>
            </a:br>
            <a:r>
              <a:rPr lang="en-US" b="1" dirty="0"/>
              <a:t>MN was arrested at his house on Jl. </a:t>
            </a:r>
            <a:r>
              <a:rPr lang="en-US" b="1" dirty="0" err="1"/>
              <a:t>Karah</a:t>
            </a:r>
            <a:r>
              <a:rPr lang="en-US" b="1" dirty="0"/>
              <a:t> in </a:t>
            </a:r>
            <a:r>
              <a:rPr lang="en-US" b="1" dirty="0" err="1"/>
              <a:t>Jambangan</a:t>
            </a:r>
            <a:r>
              <a:rPr lang="en-US" b="1" dirty="0"/>
              <a:t> district in Surabaya, East Java, on Sunday. He was found to have paid some </a:t>
            </a:r>
            <a:r>
              <a:rPr lang="en-US" b="1" dirty="0" err="1"/>
              <a:t>Rp</a:t>
            </a:r>
            <a:r>
              <a:rPr lang="en-US" b="1" dirty="0"/>
              <a:t> 3.8 million (US$250) for a baby boy when he was only three days old.</a:t>
            </a:r>
            <a:br>
              <a:rPr lang="en-US" b="1" dirty="0"/>
            </a:br>
            <a:r>
              <a:rPr lang="en-US" b="1" dirty="0"/>
              <a:t>	Surabaya police chief Sr. Comr. Rudi </a:t>
            </a:r>
            <a:r>
              <a:rPr lang="en-US" b="1" dirty="0" err="1"/>
              <a:t>Setiawan</a:t>
            </a:r>
            <a:r>
              <a:rPr lang="en-US" b="1" dirty="0"/>
              <a:t> said recently that the transaction was conducted in Semarang, Central Java, on Sept. 23. The baby’s parents live in </a:t>
            </a:r>
            <a:r>
              <a:rPr lang="en-US" b="1" dirty="0" err="1"/>
              <a:t>Tangerang</a:t>
            </a:r>
            <a:r>
              <a:rPr lang="en-US" b="1" dirty="0"/>
              <a:t> in </a:t>
            </a:r>
            <a:r>
              <a:rPr lang="en-US" b="1" dirty="0" err="1"/>
              <a:t>Banten</a:t>
            </a:r>
            <a:r>
              <a:rPr lang="en-US" b="1" dirty="0"/>
              <a:t>.</a:t>
            </a:r>
            <a:br>
              <a:rPr lang="en-US" b="1" dirty="0"/>
            </a:br>
            <a:r>
              <a:rPr lang="en-US" b="1" dirty="0"/>
              <a:t>“The baby is now safe with the Surabaya administration,” Rudi said on Monday (The Jakarta Post, Tue, October 16,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1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419063"/>
            <a:ext cx="9252520" cy="42780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Raleway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u="sng" dirty="0" smtClean="0">
                <a:solidFill>
                  <a:srgbClr val="008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“MN was arrested at his house…” The underlined word refers to a house belongs to…….</a:t>
            </a:r>
            <a:b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 The police officer</a:t>
            </a:r>
            <a:b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B. The arrested man</a:t>
            </a:r>
            <a:b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C. The infant parent</a:t>
            </a:r>
            <a:b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D. A Surabaya administration officer</a:t>
            </a:r>
            <a:b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E. A Semarang administration officer</a:t>
            </a:r>
            <a:endParaRPr kumimoji="0" lang="en-US" sz="200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9.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“…for allegedly buying an infant” The infant word has similar meaning with…</a:t>
            </a:r>
            <a:b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 Adult</a:t>
            </a:r>
            <a:b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B. Teenager</a:t>
            </a:r>
            <a:b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C. Child</a:t>
            </a:r>
            <a:b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D. Grown</a:t>
            </a:r>
            <a:b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E. Man</a:t>
            </a:r>
            <a:endParaRPr kumimoji="0" lang="en-US" sz="200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9117" y="-35092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Surabaya Police have arrested a man, identified only as MN, for allegedly buying an infant via </a:t>
            </a:r>
            <a:r>
              <a:rPr lang="en-US" b="1" dirty="0" err="1"/>
              <a:t>Instagram</a:t>
            </a:r>
            <a:r>
              <a:rPr lang="en-US" b="1" dirty="0"/>
              <a:t>.</a:t>
            </a:r>
            <a:br>
              <a:rPr lang="en-US" b="1" dirty="0"/>
            </a:br>
            <a:r>
              <a:rPr lang="en-US" b="1" dirty="0"/>
              <a:t>MN was arrested at his house on Jl. </a:t>
            </a:r>
            <a:r>
              <a:rPr lang="en-US" b="1" dirty="0" err="1"/>
              <a:t>Karah</a:t>
            </a:r>
            <a:r>
              <a:rPr lang="en-US" b="1" dirty="0"/>
              <a:t> in </a:t>
            </a:r>
            <a:r>
              <a:rPr lang="en-US" b="1" dirty="0" err="1"/>
              <a:t>Jambangan</a:t>
            </a:r>
            <a:r>
              <a:rPr lang="en-US" b="1" dirty="0"/>
              <a:t> district in Surabaya, East Java, on Sunday. He was found to have paid some </a:t>
            </a:r>
            <a:r>
              <a:rPr lang="en-US" b="1" dirty="0" err="1"/>
              <a:t>Rp</a:t>
            </a:r>
            <a:r>
              <a:rPr lang="en-US" b="1" dirty="0"/>
              <a:t> 3.8 million (US$250) for a baby boy when he was only three days old.</a:t>
            </a:r>
            <a:br>
              <a:rPr lang="en-US" b="1" dirty="0"/>
            </a:br>
            <a:r>
              <a:rPr lang="en-US" b="1" dirty="0"/>
              <a:t>	Surabaya police chief Sr. Comr. Rudi </a:t>
            </a:r>
            <a:r>
              <a:rPr lang="en-US" b="1" dirty="0" err="1"/>
              <a:t>Setiawan</a:t>
            </a:r>
            <a:r>
              <a:rPr lang="en-US" b="1" dirty="0"/>
              <a:t> said recently that the transaction was conducted in Semarang, Central Java, on Sept. 23. The baby’s parents live in </a:t>
            </a:r>
            <a:r>
              <a:rPr lang="en-US" b="1" dirty="0" err="1"/>
              <a:t>Tangerang</a:t>
            </a:r>
            <a:r>
              <a:rPr lang="en-US" b="1" dirty="0"/>
              <a:t> in </a:t>
            </a:r>
            <a:r>
              <a:rPr lang="en-US" b="1" dirty="0" err="1"/>
              <a:t>Banten</a:t>
            </a:r>
            <a:r>
              <a:rPr lang="en-US" b="1" dirty="0"/>
              <a:t>.</a:t>
            </a:r>
            <a:br>
              <a:rPr lang="en-US" b="1" dirty="0"/>
            </a:br>
            <a:r>
              <a:rPr lang="en-US" b="1" dirty="0"/>
              <a:t>“The baby is now safe with the Surabaya administration,” Rudi said on Monday (The Jakarta Post, Tue, October 16,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1"/>
            <a:ext cx="8229600" cy="720079"/>
          </a:xfrm>
        </p:spPr>
        <p:txBody>
          <a:bodyPr/>
          <a:lstStyle/>
          <a:p>
            <a:r>
              <a:rPr lang="en-US" dirty="0" smtClean="0"/>
              <a:t>VOCABULARIES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229600" cy="5184617"/>
          </a:xfrm>
        </p:spPr>
        <p:txBody>
          <a:bodyPr>
            <a:normAutofit fontScale="92500" lnSpcReduction="20000"/>
          </a:bodyPr>
          <a:lstStyle/>
          <a:p>
            <a:pPr marL="560070" indent="-514350">
              <a:buFont typeface="+mj-lt"/>
              <a:buAutoNum type="arabicPeriod"/>
            </a:pPr>
            <a:r>
              <a:rPr lang="en-US" sz="2800" b="1" dirty="0" smtClean="0"/>
              <a:t>COLLISION (TABRAKAN)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b="1" dirty="0" smtClean="0"/>
              <a:t>SUFFERER (PENDERITA)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b="1" dirty="0" smtClean="0"/>
              <a:t>OVER TAKE (MENYELIP)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b="1" dirty="0" smtClean="0"/>
              <a:t>CRASH (JATUH/ MENABRAK)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b="1" dirty="0" smtClean="0"/>
              <a:t>RECOGNIZE(MENGAKUI)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b="1" dirty="0" smtClean="0"/>
              <a:t>SCENE (TEMPAT KEJADIAN)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b="1" dirty="0" smtClean="0"/>
              <a:t>FEEBLE(LEMAH)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b="1" dirty="0" smtClean="0"/>
              <a:t>ARRESTED (MENANGKAP)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b="1" dirty="0" smtClean="0"/>
              <a:t>AN INFANT (BAYI)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PASSENGER (PENUMPANG)</a:t>
            </a:r>
            <a:endParaRPr lang="en-US" sz="2800" b="1" dirty="0" smtClean="0"/>
          </a:p>
          <a:p>
            <a:pPr marL="560070" indent="-514350">
              <a:buFont typeface="+mj-lt"/>
              <a:buAutoNum type="arabicPeriod"/>
            </a:pPr>
            <a:endParaRPr lang="en-US" b="1" dirty="0" smtClean="0"/>
          </a:p>
          <a:p>
            <a:pPr marL="560070" indent="-514350">
              <a:buFont typeface="+mj-lt"/>
              <a:buAutoNum type="arabicPeriod"/>
            </a:pPr>
            <a:endParaRPr lang="en-US" dirty="0" smtClean="0"/>
          </a:p>
          <a:p>
            <a:pPr marL="56007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 </a:t>
            </a:r>
          </a:p>
          <a:p>
            <a:pPr marL="560070" indent="-514350">
              <a:buFont typeface="+mj-lt"/>
              <a:buAutoNum type="arabicPeriod"/>
            </a:pPr>
            <a:endParaRPr lang="en-US" dirty="0" smtClean="0"/>
          </a:p>
          <a:p>
            <a:pPr marL="560070" indent="-514350">
              <a:buFont typeface="+mj-lt"/>
              <a:buAutoNum type="arabicPeriod"/>
            </a:pPr>
            <a:endParaRPr lang="en-US" dirty="0" smtClean="0"/>
          </a:p>
          <a:p>
            <a:pPr marL="56007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NEWS ITEM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/>
              <a:t>“News items is a text that informs the readers about newsworthy or important events of the day.”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89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PURPOSE OF NEWS ITEM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“The purpose of news item text is to inform the readers about newsworthy or important events of the day.”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90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8136904" cy="6597352"/>
          </a:xfrm>
        </p:spPr>
        <p:txBody>
          <a:bodyPr>
            <a:normAutofit/>
          </a:bodyPr>
          <a:lstStyle/>
          <a:p>
            <a:pPr algn="l"/>
            <a:endParaRPr lang="id-ID" sz="2400" dirty="0"/>
          </a:p>
          <a:p>
            <a:r>
              <a:rPr lang="id-ID" sz="4400" dirty="0" smtClean="0"/>
              <a:t>Generic Structure of News Item Text :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id-ID" sz="2400" b="1" dirty="0"/>
              <a:t>Main Event/Newsworthy Event:</a:t>
            </a:r>
            <a:r>
              <a:rPr lang="id-ID" sz="2400" dirty="0"/>
              <a:t> </a:t>
            </a:r>
            <a:r>
              <a:rPr lang="en-US" sz="2400" dirty="0"/>
              <a:t>Section that tells a summary of an important event that </a:t>
            </a:r>
            <a:r>
              <a:rPr lang="en-US" sz="2400" dirty="0" smtClean="0"/>
              <a:t>occurred.</a:t>
            </a:r>
            <a:endParaRPr lang="id-ID" sz="2400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id-ID" sz="2400" b="1" dirty="0" smtClean="0"/>
              <a:t>Background </a:t>
            </a:r>
            <a:r>
              <a:rPr lang="id-ID" sz="2400" b="1" dirty="0"/>
              <a:t>Event/Elaboration:</a:t>
            </a:r>
            <a:r>
              <a:rPr lang="id-ID" sz="2400" dirty="0"/>
              <a:t> </a:t>
            </a:r>
            <a:r>
              <a:rPr lang="en-US" sz="2400" dirty="0"/>
              <a:t>Tells in detail the background of the incident, who is involved, where and how the event </a:t>
            </a:r>
            <a:r>
              <a:rPr lang="en-US" sz="2400" dirty="0" smtClean="0"/>
              <a:t>occurred.</a:t>
            </a:r>
            <a:endParaRPr lang="id-ID" sz="2400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id-ID" sz="2400" b="1" dirty="0" smtClean="0"/>
              <a:t>Source</a:t>
            </a:r>
            <a:r>
              <a:rPr lang="id-ID" sz="2400" b="1" dirty="0"/>
              <a:t>:</a:t>
            </a:r>
            <a:r>
              <a:rPr lang="id-ID" sz="2400" dirty="0"/>
              <a:t> </a:t>
            </a:r>
            <a:r>
              <a:rPr lang="en-US" sz="2400" dirty="0"/>
              <a:t>A news source may be a resource statement, a witness's comment, an opinion of experts, or a statement from a related party of an event.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4919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620688"/>
            <a:ext cx="8064896" cy="5574050"/>
          </a:xfrm>
        </p:spPr>
        <p:txBody>
          <a:bodyPr>
            <a:normAutofit/>
          </a:bodyPr>
          <a:lstStyle/>
          <a:p>
            <a:r>
              <a:rPr lang="id-ID" sz="2400" b="1" dirty="0"/>
              <a:t>Actor Didi Petet dies aged </a:t>
            </a:r>
            <a:r>
              <a:rPr lang="id-ID" sz="2400" b="1" dirty="0" smtClean="0"/>
              <a:t>58</a:t>
            </a:r>
          </a:p>
          <a:p>
            <a:pPr algn="l"/>
            <a:r>
              <a:rPr lang="id-ID" sz="2800" dirty="0"/>
              <a:t>	</a:t>
            </a:r>
            <a:r>
              <a:rPr lang="id-ID" sz="1800" dirty="0" smtClean="0"/>
              <a:t>Veteran </a:t>
            </a:r>
            <a:r>
              <a:rPr lang="id-ID" sz="1800" dirty="0"/>
              <a:t>actor Didi Widiatmoko, popularly known as Didi Petet, died at the age of 58 at his residence in Sasak Tinggi, </a:t>
            </a:r>
            <a:r>
              <a:rPr lang="id-ID" sz="1800" dirty="0" smtClean="0"/>
              <a:t>Ciputat, South </a:t>
            </a:r>
            <a:r>
              <a:rPr lang="id-ID" sz="1800" dirty="0"/>
              <a:t>Tangerang, on Friday morning.</a:t>
            </a:r>
            <a:br>
              <a:rPr lang="id-ID" sz="1800" dirty="0"/>
            </a:br>
            <a:r>
              <a:rPr lang="id-ID" sz="1800" dirty="0" smtClean="0"/>
              <a:t>	Didi’s </a:t>
            </a:r>
            <a:r>
              <a:rPr lang="id-ID" sz="1800" dirty="0"/>
              <a:t>niece Muthia Kautsar said that Didi, who starred in a number of comedy and drama films in the 1980s and 1990s, collapsed and lost consciousness when attending an expo in Milan, Italy, recently.</a:t>
            </a:r>
            <a:br>
              <a:rPr lang="id-ID" sz="1800" dirty="0"/>
            </a:br>
            <a:r>
              <a:rPr lang="id-ID" sz="1800" dirty="0" smtClean="0"/>
              <a:t>	“</a:t>
            </a:r>
            <a:r>
              <a:rPr lang="id-ID" sz="1800" dirty="0"/>
              <a:t>He just arrived home on May 10 after attending the exhibition. In that city, he collapsed and lost consciousness and returned home in a wheelchair,” she said.</a:t>
            </a:r>
            <a:br>
              <a:rPr lang="id-ID" sz="1800" dirty="0"/>
            </a:br>
            <a:r>
              <a:rPr lang="id-ID" sz="1800" dirty="0" smtClean="0"/>
              <a:t>	On </a:t>
            </a:r>
            <a:r>
              <a:rPr lang="id-ID" sz="1800" dirty="0"/>
              <a:t>Tuesday, Didi was taken to Bandung for treatment. Muthia said no diseases were detected but he died on Friday.</a:t>
            </a:r>
            <a:br>
              <a:rPr lang="id-ID" sz="1800" dirty="0"/>
            </a:br>
            <a:r>
              <a:rPr lang="id-ID" sz="1800" dirty="0"/>
              <a:t>Didi’s body is laid out in his residence on Jl. Bambu Apus in Sasak Tinggi, Ciputat, South Tangerang. It has yet to be decided when and where he will be buried</a:t>
            </a:r>
            <a:r>
              <a:rPr lang="id-ID" sz="1800" dirty="0" smtClean="0"/>
              <a:t>.</a:t>
            </a:r>
          </a:p>
          <a:p>
            <a:pPr algn="l"/>
            <a:endParaRPr lang="id-ID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d-ID" sz="1600" b="1" i="1" dirty="0" smtClean="0"/>
              <a:t>Did you find any </a:t>
            </a:r>
            <a:r>
              <a:rPr lang="id-ID" sz="1600" b="1" i="1" u="sng" dirty="0" smtClean="0"/>
              <a:t>WHO</a:t>
            </a:r>
            <a:r>
              <a:rPr lang="id-ID" sz="1600" b="1" i="1" dirty="0" smtClean="0"/>
              <a:t> and </a:t>
            </a:r>
            <a:r>
              <a:rPr lang="id-ID" sz="1600" b="1" i="1" u="sng" dirty="0" smtClean="0"/>
              <a:t>WHERE </a:t>
            </a:r>
            <a:r>
              <a:rPr lang="id-ID" sz="1600" b="1" i="1" dirty="0" smtClean="0"/>
              <a:t>of the text? Tell me!</a:t>
            </a:r>
            <a:r>
              <a:rPr lang="id-ID" sz="1600" dirty="0" smtClean="0"/>
              <a:t>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d-ID" sz="1600" b="1" i="1" dirty="0" smtClean="0"/>
              <a:t>What is the topic of the text?</a:t>
            </a:r>
            <a:endParaRPr lang="en-US" sz="1600" b="1" i="1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d-ID" sz="1600" b="1" i="1" dirty="0"/>
              <a:t>What is the source of the text?  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600" b="1" i="1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id-ID" sz="16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id-ID" b="1" i="1" dirty="0" smtClean="0"/>
          </a:p>
        </p:txBody>
      </p:sp>
    </p:spTree>
    <p:extLst>
      <p:ext uri="{BB962C8B-B14F-4D97-AF65-F5344CB8AC3E}">
        <p14:creationId xmlns:p14="http://schemas.microsoft.com/office/powerpoint/2010/main" val="4154608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Brush Script Std" pitchFamily="50" charset="0"/>
              </a:rPr>
              <a:t>Language Features of News Item</a:t>
            </a:r>
            <a:endParaRPr lang="en-US" dirty="0">
              <a:solidFill>
                <a:schemeClr val="accent4"/>
              </a:solidFill>
              <a:latin typeface="Brush Script St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301608" cy="495801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4"/>
                </a:solidFill>
                <a:latin typeface="Comic Sans MS" pitchFamily="66" charset="0"/>
              </a:rPr>
              <a:t>Focusing on circumstances (using a simple language in writing the text)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4"/>
                </a:solidFill>
                <a:latin typeface="Comic Sans MS" pitchFamily="66" charset="0"/>
              </a:rPr>
              <a:t>Using saying verbs: “….”, She said, informed, told, reported.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4"/>
                </a:solidFill>
                <a:latin typeface="Comic Sans MS" pitchFamily="66" charset="0"/>
              </a:rPr>
              <a:t>Sometimes at the beginning of news, the scene is mentioned : Jakarta – … .. / Kuala Lumpur – …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4"/>
                </a:solidFill>
                <a:latin typeface="Comic Sans MS" pitchFamily="66" charset="0"/>
              </a:rPr>
              <a:t>Using Past tense in explaining news events. But if it is a fact that until now still happen or still in the form of fact, then can use simple present tense.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4"/>
                </a:solidFill>
                <a:latin typeface="Comic Sans MS" pitchFamily="66" charset="0"/>
              </a:rPr>
              <a:t>Short, telegraphic information about story captured in headline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4"/>
                </a:solidFill>
                <a:latin typeface="Comic Sans MS" pitchFamily="66" charset="0"/>
              </a:rPr>
              <a:t>Using adverbs: time, place and manner.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4"/>
                </a:solidFill>
                <a:latin typeface="Comic Sans MS" pitchFamily="66" charset="0"/>
              </a:rPr>
              <a:t>Uses of material processes to retell the event</a:t>
            </a:r>
            <a:endParaRPr lang="en-US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5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410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NEWS ITEM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136904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Seven 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Killed in Accident on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Jalan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Sultan (title)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Newsworthy Event</a:t>
            </a:r>
            <a:endParaRPr lang="en-US" sz="8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000" b="1" dirty="0">
                <a:latin typeface="Arial" pitchFamily="34" charset="0"/>
                <a:cs typeface="Arial" pitchFamily="34" charset="0"/>
              </a:rPr>
              <a:t>Seven people were killed in a collision between a bus, a car and a truck at 10:35 p.m. on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Jalan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Sultan last night</a:t>
            </a: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8000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0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Backgroud</a:t>
            </a:r>
            <a:r>
              <a:rPr lang="en-US" sz="8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Event</a:t>
            </a:r>
            <a:endParaRPr lang="en-US" sz="8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000" b="1" dirty="0">
                <a:latin typeface="Arial" pitchFamily="34" charset="0"/>
                <a:cs typeface="Arial" pitchFamily="34" charset="0"/>
              </a:rPr>
              <a:t>The dead were all passengers in the car. Police believe the car may have been trying to overtake the bus when it was struck by a truck coming from the opposite direction. The driver of the car may not have been using his lights, as the truck driver said he did not see the car approaching.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Sources</a:t>
            </a:r>
            <a:endParaRPr lang="en-US" sz="8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000" b="1" dirty="0">
                <a:latin typeface="Arial" pitchFamily="34" charset="0"/>
                <a:cs typeface="Arial" pitchFamily="34" charset="0"/>
              </a:rPr>
              <a:t>The police said the car should not have been trying to pass the bus, since overtaking is not allowed on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Jalan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Sultan. In addition, the police reported that the car–a small Japanese car–should not have been carrying more than five people. The names of the victims are not yet known</a:t>
            </a: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if the passenger had brought their identity cards, he police would have identified the names o</a:t>
            </a:r>
            <a:r>
              <a:rPr lang="en-US" sz="9600" b="1" dirty="0">
                <a:latin typeface="Arial" pitchFamily="34" charset="0"/>
                <a:cs typeface="Arial" pitchFamily="34" charset="0"/>
              </a:rPr>
              <a:t>f the victims easily.</a:t>
            </a:r>
          </a:p>
          <a:p>
            <a:pPr marL="0" indent="0">
              <a:buNone/>
            </a:pP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1305342"/>
            <a:ext cx="89289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Text meanly reports that there was/were......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   A car accident.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  Careless driver.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   A small Japanese car.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d.  Victims of an accident.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e.   The function of an identity card.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What was the cause of the collision 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The truck came from the opposite directions.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The car carried more than five people.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The truck driver didn’t use his light.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d. The truck driver didn’t see the car.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e. The car tried to overtake the bus.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08520" y="-97651"/>
            <a:ext cx="9143999" cy="72943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E724AF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E724A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3. “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the passenger had brought their identity cards 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the police would have been easy to identify the names of victims.”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(the last sentence ) the sentence above means........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The victims’ names were not know.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The victims were easy to be identified.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The passenger brought their identity cards.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The police had no difficulty  in identifying the victims.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It was easy for the police to identify the victims of the accident.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Who said that accident was caused by 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the car?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The police.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The victims.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The reporter.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The truck driver.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The bus passengers.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2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856</TotalTime>
  <Words>496</Words>
  <Application>Microsoft Office PowerPoint</Application>
  <PresentationFormat>On-screen Show (4:3)</PresentationFormat>
  <Paragraphs>97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Perspective</vt:lpstr>
      <vt:lpstr>Module</vt:lpstr>
      <vt:lpstr>Organic</vt:lpstr>
      <vt:lpstr>NEWS ITEM</vt:lpstr>
      <vt:lpstr>WHAT IS NEWS ITEM TEXT</vt:lpstr>
      <vt:lpstr>WHAT IS THE PURPOSE OF NEWS ITEM ?</vt:lpstr>
      <vt:lpstr>PowerPoint Presentation</vt:lpstr>
      <vt:lpstr>PowerPoint Presentation</vt:lpstr>
      <vt:lpstr>Language Features of News Item</vt:lpstr>
      <vt:lpstr>EXAMPLE NEWS ITEM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VOCABULARIES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REVIEW NEWS ITEM(BAHAS SOAL)</dc:title>
  <dc:creator>USER</dc:creator>
  <cp:lastModifiedBy>USER</cp:lastModifiedBy>
  <cp:revision>26</cp:revision>
  <dcterms:created xsi:type="dcterms:W3CDTF">2020-11-18T13:42:39Z</dcterms:created>
  <dcterms:modified xsi:type="dcterms:W3CDTF">2021-10-13T04:18:35Z</dcterms:modified>
</cp:coreProperties>
</file>