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63" r:id="rId3"/>
    <p:sldId id="264" r:id="rId4"/>
    <p:sldId id="265" r:id="rId5"/>
    <p:sldId id="300" r:id="rId6"/>
    <p:sldId id="275" r:id="rId7"/>
    <p:sldId id="258" r:id="rId8"/>
    <p:sldId id="277" r:id="rId9"/>
    <p:sldId id="297" r:id="rId10"/>
    <p:sldId id="298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17879-5E51-4E42-AB6C-F61D3E23ABD7}" type="doc">
      <dgm:prSet loTypeId="urn:microsoft.com/office/officeart/2005/8/layout/hChevron3" loCatId="process" qsTypeId="urn:microsoft.com/office/officeart/2005/8/quickstyle/3d1" qsCatId="3D" csTypeId="urn:microsoft.com/office/officeart/2005/8/colors/accent3_4" csCatId="accent3" phldr="1"/>
      <dgm:spPr/>
    </dgm:pt>
    <dgm:pt modelId="{A10078F2-9F23-4A55-A063-98734AEABF2E}">
      <dgm:prSet phldrT="[Text]" custT="1"/>
      <dgm:spPr/>
      <dgm:t>
        <a:bodyPr/>
        <a:lstStyle/>
        <a:p>
          <a:r>
            <a:rPr lang="id-ID" sz="1800" b="1" dirty="0">
              <a:latin typeface="Arial" pitchFamily="34" charset="0"/>
              <a:cs typeface="Arial" pitchFamily="34" charset="0"/>
            </a:rPr>
            <a:t>Laporan Laba/Rugi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C8CCB713-7B9D-4E4C-9BBD-5FE7648D0CDA}" type="parTrans" cxnId="{83CA6664-53CB-464A-8B5F-538795844BD9}">
      <dgm:prSet/>
      <dgm:spPr/>
      <dgm:t>
        <a:bodyPr/>
        <a:lstStyle/>
        <a:p>
          <a:endParaRPr lang="en-US"/>
        </a:p>
      </dgm:t>
    </dgm:pt>
    <dgm:pt modelId="{3C5370F4-CDE4-4F53-97FC-B9CE89FE9C96}" type="sibTrans" cxnId="{83CA6664-53CB-464A-8B5F-538795844BD9}">
      <dgm:prSet/>
      <dgm:spPr/>
      <dgm:t>
        <a:bodyPr/>
        <a:lstStyle/>
        <a:p>
          <a:endParaRPr lang="en-US"/>
        </a:p>
      </dgm:t>
    </dgm:pt>
    <dgm:pt modelId="{9890D237-EB73-44BF-9E06-C620AD1D8B97}">
      <dgm:prSet phldrT="[Text]" custT="1"/>
      <dgm:spPr/>
      <dgm:t>
        <a:bodyPr/>
        <a:lstStyle/>
        <a:p>
          <a:r>
            <a:rPr lang="en-US" sz="1800" dirty="0" err="1">
              <a:latin typeface="Arial" pitchFamily="34" charset="0"/>
              <a:cs typeface="Arial" pitchFamily="34" charset="0"/>
            </a:rPr>
            <a:t>Mencatat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pendapatan</a:t>
          </a:r>
          <a:r>
            <a:rPr lang="en-US" sz="1800" dirty="0">
              <a:latin typeface="Arial" pitchFamily="34" charset="0"/>
              <a:cs typeface="Arial" pitchFamily="34" charset="0"/>
            </a:rPr>
            <a:t> dan beban selama satu periode akuntansi.</a:t>
          </a:r>
        </a:p>
      </dgm:t>
    </dgm:pt>
    <dgm:pt modelId="{FA5B97D2-A862-40EB-9836-77277262A63C}" type="parTrans" cxnId="{10EB716C-F313-435A-8C6A-AFF7F7B3D52E}">
      <dgm:prSet/>
      <dgm:spPr/>
      <dgm:t>
        <a:bodyPr/>
        <a:lstStyle/>
        <a:p>
          <a:endParaRPr lang="en-US"/>
        </a:p>
      </dgm:t>
    </dgm:pt>
    <dgm:pt modelId="{9515FEA0-8DC7-4658-8DF6-EEF9AFAFA797}" type="sibTrans" cxnId="{10EB716C-F313-435A-8C6A-AFF7F7B3D52E}">
      <dgm:prSet/>
      <dgm:spPr/>
      <dgm:t>
        <a:bodyPr/>
        <a:lstStyle/>
        <a:p>
          <a:endParaRPr lang="en-US"/>
        </a:p>
      </dgm:t>
    </dgm:pt>
    <dgm:pt modelId="{4A501867-E0FB-4E7A-AF0C-C6A41FB41547}">
      <dgm:prSet phldrT="[Text]" custT="1"/>
      <dgm:spPr/>
      <dgm:t>
        <a:bodyPr/>
        <a:lstStyle/>
        <a:p>
          <a:r>
            <a:rPr lang="en-US" sz="1800" i="1" dirty="0">
              <a:latin typeface="Arial" pitchFamily="34" charset="0"/>
              <a:cs typeface="Arial" pitchFamily="34" charset="0"/>
            </a:rPr>
            <a:t>Single step</a:t>
          </a:r>
          <a:r>
            <a:rPr lang="en-US" sz="1800" dirty="0">
              <a:latin typeface="Arial" pitchFamily="34" charset="0"/>
              <a:cs typeface="Arial" pitchFamily="34" charset="0"/>
            </a:rPr>
            <a:t> dan </a:t>
          </a:r>
          <a:r>
            <a:rPr lang="en-US" sz="1800" i="1" dirty="0">
              <a:latin typeface="Arial" pitchFamily="34" charset="0"/>
              <a:cs typeface="Arial" pitchFamily="34" charset="0"/>
            </a:rPr>
            <a:t>multiple step</a:t>
          </a:r>
        </a:p>
      </dgm:t>
    </dgm:pt>
    <dgm:pt modelId="{26F3D5A5-43BC-4722-8C48-74048B71B7BB}" type="parTrans" cxnId="{9BA4AC19-3B74-4A58-AE70-59875B14B29A}">
      <dgm:prSet/>
      <dgm:spPr/>
      <dgm:t>
        <a:bodyPr/>
        <a:lstStyle/>
        <a:p>
          <a:endParaRPr lang="en-US"/>
        </a:p>
      </dgm:t>
    </dgm:pt>
    <dgm:pt modelId="{0E791FA5-88E8-4617-9C6D-CE28CACDFD9E}" type="sibTrans" cxnId="{9BA4AC19-3B74-4A58-AE70-59875B14B29A}">
      <dgm:prSet/>
      <dgm:spPr/>
      <dgm:t>
        <a:bodyPr/>
        <a:lstStyle/>
        <a:p>
          <a:endParaRPr lang="en-US"/>
        </a:p>
      </dgm:t>
    </dgm:pt>
    <dgm:pt modelId="{F7FF4BF6-7DF1-4AE0-A75A-5E331327E2AA}" type="pres">
      <dgm:prSet presAssocID="{60417879-5E51-4E42-AB6C-F61D3E23ABD7}" presName="Name0" presStyleCnt="0">
        <dgm:presLayoutVars>
          <dgm:dir/>
          <dgm:resizeHandles val="exact"/>
        </dgm:presLayoutVars>
      </dgm:prSet>
      <dgm:spPr/>
    </dgm:pt>
    <dgm:pt modelId="{6CC04413-6B6B-4D86-A430-B9FF8EA4CC6C}" type="pres">
      <dgm:prSet presAssocID="{A10078F2-9F23-4A55-A063-98734AEABF2E}" presName="parTxOnly" presStyleLbl="node1" presStyleIdx="0" presStyleCnt="3" custScaleX="44850">
        <dgm:presLayoutVars>
          <dgm:bulletEnabled val="1"/>
        </dgm:presLayoutVars>
      </dgm:prSet>
      <dgm:spPr/>
    </dgm:pt>
    <dgm:pt modelId="{7553A73D-6071-467B-AA90-949C5A9E5AFA}" type="pres">
      <dgm:prSet presAssocID="{3C5370F4-CDE4-4F53-97FC-B9CE89FE9C96}" presName="parSpace" presStyleCnt="0"/>
      <dgm:spPr/>
    </dgm:pt>
    <dgm:pt modelId="{0F67BD28-3A60-451F-B6C2-7BB9FD9306BC}" type="pres">
      <dgm:prSet presAssocID="{9890D237-EB73-44BF-9E06-C620AD1D8B97}" presName="parTxOnly" presStyleLbl="node1" presStyleIdx="1" presStyleCnt="3" custScaleX="108034">
        <dgm:presLayoutVars>
          <dgm:bulletEnabled val="1"/>
        </dgm:presLayoutVars>
      </dgm:prSet>
      <dgm:spPr/>
    </dgm:pt>
    <dgm:pt modelId="{F3CDBAE6-9688-4914-9CFA-C3DCF298B93C}" type="pres">
      <dgm:prSet presAssocID="{9515FEA0-8DC7-4658-8DF6-EEF9AFAFA797}" presName="parSpace" presStyleCnt="0"/>
      <dgm:spPr/>
    </dgm:pt>
    <dgm:pt modelId="{EF330D15-B0A1-48DC-B10E-27534B9B95B3}" type="pres">
      <dgm:prSet presAssocID="{4A501867-E0FB-4E7A-AF0C-C6A41FB41547}" presName="parTxOnly" presStyleLbl="node1" presStyleIdx="2" presStyleCnt="3" custScaleX="63030">
        <dgm:presLayoutVars>
          <dgm:bulletEnabled val="1"/>
        </dgm:presLayoutVars>
      </dgm:prSet>
      <dgm:spPr/>
    </dgm:pt>
  </dgm:ptLst>
  <dgm:cxnLst>
    <dgm:cxn modelId="{35236A15-5CC6-4F84-93F0-40111A975C09}" type="presOf" srcId="{9890D237-EB73-44BF-9E06-C620AD1D8B97}" destId="{0F67BD28-3A60-451F-B6C2-7BB9FD9306BC}" srcOrd="0" destOrd="0" presId="urn:microsoft.com/office/officeart/2005/8/layout/hChevron3"/>
    <dgm:cxn modelId="{9BA4AC19-3B74-4A58-AE70-59875B14B29A}" srcId="{60417879-5E51-4E42-AB6C-F61D3E23ABD7}" destId="{4A501867-E0FB-4E7A-AF0C-C6A41FB41547}" srcOrd="2" destOrd="0" parTransId="{26F3D5A5-43BC-4722-8C48-74048B71B7BB}" sibTransId="{0E791FA5-88E8-4617-9C6D-CE28CACDFD9E}"/>
    <dgm:cxn modelId="{8CAC5F3A-A83C-4FAC-8991-6E6DCF184448}" type="presOf" srcId="{4A501867-E0FB-4E7A-AF0C-C6A41FB41547}" destId="{EF330D15-B0A1-48DC-B10E-27534B9B95B3}" srcOrd="0" destOrd="0" presId="urn:microsoft.com/office/officeart/2005/8/layout/hChevron3"/>
    <dgm:cxn modelId="{83CA6664-53CB-464A-8B5F-538795844BD9}" srcId="{60417879-5E51-4E42-AB6C-F61D3E23ABD7}" destId="{A10078F2-9F23-4A55-A063-98734AEABF2E}" srcOrd="0" destOrd="0" parTransId="{C8CCB713-7B9D-4E4C-9BBD-5FE7648D0CDA}" sibTransId="{3C5370F4-CDE4-4F53-97FC-B9CE89FE9C96}"/>
    <dgm:cxn modelId="{10EB716C-F313-435A-8C6A-AFF7F7B3D52E}" srcId="{60417879-5E51-4E42-AB6C-F61D3E23ABD7}" destId="{9890D237-EB73-44BF-9E06-C620AD1D8B97}" srcOrd="1" destOrd="0" parTransId="{FA5B97D2-A862-40EB-9836-77277262A63C}" sibTransId="{9515FEA0-8DC7-4658-8DF6-EEF9AFAFA797}"/>
    <dgm:cxn modelId="{A99C7F9B-FA25-41E0-AB87-AEB19C204E64}" type="presOf" srcId="{A10078F2-9F23-4A55-A063-98734AEABF2E}" destId="{6CC04413-6B6B-4D86-A430-B9FF8EA4CC6C}" srcOrd="0" destOrd="0" presId="urn:microsoft.com/office/officeart/2005/8/layout/hChevron3"/>
    <dgm:cxn modelId="{60097FEE-5FFA-4BD2-873B-030B18CEA1B0}" type="presOf" srcId="{60417879-5E51-4E42-AB6C-F61D3E23ABD7}" destId="{F7FF4BF6-7DF1-4AE0-A75A-5E331327E2AA}" srcOrd="0" destOrd="0" presId="urn:microsoft.com/office/officeart/2005/8/layout/hChevron3"/>
    <dgm:cxn modelId="{4343F980-A458-4C80-8673-12769E3CBF0A}" type="presParOf" srcId="{F7FF4BF6-7DF1-4AE0-A75A-5E331327E2AA}" destId="{6CC04413-6B6B-4D86-A430-B9FF8EA4CC6C}" srcOrd="0" destOrd="0" presId="urn:microsoft.com/office/officeart/2005/8/layout/hChevron3"/>
    <dgm:cxn modelId="{665DA863-C08D-4E4B-8DAF-4F886C8FFC9E}" type="presParOf" srcId="{F7FF4BF6-7DF1-4AE0-A75A-5E331327E2AA}" destId="{7553A73D-6071-467B-AA90-949C5A9E5AFA}" srcOrd="1" destOrd="0" presId="urn:microsoft.com/office/officeart/2005/8/layout/hChevron3"/>
    <dgm:cxn modelId="{C36FBDF6-F675-4950-8BA6-F663C8071A31}" type="presParOf" srcId="{F7FF4BF6-7DF1-4AE0-A75A-5E331327E2AA}" destId="{0F67BD28-3A60-451F-B6C2-7BB9FD9306BC}" srcOrd="2" destOrd="0" presId="urn:microsoft.com/office/officeart/2005/8/layout/hChevron3"/>
    <dgm:cxn modelId="{872EA6BA-E231-4499-BD08-7D5DD2908FFE}" type="presParOf" srcId="{F7FF4BF6-7DF1-4AE0-A75A-5E331327E2AA}" destId="{F3CDBAE6-9688-4914-9CFA-C3DCF298B93C}" srcOrd="3" destOrd="0" presId="urn:microsoft.com/office/officeart/2005/8/layout/hChevron3"/>
    <dgm:cxn modelId="{75BBAA66-2A62-4122-97BA-F516563375F7}" type="presParOf" srcId="{F7FF4BF6-7DF1-4AE0-A75A-5E331327E2AA}" destId="{EF330D15-B0A1-48DC-B10E-27534B9B95B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9B2A7-EC5B-43B8-94B6-88D82CB6DE17}" type="doc">
      <dgm:prSet loTypeId="urn:microsoft.com/office/officeart/2005/8/layout/vProcess5" loCatId="process" qsTypeId="urn:microsoft.com/office/officeart/2005/8/quickstyle/3d3" qsCatId="3D" csTypeId="urn:microsoft.com/office/officeart/2005/8/colors/colorful4" csCatId="colorful" phldr="1"/>
      <dgm:spPr/>
    </dgm:pt>
    <dgm:pt modelId="{75F369F5-2723-4182-9DBB-B462483B86C2}">
      <dgm:prSet phldrT="[Text]" custT="1"/>
      <dgm:spPr/>
      <dgm:t>
        <a:bodyPr/>
        <a:lstStyle/>
        <a:p>
          <a:r>
            <a:rPr lang="en-US" sz="2400" b="1" dirty="0">
              <a:latin typeface="Arial" pitchFamily="34" charset="0"/>
              <a:cs typeface="Arial" pitchFamily="34" charset="0"/>
            </a:rPr>
            <a:t>Laporan Perubahan Ekuitas (Modal)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6FADF2AB-5752-432B-826F-A87A87A28FB3}" type="parTrans" cxnId="{8BAC86A5-9CFB-465D-9DD3-8FA5CBB558AF}">
      <dgm:prSet/>
      <dgm:spPr/>
      <dgm:t>
        <a:bodyPr/>
        <a:lstStyle/>
        <a:p>
          <a:endParaRPr lang="en-US"/>
        </a:p>
      </dgm:t>
    </dgm:pt>
    <dgm:pt modelId="{421EA223-E566-44BD-97B1-7DDBFEC35D25}" type="sibTrans" cxnId="{8BAC86A5-9CFB-465D-9DD3-8FA5CBB558AF}">
      <dgm:prSet/>
      <dgm:spPr/>
      <dgm:t>
        <a:bodyPr/>
        <a:lstStyle/>
        <a:p>
          <a:endParaRPr lang="en-US"/>
        </a:p>
      </dgm:t>
    </dgm:pt>
    <dgm:pt modelId="{86273A21-0E20-4B5D-8EC6-FAF8AAFC8DFF}">
      <dgm:prSet phldrT="[Text]" custT="1"/>
      <dgm:spPr/>
      <dgm:t>
        <a:bodyPr/>
        <a:lstStyle/>
        <a:p>
          <a:r>
            <a:rPr lang="id-ID" sz="1800" dirty="0">
              <a:latin typeface="Arial" pitchFamily="34" charset="0"/>
              <a:cs typeface="Arial" pitchFamily="34" charset="0"/>
            </a:rPr>
            <a:t>M</a:t>
          </a:r>
          <a:r>
            <a:rPr lang="en-US" sz="1800" dirty="0">
              <a:latin typeface="Arial" pitchFamily="34" charset="0"/>
              <a:cs typeface="Arial" pitchFamily="34" charset="0"/>
            </a:rPr>
            <a:t>enunjukkan perubahan modal pemilik atau laba yang tidak dibagikan </a:t>
          </a:r>
          <a:r>
            <a:rPr lang="en-US" sz="1800" dirty="0" err="1">
              <a:latin typeface="Arial" pitchFamily="34" charset="0"/>
              <a:cs typeface="Arial" pitchFamily="34" charset="0"/>
            </a:rPr>
            <a:t>dalam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satu</a:t>
          </a:r>
          <a:r>
            <a:rPr lang="en-US" sz="1800" dirty="0">
              <a:latin typeface="Arial" pitchFamily="34" charset="0"/>
              <a:cs typeface="Arial" pitchFamily="34" charset="0"/>
            </a:rPr>
            <a:t> periode akuntansi akibat transaksi usaha selama </a:t>
          </a:r>
          <a:r>
            <a:rPr lang="en-US" sz="1800" dirty="0" err="1">
              <a:latin typeface="Arial" pitchFamily="34" charset="0"/>
              <a:cs typeface="Arial" pitchFamily="34" charset="0"/>
            </a:rPr>
            <a:t>periode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akuntansi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tersebut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6688CEBF-DEAD-4046-A750-FA6827E815D7}" type="parTrans" cxnId="{8AECD3A4-DA92-4F84-9A3D-AA4E7CFCD342}">
      <dgm:prSet/>
      <dgm:spPr/>
      <dgm:t>
        <a:bodyPr/>
        <a:lstStyle/>
        <a:p>
          <a:endParaRPr lang="en-US"/>
        </a:p>
      </dgm:t>
    </dgm:pt>
    <dgm:pt modelId="{1AA7E54E-C919-47D0-B625-433436FE3E98}" type="sibTrans" cxnId="{8AECD3A4-DA92-4F84-9A3D-AA4E7CFCD342}">
      <dgm:prSet/>
      <dgm:spPr/>
      <dgm:t>
        <a:bodyPr/>
        <a:lstStyle/>
        <a:p>
          <a:endParaRPr lang="en-US"/>
        </a:p>
      </dgm:t>
    </dgm:pt>
    <dgm:pt modelId="{721F37A0-D14B-4F17-A0E0-2893C1534824}" type="pres">
      <dgm:prSet presAssocID="{1049B2A7-EC5B-43B8-94B6-88D82CB6DE17}" presName="outerComposite" presStyleCnt="0">
        <dgm:presLayoutVars>
          <dgm:chMax val="5"/>
          <dgm:dir/>
          <dgm:resizeHandles val="exact"/>
        </dgm:presLayoutVars>
      </dgm:prSet>
      <dgm:spPr/>
    </dgm:pt>
    <dgm:pt modelId="{291BB455-DBC5-4DA8-BF51-684F44F527E2}" type="pres">
      <dgm:prSet presAssocID="{1049B2A7-EC5B-43B8-94B6-88D82CB6DE17}" presName="dummyMaxCanvas" presStyleCnt="0">
        <dgm:presLayoutVars/>
      </dgm:prSet>
      <dgm:spPr/>
    </dgm:pt>
    <dgm:pt modelId="{165F191D-C233-480B-BCC6-65F1876BE8BE}" type="pres">
      <dgm:prSet presAssocID="{1049B2A7-EC5B-43B8-94B6-88D82CB6DE17}" presName="TwoNodes_1" presStyleLbl="node1" presStyleIdx="0" presStyleCnt="2">
        <dgm:presLayoutVars>
          <dgm:bulletEnabled val="1"/>
        </dgm:presLayoutVars>
      </dgm:prSet>
      <dgm:spPr/>
    </dgm:pt>
    <dgm:pt modelId="{57B46CBC-0202-4F7D-9DF7-43C9A5FF0AC0}" type="pres">
      <dgm:prSet presAssocID="{1049B2A7-EC5B-43B8-94B6-88D82CB6DE17}" presName="TwoNodes_2" presStyleLbl="node1" presStyleIdx="1" presStyleCnt="2" custLinFactNeighborX="29">
        <dgm:presLayoutVars>
          <dgm:bulletEnabled val="1"/>
        </dgm:presLayoutVars>
      </dgm:prSet>
      <dgm:spPr>
        <a:prstGeom prst="round2DiagRect">
          <a:avLst/>
        </a:prstGeom>
      </dgm:spPr>
    </dgm:pt>
    <dgm:pt modelId="{E3DB32F4-4498-4F21-9242-D1FAF888DFE4}" type="pres">
      <dgm:prSet presAssocID="{1049B2A7-EC5B-43B8-94B6-88D82CB6DE17}" presName="TwoConn_1-2" presStyleLbl="fgAccFollowNode1" presStyleIdx="0" presStyleCnt="1">
        <dgm:presLayoutVars>
          <dgm:bulletEnabled val="1"/>
        </dgm:presLayoutVars>
      </dgm:prSet>
      <dgm:spPr/>
    </dgm:pt>
    <dgm:pt modelId="{F4C11EF8-30CC-4A8E-8E4D-7C1652F50895}" type="pres">
      <dgm:prSet presAssocID="{1049B2A7-EC5B-43B8-94B6-88D82CB6DE17}" presName="TwoNodes_1_text" presStyleLbl="node1" presStyleIdx="1" presStyleCnt="2">
        <dgm:presLayoutVars>
          <dgm:bulletEnabled val="1"/>
        </dgm:presLayoutVars>
      </dgm:prSet>
      <dgm:spPr/>
    </dgm:pt>
    <dgm:pt modelId="{5374B8B3-92D9-4B99-8292-249957F5E086}" type="pres">
      <dgm:prSet presAssocID="{1049B2A7-EC5B-43B8-94B6-88D82CB6DE1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F4699D0B-D08A-4D39-A2C0-40E1258FAD29}" type="presOf" srcId="{86273A21-0E20-4B5D-8EC6-FAF8AAFC8DFF}" destId="{57B46CBC-0202-4F7D-9DF7-43C9A5FF0AC0}" srcOrd="0" destOrd="0" presId="urn:microsoft.com/office/officeart/2005/8/layout/vProcess5"/>
    <dgm:cxn modelId="{C1910D15-FBF6-43E8-96B2-59EA80789E2B}" type="presOf" srcId="{421EA223-E566-44BD-97B1-7DDBFEC35D25}" destId="{E3DB32F4-4498-4F21-9242-D1FAF888DFE4}" srcOrd="0" destOrd="0" presId="urn:microsoft.com/office/officeart/2005/8/layout/vProcess5"/>
    <dgm:cxn modelId="{7589FC2A-BA8C-4A50-A99F-2605DE24D0DA}" type="presOf" srcId="{75F369F5-2723-4182-9DBB-B462483B86C2}" destId="{165F191D-C233-480B-BCC6-65F1876BE8BE}" srcOrd="0" destOrd="0" presId="urn:microsoft.com/office/officeart/2005/8/layout/vProcess5"/>
    <dgm:cxn modelId="{FA2B3136-F606-49DD-A11D-CCE708E25103}" type="presOf" srcId="{86273A21-0E20-4B5D-8EC6-FAF8AAFC8DFF}" destId="{5374B8B3-92D9-4B99-8292-249957F5E086}" srcOrd="1" destOrd="0" presId="urn:microsoft.com/office/officeart/2005/8/layout/vProcess5"/>
    <dgm:cxn modelId="{DC1C8A8E-1BC3-4B1A-93DD-64037F59E20F}" type="presOf" srcId="{1049B2A7-EC5B-43B8-94B6-88D82CB6DE17}" destId="{721F37A0-D14B-4F17-A0E0-2893C1534824}" srcOrd="0" destOrd="0" presId="urn:microsoft.com/office/officeart/2005/8/layout/vProcess5"/>
    <dgm:cxn modelId="{24A1D2A0-57E9-4A6B-891C-512627BD2861}" type="presOf" srcId="{75F369F5-2723-4182-9DBB-B462483B86C2}" destId="{F4C11EF8-30CC-4A8E-8E4D-7C1652F50895}" srcOrd="1" destOrd="0" presId="urn:microsoft.com/office/officeart/2005/8/layout/vProcess5"/>
    <dgm:cxn modelId="{8AECD3A4-DA92-4F84-9A3D-AA4E7CFCD342}" srcId="{1049B2A7-EC5B-43B8-94B6-88D82CB6DE17}" destId="{86273A21-0E20-4B5D-8EC6-FAF8AAFC8DFF}" srcOrd="1" destOrd="0" parTransId="{6688CEBF-DEAD-4046-A750-FA6827E815D7}" sibTransId="{1AA7E54E-C919-47D0-B625-433436FE3E98}"/>
    <dgm:cxn modelId="{8BAC86A5-9CFB-465D-9DD3-8FA5CBB558AF}" srcId="{1049B2A7-EC5B-43B8-94B6-88D82CB6DE17}" destId="{75F369F5-2723-4182-9DBB-B462483B86C2}" srcOrd="0" destOrd="0" parTransId="{6FADF2AB-5752-432B-826F-A87A87A28FB3}" sibTransId="{421EA223-E566-44BD-97B1-7DDBFEC35D25}"/>
    <dgm:cxn modelId="{B1CC98AD-263D-4A36-8E52-8F7A96CAD933}" type="presParOf" srcId="{721F37A0-D14B-4F17-A0E0-2893C1534824}" destId="{291BB455-DBC5-4DA8-BF51-684F44F527E2}" srcOrd="0" destOrd="0" presId="urn:microsoft.com/office/officeart/2005/8/layout/vProcess5"/>
    <dgm:cxn modelId="{15321082-3861-41C3-9637-46D28BBA5C8E}" type="presParOf" srcId="{721F37A0-D14B-4F17-A0E0-2893C1534824}" destId="{165F191D-C233-480B-BCC6-65F1876BE8BE}" srcOrd="1" destOrd="0" presId="urn:microsoft.com/office/officeart/2005/8/layout/vProcess5"/>
    <dgm:cxn modelId="{6DBF3C7C-301B-40D3-8DFE-B576C0389D79}" type="presParOf" srcId="{721F37A0-D14B-4F17-A0E0-2893C1534824}" destId="{57B46CBC-0202-4F7D-9DF7-43C9A5FF0AC0}" srcOrd="2" destOrd="0" presId="urn:microsoft.com/office/officeart/2005/8/layout/vProcess5"/>
    <dgm:cxn modelId="{4073EC23-AA79-42E9-A1C2-19C88193602A}" type="presParOf" srcId="{721F37A0-D14B-4F17-A0E0-2893C1534824}" destId="{E3DB32F4-4498-4F21-9242-D1FAF888DFE4}" srcOrd="3" destOrd="0" presId="urn:microsoft.com/office/officeart/2005/8/layout/vProcess5"/>
    <dgm:cxn modelId="{B71BCAB7-9B82-4C19-9E5A-5A6C5369D4AA}" type="presParOf" srcId="{721F37A0-D14B-4F17-A0E0-2893C1534824}" destId="{F4C11EF8-30CC-4A8E-8E4D-7C1652F50895}" srcOrd="4" destOrd="0" presId="urn:microsoft.com/office/officeart/2005/8/layout/vProcess5"/>
    <dgm:cxn modelId="{AD191A29-D924-49AC-801C-BF6BA6CE1E0D}" type="presParOf" srcId="{721F37A0-D14B-4F17-A0E0-2893C1534824}" destId="{5374B8B3-92D9-4B99-8292-249957F5E08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278568-8F1C-4DF7-BE67-8DD3E4D5E7F1}" type="doc">
      <dgm:prSet loTypeId="urn:microsoft.com/office/officeart/2005/8/layout/pyramid2" loCatId="list" qsTypeId="urn:microsoft.com/office/officeart/2005/8/quickstyle/3d3" qsCatId="3D" csTypeId="urn:microsoft.com/office/officeart/2005/8/colors/colorful4" csCatId="colorful" phldr="1"/>
      <dgm:spPr/>
    </dgm:pt>
    <dgm:pt modelId="{2242D5AE-ACB7-4FC9-9B3D-3F628D05045E}">
      <dgm:prSet phldrT="[Text]"/>
      <dgm:spPr/>
      <dgm:t>
        <a:bodyPr/>
        <a:lstStyle/>
        <a:p>
          <a:r>
            <a:rPr lang="en-US" dirty="0" err="1">
              <a:latin typeface="Arial" pitchFamily="34" charset="0"/>
              <a:cs typeface="Arial" pitchFamily="34" charset="0"/>
            </a:rPr>
            <a:t>Laporan</a:t>
          </a:r>
          <a:r>
            <a:rPr lang="en-US" dirty="0">
              <a:latin typeface="Arial" pitchFamily="34" charset="0"/>
              <a:cs typeface="Arial" pitchFamily="34" charset="0"/>
            </a:rPr>
            <a:t> keuangan perusahaan yang menyajikan arus kas masuk dan keluar dalam satu periode akuntansi</a:t>
          </a:r>
          <a:endParaRPr lang="en-US" dirty="0"/>
        </a:p>
      </dgm:t>
    </dgm:pt>
    <dgm:pt modelId="{8E1CD22F-4CF8-4D02-A906-AFE579B5AF97}" type="parTrans" cxnId="{8F3A6DEE-F53E-4918-A894-E0CB7040E4F5}">
      <dgm:prSet/>
      <dgm:spPr/>
      <dgm:t>
        <a:bodyPr/>
        <a:lstStyle/>
        <a:p>
          <a:endParaRPr lang="en-US"/>
        </a:p>
      </dgm:t>
    </dgm:pt>
    <dgm:pt modelId="{9DADBA94-92A8-47DF-BC17-A9555ADFE906}" type="sibTrans" cxnId="{8F3A6DEE-F53E-4918-A894-E0CB7040E4F5}">
      <dgm:prSet/>
      <dgm:spPr/>
      <dgm:t>
        <a:bodyPr/>
        <a:lstStyle/>
        <a:p>
          <a:endParaRPr lang="en-US"/>
        </a:p>
      </dgm:t>
    </dgm:pt>
    <dgm:pt modelId="{EFC668E4-8930-4838-BCB6-B6573459CC58}">
      <dgm:prSet phldrT="[Text]"/>
      <dgm:spPr/>
      <dgm:t>
        <a:bodyPr/>
        <a:lstStyle/>
        <a:p>
          <a:r>
            <a:rPr lang="en-US" dirty="0">
              <a:latin typeface="Arial" pitchFamily="34" charset="0"/>
              <a:cs typeface="Arial" pitchFamily="34" charset="0"/>
            </a:rPr>
            <a:t>Isi laporan</a:t>
          </a:r>
          <a:r>
            <a:rPr lang="id-ID" dirty="0">
              <a:latin typeface="Arial" pitchFamily="34" charset="0"/>
              <a:cs typeface="Arial" pitchFamily="34" charset="0"/>
            </a:rPr>
            <a:t> </a:t>
          </a:r>
          <a:r>
            <a:rPr lang="en-US" dirty="0">
              <a:latin typeface="Arial" pitchFamily="34" charset="0"/>
              <a:cs typeface="Arial" pitchFamily="34" charset="0"/>
            </a:rPr>
            <a:t>terdiri atas tiga aktivitas yaitu aktivitas operasional, aktivitas investasi, dan aktivitas pendanaan. </a:t>
          </a:r>
          <a:endParaRPr lang="en-US" dirty="0"/>
        </a:p>
      </dgm:t>
    </dgm:pt>
    <dgm:pt modelId="{62A7495B-6E8B-4957-909C-F7ECC7E02D74}" type="parTrans" cxnId="{1D145A9F-9B26-4BD9-A2AA-7D3DD7441641}">
      <dgm:prSet/>
      <dgm:spPr/>
      <dgm:t>
        <a:bodyPr/>
        <a:lstStyle/>
        <a:p>
          <a:endParaRPr lang="en-US"/>
        </a:p>
      </dgm:t>
    </dgm:pt>
    <dgm:pt modelId="{A6986BF4-53CD-4EBB-863B-E7B5450C3155}" type="sibTrans" cxnId="{1D145A9F-9B26-4BD9-A2AA-7D3DD7441641}">
      <dgm:prSet/>
      <dgm:spPr/>
      <dgm:t>
        <a:bodyPr/>
        <a:lstStyle/>
        <a:p>
          <a:endParaRPr lang="en-US"/>
        </a:p>
      </dgm:t>
    </dgm:pt>
    <dgm:pt modelId="{07889153-7605-4D69-9477-BE882139B69F}">
      <dgm:prSet phldrT="[Text]"/>
      <dgm:spPr/>
      <dgm:t>
        <a:bodyPr/>
        <a:lstStyle/>
        <a:p>
          <a:r>
            <a:rPr lang="id-ID" dirty="0">
              <a:latin typeface="Arial" pitchFamily="34" charset="0"/>
              <a:cs typeface="Arial" pitchFamily="34" charset="0"/>
            </a:rPr>
            <a:t>D</a:t>
          </a:r>
          <a:r>
            <a:rPr lang="en-US" dirty="0" err="1">
              <a:latin typeface="Arial" pitchFamily="34" charset="0"/>
              <a:cs typeface="Arial" pitchFamily="34" charset="0"/>
            </a:rPr>
            <a:t>ibuat</a:t>
          </a:r>
          <a:r>
            <a:rPr lang="en-US" dirty="0">
              <a:latin typeface="Arial" pitchFamily="34" charset="0"/>
              <a:cs typeface="Arial" pitchFamily="34" charset="0"/>
            </a:rPr>
            <a:t> dalam dua metode yaitu metode langsung dan metode tidak langsung. </a:t>
          </a:r>
          <a:endParaRPr lang="en-US" dirty="0"/>
        </a:p>
      </dgm:t>
    </dgm:pt>
    <dgm:pt modelId="{53A6503B-5BCA-4402-8083-1848AEAA67D9}" type="parTrans" cxnId="{70BA7C0B-B0CF-4AED-B631-2287091892C3}">
      <dgm:prSet/>
      <dgm:spPr/>
      <dgm:t>
        <a:bodyPr/>
        <a:lstStyle/>
        <a:p>
          <a:endParaRPr lang="en-US"/>
        </a:p>
      </dgm:t>
    </dgm:pt>
    <dgm:pt modelId="{9CD050BE-5321-4F28-8C1B-3D8F26C9EF9D}" type="sibTrans" cxnId="{70BA7C0B-B0CF-4AED-B631-2287091892C3}">
      <dgm:prSet/>
      <dgm:spPr/>
      <dgm:t>
        <a:bodyPr/>
        <a:lstStyle/>
        <a:p>
          <a:endParaRPr lang="en-US"/>
        </a:p>
      </dgm:t>
    </dgm:pt>
    <dgm:pt modelId="{A63600E5-66AC-47CF-B958-2FD089CE706E}" type="pres">
      <dgm:prSet presAssocID="{77278568-8F1C-4DF7-BE67-8DD3E4D5E7F1}" presName="compositeShape" presStyleCnt="0">
        <dgm:presLayoutVars>
          <dgm:dir/>
          <dgm:resizeHandles/>
        </dgm:presLayoutVars>
      </dgm:prSet>
      <dgm:spPr/>
    </dgm:pt>
    <dgm:pt modelId="{E7B1196C-D553-4538-9B0F-1A188A4DEAD2}" type="pres">
      <dgm:prSet presAssocID="{77278568-8F1C-4DF7-BE67-8DD3E4D5E7F1}" presName="pyramid" presStyleLbl="node1" presStyleIdx="0" presStyleCnt="1"/>
      <dgm:spPr/>
    </dgm:pt>
    <dgm:pt modelId="{C68195D4-27DE-4482-A089-E924756EF0D1}" type="pres">
      <dgm:prSet presAssocID="{77278568-8F1C-4DF7-BE67-8DD3E4D5E7F1}" presName="theList" presStyleCnt="0"/>
      <dgm:spPr/>
    </dgm:pt>
    <dgm:pt modelId="{E541A91E-0DB4-4CEE-85C8-7D5154D0AD17}" type="pres">
      <dgm:prSet presAssocID="{2242D5AE-ACB7-4FC9-9B3D-3F628D05045E}" presName="aNode" presStyleLbl="fgAcc1" presStyleIdx="0" presStyleCnt="3" custScaleX="115424">
        <dgm:presLayoutVars>
          <dgm:bulletEnabled val="1"/>
        </dgm:presLayoutVars>
      </dgm:prSet>
      <dgm:spPr/>
    </dgm:pt>
    <dgm:pt modelId="{F7944BB0-AF72-4264-9C61-51F1F65B1DC1}" type="pres">
      <dgm:prSet presAssocID="{2242D5AE-ACB7-4FC9-9B3D-3F628D05045E}" presName="aSpace" presStyleCnt="0"/>
      <dgm:spPr/>
    </dgm:pt>
    <dgm:pt modelId="{2466E36E-000B-42BF-BC4E-5ACCB2566584}" type="pres">
      <dgm:prSet presAssocID="{EFC668E4-8930-4838-BCB6-B6573459CC58}" presName="aNode" presStyleLbl="fgAcc1" presStyleIdx="1" presStyleCnt="3" custScaleX="114360">
        <dgm:presLayoutVars>
          <dgm:bulletEnabled val="1"/>
        </dgm:presLayoutVars>
      </dgm:prSet>
      <dgm:spPr/>
    </dgm:pt>
    <dgm:pt modelId="{D5B4EE57-11E9-4179-A665-F36419CCCE9D}" type="pres">
      <dgm:prSet presAssocID="{EFC668E4-8930-4838-BCB6-B6573459CC58}" presName="aSpace" presStyleCnt="0"/>
      <dgm:spPr/>
    </dgm:pt>
    <dgm:pt modelId="{253F2C0A-CCFD-41E7-8F2D-F5279771B94D}" type="pres">
      <dgm:prSet presAssocID="{07889153-7605-4D69-9477-BE882139B69F}" presName="aNode" presStyleLbl="fgAcc1" presStyleIdx="2" presStyleCnt="3" custScaleX="114360">
        <dgm:presLayoutVars>
          <dgm:bulletEnabled val="1"/>
        </dgm:presLayoutVars>
      </dgm:prSet>
      <dgm:spPr/>
    </dgm:pt>
    <dgm:pt modelId="{3156FCE5-C932-4595-A300-87D089FB5A6B}" type="pres">
      <dgm:prSet presAssocID="{07889153-7605-4D69-9477-BE882139B69F}" presName="aSpace" presStyleCnt="0"/>
      <dgm:spPr/>
    </dgm:pt>
  </dgm:ptLst>
  <dgm:cxnLst>
    <dgm:cxn modelId="{1E81D401-9D5C-4942-BA1D-1A920E7933FB}" type="presOf" srcId="{07889153-7605-4D69-9477-BE882139B69F}" destId="{253F2C0A-CCFD-41E7-8F2D-F5279771B94D}" srcOrd="0" destOrd="0" presId="urn:microsoft.com/office/officeart/2005/8/layout/pyramid2"/>
    <dgm:cxn modelId="{70BA7C0B-B0CF-4AED-B631-2287091892C3}" srcId="{77278568-8F1C-4DF7-BE67-8DD3E4D5E7F1}" destId="{07889153-7605-4D69-9477-BE882139B69F}" srcOrd="2" destOrd="0" parTransId="{53A6503B-5BCA-4402-8083-1848AEAA67D9}" sibTransId="{9CD050BE-5321-4F28-8C1B-3D8F26C9EF9D}"/>
    <dgm:cxn modelId="{BE36E27C-847B-4874-A76C-E0F128C3ACC4}" type="presOf" srcId="{77278568-8F1C-4DF7-BE67-8DD3E4D5E7F1}" destId="{A63600E5-66AC-47CF-B958-2FD089CE706E}" srcOrd="0" destOrd="0" presId="urn:microsoft.com/office/officeart/2005/8/layout/pyramid2"/>
    <dgm:cxn modelId="{2E4BB38C-2164-41C6-A3FA-F156BC45BA25}" type="presOf" srcId="{EFC668E4-8930-4838-BCB6-B6573459CC58}" destId="{2466E36E-000B-42BF-BC4E-5ACCB2566584}" srcOrd="0" destOrd="0" presId="urn:microsoft.com/office/officeart/2005/8/layout/pyramid2"/>
    <dgm:cxn modelId="{1D145A9F-9B26-4BD9-A2AA-7D3DD7441641}" srcId="{77278568-8F1C-4DF7-BE67-8DD3E4D5E7F1}" destId="{EFC668E4-8930-4838-BCB6-B6573459CC58}" srcOrd="1" destOrd="0" parTransId="{62A7495B-6E8B-4957-909C-F7ECC7E02D74}" sibTransId="{A6986BF4-53CD-4EBB-863B-E7B5450C3155}"/>
    <dgm:cxn modelId="{C4F507CB-7C7A-4FB9-9B52-5032587CA3FC}" type="presOf" srcId="{2242D5AE-ACB7-4FC9-9B3D-3F628D05045E}" destId="{E541A91E-0DB4-4CEE-85C8-7D5154D0AD17}" srcOrd="0" destOrd="0" presId="urn:microsoft.com/office/officeart/2005/8/layout/pyramid2"/>
    <dgm:cxn modelId="{8F3A6DEE-F53E-4918-A894-E0CB7040E4F5}" srcId="{77278568-8F1C-4DF7-BE67-8DD3E4D5E7F1}" destId="{2242D5AE-ACB7-4FC9-9B3D-3F628D05045E}" srcOrd="0" destOrd="0" parTransId="{8E1CD22F-4CF8-4D02-A906-AFE579B5AF97}" sibTransId="{9DADBA94-92A8-47DF-BC17-A9555ADFE906}"/>
    <dgm:cxn modelId="{FCBB7C4C-25EB-498A-A2DA-481837A5D83A}" type="presParOf" srcId="{A63600E5-66AC-47CF-B958-2FD089CE706E}" destId="{E7B1196C-D553-4538-9B0F-1A188A4DEAD2}" srcOrd="0" destOrd="0" presId="urn:microsoft.com/office/officeart/2005/8/layout/pyramid2"/>
    <dgm:cxn modelId="{C7FBD5A8-B96E-4C50-AD13-9CC685B5F361}" type="presParOf" srcId="{A63600E5-66AC-47CF-B958-2FD089CE706E}" destId="{C68195D4-27DE-4482-A089-E924756EF0D1}" srcOrd="1" destOrd="0" presId="urn:microsoft.com/office/officeart/2005/8/layout/pyramid2"/>
    <dgm:cxn modelId="{8D1D0E16-0371-4709-B9EC-30CBF28DA000}" type="presParOf" srcId="{C68195D4-27DE-4482-A089-E924756EF0D1}" destId="{E541A91E-0DB4-4CEE-85C8-7D5154D0AD17}" srcOrd="0" destOrd="0" presId="urn:microsoft.com/office/officeart/2005/8/layout/pyramid2"/>
    <dgm:cxn modelId="{F4C9E644-588F-4351-9689-582B3BFB7B9C}" type="presParOf" srcId="{C68195D4-27DE-4482-A089-E924756EF0D1}" destId="{F7944BB0-AF72-4264-9C61-51F1F65B1DC1}" srcOrd="1" destOrd="0" presId="urn:microsoft.com/office/officeart/2005/8/layout/pyramid2"/>
    <dgm:cxn modelId="{CD7F3AFA-C8C4-450D-94B9-66605E8757E1}" type="presParOf" srcId="{C68195D4-27DE-4482-A089-E924756EF0D1}" destId="{2466E36E-000B-42BF-BC4E-5ACCB2566584}" srcOrd="2" destOrd="0" presId="urn:microsoft.com/office/officeart/2005/8/layout/pyramid2"/>
    <dgm:cxn modelId="{29E5F849-543C-4CB8-90FB-449943C92841}" type="presParOf" srcId="{C68195D4-27DE-4482-A089-E924756EF0D1}" destId="{D5B4EE57-11E9-4179-A665-F36419CCCE9D}" srcOrd="3" destOrd="0" presId="urn:microsoft.com/office/officeart/2005/8/layout/pyramid2"/>
    <dgm:cxn modelId="{2FB8978B-ED0D-4997-ACBF-EC5A758398FD}" type="presParOf" srcId="{C68195D4-27DE-4482-A089-E924756EF0D1}" destId="{253F2C0A-CCFD-41E7-8F2D-F5279771B94D}" srcOrd="4" destOrd="0" presId="urn:microsoft.com/office/officeart/2005/8/layout/pyramid2"/>
    <dgm:cxn modelId="{6FF987DD-CEBA-4508-BC5C-394E1240596B}" type="presParOf" srcId="{C68195D4-27DE-4482-A089-E924756EF0D1}" destId="{3156FCE5-C932-4595-A300-87D089FB5A6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04413-6B6B-4D86-A430-B9FF8EA4CC6C}">
      <dsp:nvSpPr>
        <dsp:cNvPr id="0" name=""/>
        <dsp:cNvSpPr/>
      </dsp:nvSpPr>
      <dsp:spPr>
        <a:xfrm>
          <a:off x="743" y="0"/>
          <a:ext cx="2150230" cy="1066800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latin typeface="Arial" pitchFamily="34" charset="0"/>
              <a:cs typeface="Arial" pitchFamily="34" charset="0"/>
            </a:rPr>
            <a:t>Laporan Laba/Rugi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743" y="0"/>
        <a:ext cx="1883530" cy="1066800"/>
      </dsp:txXfrm>
    </dsp:sp>
    <dsp:sp modelId="{0F67BD28-3A60-451F-B6C2-7BB9FD9306BC}">
      <dsp:nvSpPr>
        <dsp:cNvPr id="0" name=""/>
        <dsp:cNvSpPr/>
      </dsp:nvSpPr>
      <dsp:spPr>
        <a:xfrm>
          <a:off x="1192119" y="0"/>
          <a:ext cx="5179442" cy="106680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-431796"/>
                <a:satOff val="-20963"/>
                <a:lumOff val="314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431796"/>
                <a:satOff val="-20963"/>
                <a:lumOff val="314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431796"/>
                <a:satOff val="-20963"/>
                <a:lumOff val="314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Mencatat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pendapatan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dan beban selama satu periode akuntansi.</a:t>
          </a:r>
        </a:p>
      </dsp:txBody>
      <dsp:txXfrm>
        <a:off x="1725519" y="0"/>
        <a:ext cx="4112642" cy="1066800"/>
      </dsp:txXfrm>
    </dsp:sp>
    <dsp:sp modelId="{EF330D15-B0A1-48DC-B10E-27534B9B95B3}">
      <dsp:nvSpPr>
        <dsp:cNvPr id="0" name=""/>
        <dsp:cNvSpPr/>
      </dsp:nvSpPr>
      <dsp:spPr>
        <a:xfrm>
          <a:off x="5412707" y="0"/>
          <a:ext cx="3021828" cy="106680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-431796"/>
                <a:satOff val="-20963"/>
                <a:lumOff val="314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431796"/>
                <a:satOff val="-20963"/>
                <a:lumOff val="314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431796"/>
                <a:satOff val="-20963"/>
                <a:lumOff val="314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latin typeface="Arial" pitchFamily="34" charset="0"/>
              <a:cs typeface="Arial" pitchFamily="34" charset="0"/>
            </a:rPr>
            <a:t>Single step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dan </a:t>
          </a:r>
          <a:r>
            <a:rPr lang="en-US" sz="1800" i="1" kern="1200" dirty="0">
              <a:latin typeface="Arial" pitchFamily="34" charset="0"/>
              <a:cs typeface="Arial" pitchFamily="34" charset="0"/>
            </a:rPr>
            <a:t>multiple step</a:t>
          </a:r>
        </a:p>
      </dsp:txBody>
      <dsp:txXfrm>
        <a:off x="5946107" y="0"/>
        <a:ext cx="1955028" cy="106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F191D-C233-480B-BCC6-65F1876BE8BE}">
      <dsp:nvSpPr>
        <dsp:cNvPr id="0" name=""/>
        <dsp:cNvSpPr/>
      </dsp:nvSpPr>
      <dsp:spPr>
        <a:xfrm>
          <a:off x="0" y="0"/>
          <a:ext cx="6795620" cy="11190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itchFamily="34" charset="0"/>
              <a:cs typeface="Arial" pitchFamily="34" charset="0"/>
            </a:rPr>
            <a:t>Laporan Perubahan Ekuitas (Modal)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32775" y="32775"/>
        <a:ext cx="5639011" cy="1053484"/>
      </dsp:txXfrm>
    </dsp:sp>
    <dsp:sp modelId="{57B46CBC-0202-4F7D-9DF7-43C9A5FF0AC0}">
      <dsp:nvSpPr>
        <dsp:cNvPr id="0" name=""/>
        <dsp:cNvSpPr/>
      </dsp:nvSpPr>
      <dsp:spPr>
        <a:xfrm>
          <a:off x="1199227" y="1367709"/>
          <a:ext cx="6795620" cy="1119034"/>
        </a:xfrm>
        <a:prstGeom prst="round2DiagRect">
          <a:avLst/>
        </a:prstGeom>
        <a:solidFill>
          <a:schemeClr val="accent4">
            <a:hueOff val="18766946"/>
            <a:satOff val="-10628"/>
            <a:lumOff val="135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latin typeface="Arial" pitchFamily="34" charset="0"/>
              <a:cs typeface="Arial" pitchFamily="34" charset="0"/>
            </a:rPr>
            <a:t>M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enunjukkan perubahan modal pemilik atau laba yang tidak dibagikan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dalam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satu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periode akuntansi akibat transaksi usaha selama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periode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akuntansi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tersebut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1232002" y="1400484"/>
        <a:ext cx="4803470" cy="1053484"/>
      </dsp:txXfrm>
    </dsp:sp>
    <dsp:sp modelId="{E3DB32F4-4498-4F21-9242-D1FAF888DFE4}">
      <dsp:nvSpPr>
        <dsp:cNvPr id="0" name=""/>
        <dsp:cNvSpPr/>
      </dsp:nvSpPr>
      <dsp:spPr>
        <a:xfrm>
          <a:off x="6068248" y="879685"/>
          <a:ext cx="727372" cy="72737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231907" y="879685"/>
        <a:ext cx="400054" cy="547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1196C-D553-4538-9B0F-1A188A4DEAD2}">
      <dsp:nvSpPr>
        <dsp:cNvPr id="0" name=""/>
        <dsp:cNvSpPr/>
      </dsp:nvSpPr>
      <dsp:spPr>
        <a:xfrm>
          <a:off x="244523" y="0"/>
          <a:ext cx="4752528" cy="4752528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41A91E-0DB4-4CEE-85C8-7D5154D0AD17}">
      <dsp:nvSpPr>
        <dsp:cNvPr id="0" name=""/>
        <dsp:cNvSpPr/>
      </dsp:nvSpPr>
      <dsp:spPr>
        <a:xfrm>
          <a:off x="2382552" y="477805"/>
          <a:ext cx="3565612" cy="1125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Laporan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keuangan perusahaan yang menyajikan arus kas masuk dan keluar dalam satu periode akuntansi</a:t>
          </a:r>
          <a:endParaRPr lang="en-US" sz="1600" kern="1200" dirty="0"/>
        </a:p>
      </dsp:txBody>
      <dsp:txXfrm>
        <a:off x="2437471" y="532724"/>
        <a:ext cx="3455774" cy="1015174"/>
      </dsp:txXfrm>
    </dsp:sp>
    <dsp:sp modelId="{2466E36E-000B-42BF-BC4E-5ACCB2566584}">
      <dsp:nvSpPr>
        <dsp:cNvPr id="0" name=""/>
        <dsp:cNvSpPr/>
      </dsp:nvSpPr>
      <dsp:spPr>
        <a:xfrm>
          <a:off x="2398986" y="1743444"/>
          <a:ext cx="3532744" cy="1125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itchFamily="34" charset="0"/>
              <a:cs typeface="Arial" pitchFamily="34" charset="0"/>
            </a:rPr>
            <a:t>Isi laporan</a:t>
          </a:r>
          <a:r>
            <a:rPr lang="id-ID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terdiri atas tiga aktivitas yaitu aktivitas operasional, aktivitas investasi, dan aktivitas pendanaan. </a:t>
          </a:r>
          <a:endParaRPr lang="en-US" sz="1600" kern="1200" dirty="0"/>
        </a:p>
      </dsp:txBody>
      <dsp:txXfrm>
        <a:off x="2453905" y="1798363"/>
        <a:ext cx="3422906" cy="1015174"/>
      </dsp:txXfrm>
    </dsp:sp>
    <dsp:sp modelId="{253F2C0A-CCFD-41E7-8F2D-F5279771B94D}">
      <dsp:nvSpPr>
        <dsp:cNvPr id="0" name=""/>
        <dsp:cNvSpPr/>
      </dsp:nvSpPr>
      <dsp:spPr>
        <a:xfrm>
          <a:off x="2398986" y="3009083"/>
          <a:ext cx="3532744" cy="1125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latin typeface="Arial" pitchFamily="34" charset="0"/>
              <a:cs typeface="Arial" pitchFamily="34" charset="0"/>
            </a:rPr>
            <a:t>D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ibuat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dalam dua metode yaitu metode langsung dan metode tidak langsung. </a:t>
          </a:r>
          <a:endParaRPr lang="en-US" sz="1600" kern="1200" dirty="0"/>
        </a:p>
      </dsp:txBody>
      <dsp:txXfrm>
        <a:off x="2453905" y="3064002"/>
        <a:ext cx="3422906" cy="1015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3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9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1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8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4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5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5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10/29/2021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027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07EFC-9796-4101-AFE5-24989BB4E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04" y="810622"/>
            <a:ext cx="5446643" cy="4583013"/>
          </a:xfrm>
        </p:spPr>
        <p:txBody>
          <a:bodyPr anchor="b">
            <a:normAutofit/>
          </a:bodyPr>
          <a:lstStyle/>
          <a:p>
            <a:r>
              <a:rPr lang="en-US" sz="5400" dirty="0"/>
              <a:t>NERACA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 DAN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 LAPORAN LABA/RUGI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9D80A1-04D0-4BAC-9E1A-B32952C1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7217" y="530087"/>
            <a:ext cx="6135756" cy="57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7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411" y="370798"/>
            <a:ext cx="3096344" cy="1944216"/>
          </a:xfrm>
          <a:prstGeom prst="wedgeEllipseCallout">
            <a:avLst>
              <a:gd name="adj1" fmla="val 49186"/>
              <a:gd name="adj2" fmla="val 67810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Laporan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arus kas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359696" y="1052736"/>
          <a:ext cx="61926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B1196C-D553-4538-9B0F-1A188A4DE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7B1196C-D553-4538-9B0F-1A188A4DE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1A91E-0DB4-4CEE-85C8-7D5154D0A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541A91E-0DB4-4CEE-85C8-7D5154D0A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66E36E-000B-42BF-BC4E-5ACCB2566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466E36E-000B-42BF-BC4E-5ACCB2566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F2C0A-CCFD-41E7-8F2D-F5279771B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53F2C0A-CCFD-41E7-8F2D-F5279771B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CCFB94-012A-4306-90F9-6EE557AA3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940" t="17921" r="6851" b="40274"/>
          <a:stretch/>
        </p:blipFill>
        <p:spPr>
          <a:xfrm>
            <a:off x="735495" y="414130"/>
            <a:ext cx="10721009" cy="60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0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7C4409F-14BD-4AF6-8E41-AA1C15EE9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5715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LAPORAN KEUANGAN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02CBE1AD-0C9E-4F5D-A082-3F1E84BD2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143001"/>
            <a:ext cx="78486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  <a:cs typeface="Times New Roman" panose="02020603050405020304" pitchFamily="18" charset="0"/>
              </a:rPr>
              <a:t>1. NERACA</a:t>
            </a:r>
            <a:r>
              <a:rPr lang="en-US" altLang="en-US" sz="1600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ahoma" panose="020B0604030504040204" pitchFamily="34" charset="0"/>
                <a:cs typeface="Times New Roman" panose="02020603050405020304" pitchFamily="18" charset="0"/>
              </a:rPr>
              <a:t>SUATU DAFTAR YANG MENGGAMBARKAN AKTIVA (HARTA KEKAYAAN), KEWAJIBAN DAN MODAL YANG DIMILIKI OLEH SUATU PERUSAHAAN PADA SUATU SAAT TERTENTU.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C1176986-5A7C-4929-9314-E8A927058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438400"/>
            <a:ext cx="7924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sz="1600" b="1">
                <a:latin typeface="Tahoma" panose="020B0604030504040204" pitchFamily="34" charset="0"/>
                <a:cs typeface="Times New Roman" panose="02020603050405020304" pitchFamily="18" charset="0"/>
              </a:rPr>
              <a:t>AKTIVA</a:t>
            </a:r>
            <a:r>
              <a:rPr lang="en-US" altLang="en-US" sz="1600"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ahoma" panose="020B0604030504040204" pitchFamily="34" charset="0"/>
                <a:cs typeface="Times New Roman" panose="02020603050405020304" pitchFamily="18" charset="0"/>
              </a:rPr>
              <a:t>       SEMUA MILIK (KEKAYAAN) DARI SUATU PERUSAHAAN YANG DAPAT DINILAI DENGAN UANG, BAIK YANG BERWUJUD ATAU KONGKRIT MAUPUN YANG ABSTRAK ATAU TIDAK BERWUJUD.</a:t>
            </a: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8EE7216-2CD0-4851-82AB-D04A6F302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10001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  <a:cs typeface="Times New Roman" panose="02020603050405020304" pitchFamily="18" charset="0"/>
              </a:rPr>
              <a:t>PENGOLONGAN AKTIVA</a:t>
            </a: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1752" name="Rectangle 6">
            <a:extLst>
              <a:ext uri="{FF2B5EF4-FFF2-40B4-BE49-F238E27FC236}">
                <a16:creationId xmlns:a16="http://schemas.microsoft.com/office/drawing/2014/main" id="{169E9FC4-FF09-43B3-B704-C382B2739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91000"/>
            <a:ext cx="8001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Tahoma" panose="020B0604030504040204" pitchFamily="34" charset="0"/>
                <a:cs typeface="Times New Roman" panose="02020603050405020304" pitchFamily="18" charset="0"/>
              </a:rPr>
              <a:t>1). AKTIVA LANCAR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Tahoma" panose="020B0604030504040204" pitchFamily="34" charset="0"/>
              </a:rPr>
              <a:t>KAS (CASH)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Tahoma" panose="020B0604030504040204" pitchFamily="34" charset="0"/>
              </a:rPr>
              <a:t>EFEK-EFEK (MARKETABLE SECURITIES)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Tahoma" panose="020B0604030504040204" pitchFamily="34" charset="0"/>
              </a:rPr>
              <a:t>PIUTANG (ACCOUNT RECEIVABLE)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Tahoma" panose="020B0604030504040204" pitchFamily="34" charset="0"/>
              </a:rPr>
              <a:t>WESEL TAGIH (NOTES RECEIVABLE)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Tahoma" panose="020B0604030504040204" pitchFamily="34" charset="0"/>
              </a:rPr>
              <a:t>PERSEDIAAN BARANG (INVENTORY OF MERCHANDISE)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Tahoma" panose="020B0604030504040204" pitchFamily="34" charset="0"/>
              </a:rPr>
              <a:t>PENDAPATAN YANG MASIH HARUS DITERIMA (ACCRUAL RECEIVABLE)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Tahoma" panose="020B0604030504040204" pitchFamily="34" charset="0"/>
              </a:rPr>
              <a:t>BIAYA DIBAYAR DIMUKA/PERSEKOT BIAYA (PREPAID EXPENSE)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z="16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>
            <a:extLst>
              <a:ext uri="{FF2B5EF4-FFF2-40B4-BE49-F238E27FC236}">
                <a16:creationId xmlns:a16="http://schemas.microsoft.com/office/drawing/2014/main" id="{1A7C7E82-34B1-46EA-B912-DB6C45C00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166814"/>
            <a:ext cx="76962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  <a:cs typeface="Times New Roman" panose="02020603050405020304" pitchFamily="18" charset="0"/>
              </a:rPr>
              <a:t>2).  AKTIVA TETAP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PENANAMAN MODAL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TANAH BANGUNAN DAN PERALATANNYA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AKTIVA TETAP TIDAK BERWUJUD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GOODWILL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HAK PATEN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HAK MEREK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AKTIVA LAIN-LAIN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80582516-C4E0-4563-8A0D-796E56DA1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159125"/>
            <a:ext cx="76962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  <a:cs typeface="Times New Roman" panose="02020603050405020304" pitchFamily="18" charset="0"/>
              </a:rPr>
              <a:t>B. HUTANG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ahoma" panose="020B0604030504040204" pitchFamily="34" charset="0"/>
                <a:cs typeface="Times New Roman" panose="02020603050405020304" pitchFamily="18" charset="0"/>
              </a:rPr>
              <a:t>       KEWAJIBAN PERUSAHAAN KEPADA PIHAK LAIN YANG HARUS DILUNASI PADA WAKTU YANG AKAN DATANG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  <a:cs typeface="Times New Roman" panose="02020603050405020304" pitchFamily="18" charset="0"/>
              </a:rPr>
              <a:t>PENGGOLONGAN HUTANG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HUTANG JANGKA PENDEK/HUTANG LANCAR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HUTANG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WESEL BAYAR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BEBAN – BEBAN YANG MASIH HARUS DIBAYAR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PENGHASILAN YANG DITANGGUHKAN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HUTANG JANGKA PANJANG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HUTANG HIPOTIK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HUTANG OBLIGASI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5A032D08-4708-4B18-B0FF-1661D639A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362075"/>
            <a:ext cx="7696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sz="1600" b="1">
                <a:latin typeface="Tahoma" panose="020B0604030504040204" pitchFamily="34" charset="0"/>
                <a:cs typeface="Times New Roman" panose="02020603050405020304" pitchFamily="18" charset="0"/>
              </a:rPr>
              <a:t>MODAL/OWNER EQUITY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ahoma" panose="020B0604030504040204" pitchFamily="34" charset="0"/>
                <a:cs typeface="Times New Roman" panose="02020603050405020304" pitchFamily="18" charset="0"/>
              </a:rPr>
              <a:t>       HAK PEMILIK/PARA PEMILIK MODAL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PERUSAHAAN PERSEORANGAN (SOLE PROPIETOSHIP)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MODAL …………….(NAMA PEMILIK)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PERUSAHAAN PERSEKUTUAN (PARTNERSHIP)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MODAL ……………(NAMA PEMILIK)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MODAL ……………(NAMA PEMILIK)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DALAM PERUSAHAAN PERSEROAN (CORPORATION)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MODAL SAHAM (CAPITAL STOCK)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LABA YANG DITAHAN (RETAINED EARNING)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144816" y="2038376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4345E34-EAA5-47BB-8300-53DD3AEB9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5" t="21822" r="18805" b="13992"/>
          <a:stretch/>
        </p:blipFill>
        <p:spPr>
          <a:xfrm>
            <a:off x="185530" y="251791"/>
            <a:ext cx="11675165" cy="660620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6">
            <a:extLst>
              <a:ext uri="{FF2B5EF4-FFF2-40B4-BE49-F238E27FC236}">
                <a16:creationId xmlns:a16="http://schemas.microsoft.com/office/drawing/2014/main" id="{0F5B49DB-48C7-4F23-9826-4DEE7D574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1628775"/>
            <a:ext cx="77771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Suatu Daftar yang menggambarkan hasil operasi perusahaan dalam suatu periode tertentu. atau dengan kata lain Laporan rugi Laba menggambarkan keberhasilan atau kegagalan operasi perusahaan dalam upaya mencapai tujuannya. </a:t>
            </a:r>
          </a:p>
        </p:txBody>
      </p:sp>
      <p:sp>
        <p:nvSpPr>
          <p:cNvPr id="35845" name="Text Box 8">
            <a:extLst>
              <a:ext uri="{FF2B5EF4-FFF2-40B4-BE49-F238E27FC236}">
                <a16:creationId xmlns:a16="http://schemas.microsoft.com/office/drawing/2014/main" id="{B513DDAC-E782-4789-B2DC-EDC1F50C3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642939"/>
            <a:ext cx="3309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2. LAPORAN LABA/RUGI</a:t>
            </a:r>
          </a:p>
        </p:txBody>
      </p:sp>
      <p:sp>
        <p:nvSpPr>
          <p:cNvPr id="35846" name="Rectangle 9">
            <a:extLst>
              <a:ext uri="{FF2B5EF4-FFF2-40B4-BE49-F238E27FC236}">
                <a16:creationId xmlns:a16="http://schemas.microsoft.com/office/drawing/2014/main" id="{2BB693EB-26EE-479D-A16C-72408A02A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716338"/>
            <a:ext cx="77771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i="1">
                <a:latin typeface="Tahoma" panose="020B0604030504040204" pitchFamily="34" charset="0"/>
              </a:rPr>
              <a:t>Pendapatan</a:t>
            </a:r>
            <a:r>
              <a:rPr lang="en-US" altLang="en-US" sz="2000">
                <a:latin typeface="Tahoma" panose="020B0604030504040204" pitchFamily="34" charset="0"/>
              </a:rPr>
              <a:t> adalah : Aliran penerimaan Kas atau harta lain yang diterima dari konsumen sebagai hasil penjualan barang atau pemberian Jasa.</a:t>
            </a:r>
            <a:endParaRPr lang="en-US" altLang="en-US" sz="2000" i="1">
              <a:latin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 i="1">
                <a:latin typeface="Tahoma" panose="020B0604030504040204" pitchFamily="34" charset="0"/>
              </a:rPr>
              <a:t>Biaya</a:t>
            </a:r>
            <a:r>
              <a:rPr lang="en-US" altLang="en-US" sz="2000">
                <a:latin typeface="Tahoma" panose="020B0604030504040204" pitchFamily="34" charset="0"/>
              </a:rPr>
              <a:t> adalah : Harga pokok barang yang dijual dan Jasa-jasa yang dikonsumsi untuk menghasilkan pendapatan.</a:t>
            </a:r>
            <a:endParaRPr lang="en-US" altLang="en-US" sz="2000" i="1">
              <a:latin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000" i="1">
                <a:latin typeface="Tahoma" panose="020B0604030504040204" pitchFamily="34" charset="0"/>
              </a:rPr>
              <a:t>Laba (atau Rugi)</a:t>
            </a:r>
            <a:r>
              <a:rPr lang="en-US" altLang="en-US" sz="2000">
                <a:latin typeface="Tahoma" panose="020B0604030504040204" pitchFamily="34" charset="0"/>
              </a:rPr>
              <a:t> adalah : Selisih lebih (atau Kurang) antara pendapatan dengan biaya.</a:t>
            </a:r>
          </a:p>
        </p:txBody>
      </p:sp>
      <p:sp>
        <p:nvSpPr>
          <p:cNvPr id="35847" name="Text Box 10">
            <a:extLst>
              <a:ext uri="{FF2B5EF4-FFF2-40B4-BE49-F238E27FC236}">
                <a16:creationId xmlns:a16="http://schemas.microsoft.com/office/drawing/2014/main" id="{B7AB3994-046E-4312-B999-F215801FB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068638"/>
            <a:ext cx="289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Komponen Laporan Laba/Rugi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75520" y="381000"/>
          <a:ext cx="843528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ight Arrow 8"/>
          <p:cNvSpPr/>
          <p:nvPr/>
        </p:nvSpPr>
        <p:spPr>
          <a:xfrm>
            <a:off x="1919536" y="3501008"/>
            <a:ext cx="1872208" cy="201622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latin typeface="Arial" pitchFamily="34" charset="0"/>
                <a:cs typeface="Arial" pitchFamily="34" charset="0"/>
              </a:rPr>
              <a:t>Contoh bentuk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Single Step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5760" y="1700808"/>
            <a:ext cx="6408712" cy="50475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1400" b="1" dirty="0">
                <a:latin typeface="Arial" pitchFamily="34" charset="0"/>
                <a:cs typeface="Arial" pitchFamily="34" charset="0"/>
              </a:rPr>
              <a:t>Nama Perusahaan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Laporan Laba/Rugi</a:t>
            </a:r>
          </a:p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Periode yang Berakhir</a:t>
            </a:r>
            <a:endParaRPr lang="id-ID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1400" b="1" dirty="0">
                <a:latin typeface="Arial" pitchFamily="34" charset="0"/>
                <a:cs typeface="Arial" pitchFamily="34" charset="0"/>
              </a:rPr>
              <a:t>_______________________________________________________________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Pendapatan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Pendapatan jasa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Pendapatan sewa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–––––– +	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Jumlah pendapatan	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Beban usaha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gaji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listrik dan telepon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administrasi dan umum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lain-lain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perlengkapan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peny. peralatan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peny. kendaraan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sewa 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Beban iklan	  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–––––– +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Jumlah beban		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                                                                          –––––– –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Laba usaha	</a:t>
            </a:r>
            <a:r>
              <a:rPr lang="id-ID" sz="1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	</a:t>
            </a:r>
            <a:r>
              <a:rPr lang="id-ID" sz="1400" b="1" dirty="0">
                <a:latin typeface="Arial" pitchFamily="34" charset="0"/>
                <a:cs typeface="Arial" pitchFamily="34" charset="0"/>
              </a:rPr>
              <a:t>Rpxxx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>
            <a:extLst>
              <a:ext uri="{FF2B5EF4-FFF2-40B4-BE49-F238E27FC236}">
                <a16:creationId xmlns:a16="http://schemas.microsoft.com/office/drawing/2014/main" id="{523EEB0B-B73B-4B72-8E51-0D98DE95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628776"/>
            <a:ext cx="7993062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Laporan ini menggambarkan alasan yang menjadi penyebab terjadinya perubahan jumlah modal pemilik. Hasil Operasi Perusahaan yang berupa laba atau rugi akan berpengaruh terhadap modal pemilik. </a:t>
            </a:r>
            <a:endParaRPr lang="en-US" altLang="en-US" sz="2000" b="1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Modal Pemilik akan bertambah :</a:t>
            </a:r>
            <a:endParaRPr lang="en-US" altLang="en-US" sz="200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1. Karena adanya tambahan Investasi oleh pemilik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2. Karena adanya perusahaan mendapat Laba</a:t>
            </a:r>
            <a:endParaRPr lang="en-US" altLang="en-US" sz="2000" b="1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</a:rPr>
              <a:t>Modal Pemilik akan berkurang :</a:t>
            </a:r>
            <a:endParaRPr lang="en-US" altLang="en-US" sz="200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1. Karena pemilik melakukan pengambilan harta perusahaan untuk keperluan pribadi (Pengambilan Prive).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2. Karena perusahaan menderita Rugi.</a:t>
            </a:r>
          </a:p>
        </p:txBody>
      </p:sp>
      <p:sp>
        <p:nvSpPr>
          <p:cNvPr id="37893" name="Text Box 6">
            <a:extLst>
              <a:ext uri="{FF2B5EF4-FFF2-40B4-BE49-F238E27FC236}">
                <a16:creationId xmlns:a16="http://schemas.microsoft.com/office/drawing/2014/main" id="{A7EDA0D1-2120-433E-937F-D4B54DDFB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500063"/>
            <a:ext cx="6256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3. LAPORAN PERUBAHAN MODAL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063552" y="332656"/>
          <a:ext cx="7994848" cy="248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351584" y="3140968"/>
            <a:ext cx="756084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b="1" dirty="0">
                <a:latin typeface="Arial" pitchFamily="34" charset="0"/>
                <a:cs typeface="Arial" pitchFamily="34" charset="0"/>
              </a:rPr>
              <a:t>Nama Perusahaan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Laporan Perubahan Ekuitas (Modal)</a:t>
            </a: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Periode yang Berakhir</a:t>
            </a:r>
            <a:endParaRPr lang="id-ID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b="1" dirty="0">
                <a:latin typeface="Arial" pitchFamily="34" charset="0"/>
                <a:cs typeface="Arial" pitchFamily="34" charset="0"/>
              </a:rPr>
              <a:t>__________________________________________________________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Modal</a:t>
            </a:r>
            <a:r>
              <a:rPr lang="id-ID" dirty="0">
                <a:latin typeface="Arial" pitchFamily="34" charset="0"/>
                <a:cs typeface="Arial" pitchFamily="34" charset="0"/>
              </a:rPr>
              <a:t> awal</a:t>
            </a:r>
            <a:r>
              <a:rPr lang="en-US" dirty="0">
                <a:latin typeface="Arial" pitchFamily="34" charset="0"/>
                <a:cs typeface="Arial" pitchFamily="34" charset="0"/>
              </a:rPr>
              <a:t>			</a:t>
            </a: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Rp</a:t>
            </a:r>
            <a:r>
              <a:rPr lang="id-ID" dirty="0">
                <a:latin typeface="Arial" pitchFamily="34" charset="0"/>
                <a:cs typeface="Arial" pitchFamily="34" charset="0"/>
              </a:rPr>
              <a:t>xxx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Laba bersih	</a:t>
            </a: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Rp</a:t>
            </a:r>
            <a:r>
              <a:rPr lang="id-ID" dirty="0">
                <a:latin typeface="Arial" pitchFamily="34" charset="0"/>
                <a:cs typeface="Arial" pitchFamily="34" charset="0"/>
              </a:rPr>
              <a:t> xxx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Prive		</a:t>
            </a: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Rp </a:t>
            </a:r>
            <a:r>
              <a:rPr lang="id-ID" dirty="0">
                <a:latin typeface="Arial" pitchFamily="34" charset="0"/>
                <a:cs typeface="Arial" pitchFamily="34" charset="0"/>
              </a:rPr>
              <a:t>xxx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	</a:t>
            </a: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––––––––– –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Tambahan modal			</a:t>
            </a: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Rp</a:t>
            </a:r>
            <a:r>
              <a:rPr lang="id-ID" dirty="0">
                <a:latin typeface="Arial" pitchFamily="34" charset="0"/>
                <a:cs typeface="Arial" pitchFamily="34" charset="0"/>
              </a:rPr>
              <a:t> xxx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			</a:t>
            </a: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––––––––– +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Modal</a:t>
            </a:r>
            <a:r>
              <a:rPr lang="id-ID" dirty="0">
                <a:latin typeface="Arial" pitchFamily="34" charset="0"/>
                <a:cs typeface="Arial" pitchFamily="34" charset="0"/>
              </a:rPr>
              <a:t> akhir</a:t>
            </a:r>
            <a:r>
              <a:rPr lang="en-US" dirty="0">
                <a:latin typeface="Arial" pitchFamily="34" charset="0"/>
                <a:cs typeface="Arial" pitchFamily="34" charset="0"/>
              </a:rPr>
              <a:t>			</a:t>
            </a: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Rp</a:t>
            </a:r>
            <a:r>
              <a:rPr lang="id-ID" dirty="0">
                <a:latin typeface="Arial" pitchFamily="34" charset="0"/>
                <a:cs typeface="Arial" pitchFamily="34" charset="0"/>
              </a:rPr>
              <a:t> xxx</a:t>
            </a:r>
          </a:p>
          <a:p>
            <a:r>
              <a:rPr lang="id-ID" dirty="0">
                <a:latin typeface="Arial" pitchFamily="34" charset="0"/>
                <a:cs typeface="Arial" pitchFamily="34" charset="0"/>
              </a:rPr>
              <a:t>_________________________________________________________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413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5F191D-C233-480B-BCC6-65F1876BE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65F191D-C233-480B-BCC6-65F1876BE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DB32F4-4498-4F21-9242-D1FAF888D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3DB32F4-4498-4F21-9242-D1FAF888D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B46CBC-0202-4F7D-9DF7-43C9A5FF0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7B46CBC-0202-4F7D-9DF7-43C9A5FF0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8" grpId="0" build="allAtOnce" animBg="1"/>
    </p:bldLst>
  </p:timing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508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Source Sans Pro</vt:lpstr>
      <vt:lpstr>Tahoma</vt:lpstr>
      <vt:lpstr>FunkyShapesDarkVTI</vt:lpstr>
      <vt:lpstr>NERACA   DAN   LAPORAN LABA/RUGI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Laporan arus kas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KEUANGAN</dc:title>
  <dc:creator>user</dc:creator>
  <cp:lastModifiedBy>user</cp:lastModifiedBy>
  <cp:revision>5</cp:revision>
  <dcterms:created xsi:type="dcterms:W3CDTF">2020-12-01T11:22:18Z</dcterms:created>
  <dcterms:modified xsi:type="dcterms:W3CDTF">2021-10-29T02:39:56Z</dcterms:modified>
</cp:coreProperties>
</file>