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7"/>
  </p:notesMasterIdLst>
  <p:sldIdLst>
    <p:sldId id="257" r:id="rId2"/>
    <p:sldId id="259"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5349C9-A6EE-4D13-BA1F-7EE20B2EFCA3}" type="datetimeFigureOut">
              <a:rPr lang="id-ID" smtClean="0"/>
              <a:t>01/10/2021</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F74646-8188-4941-8B98-4C8B47DA2A34}" type="slidenum">
              <a:rPr lang="id-ID" smtClean="0"/>
              <a:t>‹#›</a:t>
            </a:fld>
            <a:endParaRPr lang="id-ID"/>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dirty="0"/>
          </a:p>
        </p:txBody>
      </p:sp>
      <p:sp>
        <p:nvSpPr>
          <p:cNvPr id="4" name="Slide Number Placeholder 3"/>
          <p:cNvSpPr>
            <a:spLocks noGrp="1"/>
          </p:cNvSpPr>
          <p:nvPr>
            <p:ph type="sldNum" sz="quarter" idx="10"/>
          </p:nvPr>
        </p:nvSpPr>
        <p:spPr/>
        <p:txBody>
          <a:bodyPr/>
          <a:lstStyle/>
          <a:p>
            <a:fld id="{F0F74646-8188-4941-8B98-4C8B47DA2A34}" type="slidenum">
              <a:rPr lang="id-ID" smtClean="0"/>
              <a:t>3</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A4617EEC-14CA-4AAC-ADA0-F247E3036713}" type="datetimeFigureOut">
              <a:rPr lang="id-ID" smtClean="0"/>
              <a:t>01/10/2021</a:t>
            </a:fld>
            <a:endParaRPr lang="id-ID"/>
          </a:p>
        </p:txBody>
      </p:sp>
      <p:sp>
        <p:nvSpPr>
          <p:cNvPr id="19" name="Footer Placeholder 18"/>
          <p:cNvSpPr>
            <a:spLocks noGrp="1"/>
          </p:cNvSpPr>
          <p:nvPr>
            <p:ph type="ftr" sz="quarter" idx="11"/>
          </p:nvPr>
        </p:nvSpPr>
        <p:spPr/>
        <p:txBody>
          <a:bodyPr/>
          <a:lstStyle/>
          <a:p>
            <a:endParaRPr lang="id-ID"/>
          </a:p>
        </p:txBody>
      </p:sp>
      <p:sp>
        <p:nvSpPr>
          <p:cNvPr id="27" name="Slide Number Placeholder 26"/>
          <p:cNvSpPr>
            <a:spLocks noGrp="1"/>
          </p:cNvSpPr>
          <p:nvPr>
            <p:ph type="sldNum" sz="quarter" idx="12"/>
          </p:nvPr>
        </p:nvSpPr>
        <p:spPr/>
        <p:txBody>
          <a:bodyPr/>
          <a:lstStyle/>
          <a:p>
            <a:fld id="{7DCE43B2-F7A1-455D-A301-3FD8CAA545AD}" type="slidenum">
              <a:rPr lang="id-ID" smtClean="0"/>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4617EEC-14CA-4AAC-ADA0-F247E3036713}" type="datetimeFigureOut">
              <a:rPr lang="id-ID" smtClean="0"/>
              <a:t>01/10/2021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DCE43B2-F7A1-455D-A301-3FD8CAA545AD}"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4617EEC-14CA-4AAC-ADA0-F247E3036713}" type="datetimeFigureOut">
              <a:rPr lang="id-ID" smtClean="0"/>
              <a:t>01/10/2021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DCE43B2-F7A1-455D-A301-3FD8CAA545AD}"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4617EEC-14CA-4AAC-ADA0-F247E3036713}" type="datetimeFigureOut">
              <a:rPr lang="id-ID" smtClean="0"/>
              <a:t>01/10/2021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DCE43B2-F7A1-455D-A301-3FD8CAA545AD}"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A4617EEC-14CA-4AAC-ADA0-F247E3036713}" type="datetimeFigureOut">
              <a:rPr lang="id-ID" smtClean="0"/>
              <a:t>01/10/2021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DCE43B2-F7A1-455D-A301-3FD8CAA545AD}" type="slidenum">
              <a:rPr lang="id-ID" smtClean="0"/>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4617EEC-14CA-4AAC-ADA0-F247E3036713}" type="datetimeFigureOut">
              <a:rPr lang="id-ID" smtClean="0"/>
              <a:t>01/10/2021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DCE43B2-F7A1-455D-A301-3FD8CAA545AD}"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A4617EEC-14CA-4AAC-ADA0-F247E3036713}" type="datetimeFigureOut">
              <a:rPr lang="id-ID" smtClean="0"/>
              <a:t>01/10/2021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7DCE43B2-F7A1-455D-A301-3FD8CAA545AD}"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A4617EEC-14CA-4AAC-ADA0-F247E3036713}" type="datetimeFigureOut">
              <a:rPr lang="id-ID" smtClean="0"/>
              <a:t>01/10/2021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7DCE43B2-F7A1-455D-A301-3FD8CAA545AD}"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617EEC-14CA-4AAC-ADA0-F247E3036713}" type="datetimeFigureOut">
              <a:rPr lang="id-ID" smtClean="0"/>
              <a:t>01/10/2021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7DCE43B2-F7A1-455D-A301-3FD8CAA545AD}"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4617EEC-14CA-4AAC-ADA0-F247E3036713}" type="datetimeFigureOut">
              <a:rPr lang="id-ID" smtClean="0"/>
              <a:t>01/10/2021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DCE43B2-F7A1-455D-A301-3FD8CAA545AD}"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A4617EEC-14CA-4AAC-ADA0-F247E3036713}" type="datetimeFigureOut">
              <a:rPr lang="id-ID" smtClean="0"/>
              <a:t>01/10/2021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a:xfrm>
            <a:off x="8077200" y="6356350"/>
            <a:ext cx="609600" cy="365125"/>
          </a:xfrm>
        </p:spPr>
        <p:txBody>
          <a:bodyPr/>
          <a:lstStyle/>
          <a:p>
            <a:fld id="{7DCE43B2-F7A1-455D-A301-3FD8CAA545AD}" type="slidenum">
              <a:rPr lang="id-ID" smtClean="0"/>
              <a:t>‹#›</a:t>
            </a:fld>
            <a:endParaRPr lang="id-ID"/>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4617EEC-14CA-4AAC-ADA0-F247E3036713}" type="datetimeFigureOut">
              <a:rPr lang="id-ID" smtClean="0"/>
              <a:t>01/10/2021</a:t>
            </a:fld>
            <a:endParaRPr lang="id-ID"/>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d-ID"/>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DCE43B2-F7A1-455D-A301-3FD8CAA545AD}" type="slidenum">
              <a:rPr lang="id-ID" smtClean="0"/>
              <a:t>‹#›</a:t>
            </a:fld>
            <a:endParaRPr lang="id-ID"/>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NERACA LAJUR (WORKSHEET)</a:t>
            </a:r>
          </a:p>
        </p:txBody>
      </p:sp>
      <p:pic>
        <p:nvPicPr>
          <p:cNvPr id="4" name="Content Placeholder 3" descr="Capture.PNG NERACA LAJUR.PNG"/>
          <p:cNvPicPr>
            <a:picLocks noGrp="1" noChangeAspect="1"/>
          </p:cNvPicPr>
          <p:nvPr>
            <p:ph idx="1"/>
          </p:nvPr>
        </p:nvPicPr>
        <p:blipFill>
          <a:blip r:embed="rId2"/>
          <a:stretch>
            <a:fillRect/>
          </a:stretch>
        </p:blipFill>
        <p:spPr>
          <a:xfrm>
            <a:off x="1357290" y="2357430"/>
            <a:ext cx="6357981" cy="3143272"/>
          </a:xfr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50" y="1000125"/>
            <a:ext cx="8643938" cy="5286375"/>
          </a:xfrm>
        </p:spPr>
        <p:txBody>
          <a:bodyPr/>
          <a:lstStyle/>
          <a:p>
            <a:pPr marL="514350" indent="-514350" algn="just" eaLnBrk="1" hangingPunct="1">
              <a:spcAft>
                <a:spcPts val="1200"/>
              </a:spcAft>
              <a:buFont typeface="Wingdings 2" pitchFamily="18" charset="2"/>
              <a:buNone/>
              <a:defRPr/>
            </a:pPr>
            <a:r>
              <a:rPr lang="id-ID" sz="2400" dirty="0"/>
              <a:t>5. </a:t>
            </a:r>
            <a:r>
              <a:rPr lang="en-US" sz="2400" dirty="0" err="1"/>
              <a:t>Memasukkan</a:t>
            </a:r>
            <a:r>
              <a:rPr lang="en-US" sz="2400" dirty="0"/>
              <a:t> </a:t>
            </a:r>
            <a:r>
              <a:rPr lang="en-US" sz="2400" dirty="0" err="1"/>
              <a:t>saldo-saldo</a:t>
            </a:r>
            <a:r>
              <a:rPr lang="en-US" sz="2400" dirty="0"/>
              <a:t> yang </a:t>
            </a:r>
            <a:r>
              <a:rPr lang="en-US" sz="2400" dirty="0" err="1"/>
              <a:t>telah</a:t>
            </a:r>
            <a:r>
              <a:rPr lang="en-US" sz="2400" dirty="0"/>
              <a:t> </a:t>
            </a:r>
            <a:r>
              <a:rPr lang="en-US" sz="2400" dirty="0" err="1"/>
              <a:t>disesuaikan</a:t>
            </a:r>
            <a:r>
              <a:rPr lang="en-US" sz="2400" dirty="0"/>
              <a:t> </a:t>
            </a:r>
            <a:r>
              <a:rPr lang="en-US" sz="2400" dirty="0" err="1"/>
              <a:t>dalam</a:t>
            </a:r>
            <a:r>
              <a:rPr lang="en-US" sz="2400" dirty="0"/>
              <a:t> </a:t>
            </a:r>
            <a:r>
              <a:rPr lang="en-US" sz="2400" dirty="0" err="1"/>
              <a:t>kolom</a:t>
            </a:r>
            <a:r>
              <a:rPr lang="en-US" sz="2400" dirty="0"/>
              <a:t> </a:t>
            </a:r>
            <a:r>
              <a:rPr lang="en-US" sz="2400" dirty="0" err="1"/>
              <a:t>neraca</a:t>
            </a:r>
            <a:r>
              <a:rPr lang="en-US" sz="2400" dirty="0"/>
              <a:t> </a:t>
            </a:r>
            <a:r>
              <a:rPr lang="en-US" sz="2400" dirty="0" err="1"/>
              <a:t>saldo</a:t>
            </a:r>
            <a:r>
              <a:rPr lang="en-US" sz="2400" dirty="0"/>
              <a:t> </a:t>
            </a:r>
            <a:r>
              <a:rPr lang="en-US" sz="2400" dirty="0" err="1"/>
              <a:t>setelah</a:t>
            </a:r>
            <a:r>
              <a:rPr lang="en-US" sz="2400" dirty="0"/>
              <a:t> </a:t>
            </a:r>
            <a:r>
              <a:rPr lang="en-US" sz="2400" dirty="0" err="1"/>
              <a:t>penyesuaian</a:t>
            </a:r>
            <a:endParaRPr lang="en-US" sz="2400" dirty="0"/>
          </a:p>
          <a:p>
            <a:pPr marL="514350" indent="-514350" algn="just" eaLnBrk="1" fontAlgn="auto" hangingPunct="1">
              <a:spcAft>
                <a:spcPts val="1200"/>
              </a:spcAft>
              <a:buClr>
                <a:schemeClr val="accent3"/>
              </a:buClr>
              <a:buFont typeface="Wingdings 2" pitchFamily="18" charset="2"/>
              <a:buNone/>
              <a:defRPr/>
            </a:pPr>
            <a:r>
              <a:rPr lang="id-ID" sz="2400" dirty="0"/>
              <a:t>6. </a:t>
            </a:r>
            <a:r>
              <a:rPr lang="en-US" sz="2400" dirty="0" err="1"/>
              <a:t>Berdasarkan</a:t>
            </a:r>
            <a:r>
              <a:rPr lang="en-US" sz="2400" dirty="0"/>
              <a:t> </a:t>
            </a:r>
            <a:r>
              <a:rPr lang="en-US" sz="2400" dirty="0" err="1"/>
              <a:t>angka</a:t>
            </a:r>
            <a:r>
              <a:rPr lang="en-US" sz="2400" dirty="0"/>
              <a:t> </a:t>
            </a:r>
            <a:r>
              <a:rPr lang="en-US" sz="2400" dirty="0" err="1"/>
              <a:t>dari</a:t>
            </a:r>
            <a:r>
              <a:rPr lang="en-US" sz="2400" dirty="0"/>
              <a:t> </a:t>
            </a:r>
            <a:r>
              <a:rPr lang="en-US" sz="2400" dirty="0" err="1"/>
              <a:t>neraca</a:t>
            </a:r>
            <a:r>
              <a:rPr lang="en-US" sz="2400" dirty="0"/>
              <a:t> </a:t>
            </a:r>
            <a:r>
              <a:rPr lang="en-US" sz="2400" dirty="0" err="1"/>
              <a:t>saldo</a:t>
            </a:r>
            <a:r>
              <a:rPr lang="en-US" sz="2400" dirty="0"/>
              <a:t> </a:t>
            </a:r>
            <a:r>
              <a:rPr lang="en-US" sz="2400" dirty="0" err="1"/>
              <a:t>setelah</a:t>
            </a:r>
            <a:r>
              <a:rPr lang="en-US" sz="2400" dirty="0"/>
              <a:t> </a:t>
            </a:r>
            <a:r>
              <a:rPr lang="en-US" sz="2400" dirty="0" err="1"/>
              <a:t>disesuaikan</a:t>
            </a:r>
            <a:r>
              <a:rPr lang="en-US" sz="2400" dirty="0"/>
              <a:t> (</a:t>
            </a:r>
            <a:r>
              <a:rPr lang="en-US" sz="2400" dirty="0" err="1"/>
              <a:t>kolom</a:t>
            </a:r>
            <a:r>
              <a:rPr lang="en-US" sz="2400" dirty="0"/>
              <a:t> 5 </a:t>
            </a:r>
            <a:r>
              <a:rPr lang="en-US" sz="2400" dirty="0" err="1"/>
              <a:t>dan</a:t>
            </a:r>
            <a:r>
              <a:rPr lang="en-US" sz="2400" dirty="0"/>
              <a:t> 6) </a:t>
            </a:r>
            <a:r>
              <a:rPr lang="en-US" sz="2400" dirty="0" err="1"/>
              <a:t>dipilih</a:t>
            </a:r>
            <a:r>
              <a:rPr lang="en-US" sz="2400" dirty="0"/>
              <a:t> </a:t>
            </a:r>
            <a:r>
              <a:rPr lang="en-US" sz="2400" dirty="0" err="1"/>
              <a:t>akun</a:t>
            </a:r>
            <a:r>
              <a:rPr lang="en-US" sz="2400" dirty="0"/>
              <a:t> </a:t>
            </a:r>
            <a:r>
              <a:rPr lang="en-US" sz="2400" dirty="0" err="1"/>
              <a:t>pendapatan</a:t>
            </a:r>
            <a:r>
              <a:rPr lang="en-US" sz="2400" dirty="0"/>
              <a:t> </a:t>
            </a:r>
            <a:r>
              <a:rPr lang="en-US" sz="2400" dirty="0" err="1"/>
              <a:t>dan</a:t>
            </a:r>
            <a:r>
              <a:rPr lang="en-US" sz="2400" dirty="0"/>
              <a:t> </a:t>
            </a:r>
            <a:r>
              <a:rPr lang="en-US" sz="2400" dirty="0" err="1"/>
              <a:t>beban</a:t>
            </a:r>
            <a:r>
              <a:rPr lang="en-US" sz="2400" dirty="0"/>
              <a:t> </a:t>
            </a:r>
            <a:r>
              <a:rPr lang="en-US" sz="2400" dirty="0" err="1"/>
              <a:t>dan</a:t>
            </a:r>
            <a:r>
              <a:rPr lang="en-US" sz="2400" dirty="0"/>
              <a:t> </a:t>
            </a:r>
            <a:r>
              <a:rPr lang="en-US" sz="2400" dirty="0" err="1"/>
              <a:t>dimasukkan</a:t>
            </a:r>
            <a:r>
              <a:rPr lang="en-US" sz="2400" dirty="0"/>
              <a:t> </a:t>
            </a:r>
            <a:r>
              <a:rPr lang="en-US" sz="2400" dirty="0" err="1"/>
              <a:t>ke</a:t>
            </a:r>
            <a:r>
              <a:rPr lang="en-US" sz="2400" dirty="0"/>
              <a:t> </a:t>
            </a:r>
            <a:r>
              <a:rPr lang="en-US" sz="2400" dirty="0" err="1"/>
              <a:t>kolom</a:t>
            </a:r>
            <a:r>
              <a:rPr lang="en-US" sz="2400" dirty="0"/>
              <a:t> </a:t>
            </a:r>
            <a:r>
              <a:rPr lang="en-US" sz="2400" dirty="0" err="1"/>
              <a:t>laporan</a:t>
            </a:r>
            <a:r>
              <a:rPr lang="en-US" sz="2400" dirty="0"/>
              <a:t> </a:t>
            </a:r>
            <a:r>
              <a:rPr lang="en-US" sz="2400" dirty="0" err="1"/>
              <a:t>laba</a:t>
            </a:r>
            <a:r>
              <a:rPr lang="en-US" sz="2400" dirty="0"/>
              <a:t> </a:t>
            </a:r>
            <a:r>
              <a:rPr lang="en-US" sz="2400" dirty="0" err="1"/>
              <a:t>rugi</a:t>
            </a:r>
            <a:r>
              <a:rPr lang="en-US" sz="2400" dirty="0"/>
              <a:t> </a:t>
            </a:r>
            <a:r>
              <a:rPr lang="en-US" sz="2400" dirty="0" err="1"/>
              <a:t>yaitu</a:t>
            </a:r>
            <a:r>
              <a:rPr lang="en-US" sz="2400" dirty="0"/>
              <a:t> </a:t>
            </a:r>
            <a:r>
              <a:rPr lang="en-US" sz="2400" dirty="0" err="1"/>
              <a:t>kolom</a:t>
            </a:r>
            <a:r>
              <a:rPr lang="en-US" sz="2400" dirty="0"/>
              <a:t> </a:t>
            </a:r>
            <a:r>
              <a:rPr lang="en-US" sz="2400" dirty="0" err="1"/>
              <a:t>ke</a:t>
            </a:r>
            <a:r>
              <a:rPr lang="en-US" sz="2400" dirty="0"/>
              <a:t> 7 debit </a:t>
            </a:r>
            <a:r>
              <a:rPr lang="en-US" sz="2400" dirty="0" err="1"/>
              <a:t>dan</a:t>
            </a:r>
            <a:r>
              <a:rPr lang="en-US" sz="2400" dirty="0"/>
              <a:t> </a:t>
            </a:r>
            <a:r>
              <a:rPr lang="en-US" sz="2400" dirty="0" err="1"/>
              <a:t>kolom</a:t>
            </a:r>
            <a:r>
              <a:rPr lang="en-US" sz="2400" dirty="0"/>
              <a:t> 8 </a:t>
            </a:r>
            <a:r>
              <a:rPr lang="en-US" sz="2400" dirty="0" err="1"/>
              <a:t>kredit</a:t>
            </a:r>
            <a:r>
              <a:rPr lang="en-US" sz="2400" dirty="0"/>
              <a:t>. </a:t>
            </a:r>
            <a:r>
              <a:rPr lang="en-US" sz="2400" dirty="0" err="1"/>
              <a:t>Kolom</a:t>
            </a:r>
            <a:r>
              <a:rPr lang="en-US" sz="2400" dirty="0"/>
              <a:t> </a:t>
            </a:r>
            <a:r>
              <a:rPr lang="en-US" sz="2400" dirty="0" err="1"/>
              <a:t>ke</a:t>
            </a:r>
            <a:r>
              <a:rPr lang="en-US" sz="2400" dirty="0"/>
              <a:t> 7 </a:t>
            </a:r>
            <a:r>
              <a:rPr lang="en-US" sz="2400" dirty="0" err="1"/>
              <a:t>dijumlah</a:t>
            </a:r>
            <a:r>
              <a:rPr lang="en-US" sz="2400" dirty="0"/>
              <a:t> </a:t>
            </a:r>
            <a:r>
              <a:rPr lang="en-US" sz="2400" dirty="0" err="1"/>
              <a:t>dan</a:t>
            </a:r>
            <a:r>
              <a:rPr lang="en-US" sz="2400" dirty="0"/>
              <a:t> </a:t>
            </a:r>
            <a:r>
              <a:rPr lang="en-US" sz="2400" dirty="0" err="1"/>
              <a:t>juga</a:t>
            </a:r>
            <a:r>
              <a:rPr lang="en-US" sz="2400" dirty="0"/>
              <a:t> </a:t>
            </a:r>
            <a:r>
              <a:rPr lang="en-US" sz="2400" dirty="0" err="1"/>
              <a:t>kolom</a:t>
            </a:r>
            <a:r>
              <a:rPr lang="en-US" sz="2400" dirty="0"/>
              <a:t> 8, </a:t>
            </a:r>
            <a:r>
              <a:rPr lang="en-US" sz="2400" dirty="0" err="1"/>
              <a:t>jika</a:t>
            </a:r>
            <a:r>
              <a:rPr lang="en-US" sz="2400" dirty="0"/>
              <a:t> </a:t>
            </a:r>
            <a:r>
              <a:rPr lang="en-US" sz="2400" dirty="0" err="1"/>
              <a:t>kolom</a:t>
            </a:r>
            <a:r>
              <a:rPr lang="en-US" sz="2400" dirty="0"/>
              <a:t> 8 </a:t>
            </a:r>
            <a:r>
              <a:rPr lang="en-US" sz="2400" dirty="0" err="1"/>
              <a:t>lebih</a:t>
            </a:r>
            <a:r>
              <a:rPr lang="en-US" sz="2400" dirty="0"/>
              <a:t> </a:t>
            </a:r>
            <a:r>
              <a:rPr lang="en-US" sz="2400" dirty="0" err="1"/>
              <a:t>besar</a:t>
            </a:r>
            <a:r>
              <a:rPr lang="en-US" sz="2400" dirty="0"/>
              <a:t> </a:t>
            </a:r>
            <a:r>
              <a:rPr lang="en-US" sz="2400" dirty="0" err="1"/>
              <a:t>dari</a:t>
            </a:r>
            <a:r>
              <a:rPr lang="en-US" sz="2400" dirty="0"/>
              <a:t> </a:t>
            </a:r>
            <a:r>
              <a:rPr lang="en-US" sz="2400" dirty="0" err="1"/>
              <a:t>pada</a:t>
            </a:r>
            <a:r>
              <a:rPr lang="en-US" sz="2400" dirty="0"/>
              <a:t> </a:t>
            </a:r>
            <a:r>
              <a:rPr lang="en-US" sz="2400" dirty="0" err="1"/>
              <a:t>kolom</a:t>
            </a:r>
            <a:r>
              <a:rPr lang="en-US" sz="2400" dirty="0"/>
              <a:t> 7 </a:t>
            </a:r>
            <a:r>
              <a:rPr lang="en-US" sz="2400" dirty="0" err="1"/>
              <a:t>maka</a:t>
            </a:r>
            <a:r>
              <a:rPr lang="en-US" sz="2400" dirty="0"/>
              <a:t> </a:t>
            </a:r>
            <a:r>
              <a:rPr lang="en-US" sz="2400" dirty="0" err="1"/>
              <a:t>laba</a:t>
            </a:r>
            <a:r>
              <a:rPr lang="en-US" sz="2400" dirty="0"/>
              <a:t>, </a:t>
            </a:r>
            <a:r>
              <a:rPr lang="en-US" sz="2400" dirty="0" err="1"/>
              <a:t>angka</a:t>
            </a:r>
            <a:r>
              <a:rPr lang="en-US" sz="2400" dirty="0"/>
              <a:t> </a:t>
            </a:r>
            <a:r>
              <a:rPr lang="en-US" sz="2400" dirty="0" err="1"/>
              <a:t>selisih</a:t>
            </a:r>
            <a:r>
              <a:rPr lang="en-US" sz="2400" dirty="0"/>
              <a:t> </a:t>
            </a:r>
            <a:r>
              <a:rPr lang="en-US" sz="2400" dirty="0" err="1"/>
              <a:t>dimasukkan</a:t>
            </a:r>
            <a:r>
              <a:rPr lang="en-US" sz="2400" dirty="0"/>
              <a:t> </a:t>
            </a:r>
            <a:r>
              <a:rPr lang="en-US" sz="2400" dirty="0" err="1"/>
              <a:t>pada</a:t>
            </a:r>
            <a:r>
              <a:rPr lang="en-US" sz="2400" dirty="0"/>
              <a:t> </a:t>
            </a:r>
            <a:r>
              <a:rPr lang="en-US" sz="2400" dirty="0" err="1"/>
              <a:t>kolom</a:t>
            </a:r>
            <a:r>
              <a:rPr lang="en-US" sz="2400" dirty="0"/>
              <a:t> 7 </a:t>
            </a:r>
            <a:r>
              <a:rPr lang="en-US" sz="2400" dirty="0" err="1"/>
              <a:t>dan</a:t>
            </a:r>
            <a:r>
              <a:rPr lang="en-US" sz="2400" dirty="0"/>
              <a:t> </a:t>
            </a:r>
            <a:r>
              <a:rPr lang="en-US" sz="2400" dirty="0" err="1"/>
              <a:t>sebaliknya</a:t>
            </a:r>
            <a:r>
              <a:rPr lang="en-US" sz="2400" dirty="0"/>
              <a:t>.</a:t>
            </a:r>
          </a:p>
          <a:p>
            <a:pPr marL="514350" indent="-514350" algn="just" eaLnBrk="1" hangingPunct="1">
              <a:lnSpc>
                <a:spcPct val="80000"/>
              </a:lnSpc>
              <a:buFont typeface="Calibri" pitchFamily="34" charset="0"/>
              <a:buAutoNum type="arabicPeriod" startAt="3"/>
              <a:defRPr/>
            </a:pPr>
            <a:endParaRPr lang="id-ID" sz="3200" dirty="0"/>
          </a:p>
          <a:p>
            <a:pPr marL="514350" indent="-514350" algn="just" eaLnBrk="1" hangingPunct="1">
              <a:lnSpc>
                <a:spcPct val="80000"/>
              </a:lnSpc>
              <a:buFont typeface="Calibri" pitchFamily="34" charset="0"/>
              <a:buAutoNum type="arabicPeriod" startAt="3"/>
              <a:defRPr/>
            </a:pP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2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2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4375" y="1071563"/>
            <a:ext cx="7786688" cy="4929187"/>
          </a:xfrm>
        </p:spPr>
        <p:txBody>
          <a:bodyPr>
            <a:noAutofit/>
          </a:bodyPr>
          <a:lstStyle/>
          <a:p>
            <a:pPr marL="514350" indent="-514350" algn="just" eaLnBrk="1" fontAlgn="auto" hangingPunct="1">
              <a:spcAft>
                <a:spcPts val="0"/>
              </a:spcAft>
              <a:buClr>
                <a:schemeClr val="accent3"/>
              </a:buClr>
              <a:buFont typeface="+mj-lt"/>
              <a:buAutoNum type="arabicPeriod" startAt="7"/>
              <a:defRPr/>
            </a:pPr>
            <a:r>
              <a:rPr lang="en-US" sz="2800" dirty="0" err="1">
                <a:latin typeface="+mj-lt"/>
              </a:rPr>
              <a:t>Masih</a:t>
            </a:r>
            <a:r>
              <a:rPr lang="en-US" sz="2800" dirty="0">
                <a:latin typeface="+mj-lt"/>
              </a:rPr>
              <a:t> </a:t>
            </a:r>
            <a:r>
              <a:rPr lang="en-US" sz="2800" dirty="0" err="1">
                <a:latin typeface="+mj-lt"/>
              </a:rPr>
              <a:t>berdasarkan</a:t>
            </a:r>
            <a:r>
              <a:rPr lang="en-US" sz="2800" dirty="0">
                <a:latin typeface="+mj-lt"/>
              </a:rPr>
              <a:t> </a:t>
            </a:r>
            <a:r>
              <a:rPr lang="en-US" sz="2800" dirty="0" err="1">
                <a:latin typeface="+mj-lt"/>
              </a:rPr>
              <a:t>angka</a:t>
            </a:r>
            <a:r>
              <a:rPr lang="en-US" sz="2800" dirty="0">
                <a:latin typeface="+mj-lt"/>
              </a:rPr>
              <a:t> </a:t>
            </a:r>
            <a:r>
              <a:rPr lang="en-US" sz="2800" dirty="0" err="1">
                <a:latin typeface="+mj-lt"/>
              </a:rPr>
              <a:t>dari</a:t>
            </a:r>
            <a:r>
              <a:rPr lang="en-US" sz="2800" dirty="0">
                <a:latin typeface="+mj-lt"/>
              </a:rPr>
              <a:t> </a:t>
            </a:r>
            <a:r>
              <a:rPr lang="en-US" sz="2800" dirty="0" err="1">
                <a:latin typeface="+mj-lt"/>
              </a:rPr>
              <a:t>kolom</a:t>
            </a:r>
            <a:r>
              <a:rPr lang="en-US" sz="2800" dirty="0">
                <a:latin typeface="+mj-lt"/>
              </a:rPr>
              <a:t> </a:t>
            </a:r>
            <a:r>
              <a:rPr lang="en-US" sz="2800" dirty="0" err="1">
                <a:latin typeface="+mj-lt"/>
              </a:rPr>
              <a:t>neraca</a:t>
            </a:r>
            <a:r>
              <a:rPr lang="en-US" sz="2800" dirty="0">
                <a:latin typeface="+mj-lt"/>
              </a:rPr>
              <a:t> </a:t>
            </a:r>
            <a:r>
              <a:rPr lang="en-US" sz="2800" dirty="0" err="1">
                <a:latin typeface="+mj-lt"/>
              </a:rPr>
              <a:t>saldo</a:t>
            </a:r>
            <a:r>
              <a:rPr lang="en-US" sz="2800" dirty="0">
                <a:latin typeface="+mj-lt"/>
              </a:rPr>
              <a:t> </a:t>
            </a:r>
            <a:r>
              <a:rPr lang="en-US" sz="2800" dirty="0" err="1">
                <a:latin typeface="+mj-lt"/>
              </a:rPr>
              <a:t>setelah</a:t>
            </a:r>
            <a:r>
              <a:rPr lang="en-US" sz="2800" dirty="0">
                <a:latin typeface="+mj-lt"/>
              </a:rPr>
              <a:t> </a:t>
            </a:r>
            <a:r>
              <a:rPr lang="en-US" sz="2800" dirty="0" err="1">
                <a:latin typeface="+mj-lt"/>
              </a:rPr>
              <a:t>disesuaikan</a:t>
            </a:r>
            <a:r>
              <a:rPr lang="en-US" sz="2800" dirty="0">
                <a:latin typeface="+mj-lt"/>
              </a:rPr>
              <a:t>, </a:t>
            </a:r>
            <a:r>
              <a:rPr lang="en-US" sz="2800" dirty="0" err="1">
                <a:latin typeface="+mj-lt"/>
              </a:rPr>
              <a:t>maka</a:t>
            </a:r>
            <a:r>
              <a:rPr lang="en-US" sz="2800" dirty="0">
                <a:latin typeface="+mj-lt"/>
              </a:rPr>
              <a:t> </a:t>
            </a:r>
            <a:r>
              <a:rPr lang="en-US" sz="2800" dirty="0" err="1">
                <a:latin typeface="+mj-lt"/>
              </a:rPr>
              <a:t>dipilih</a:t>
            </a:r>
            <a:r>
              <a:rPr lang="en-US" sz="2800" dirty="0">
                <a:latin typeface="+mj-lt"/>
              </a:rPr>
              <a:t> </a:t>
            </a:r>
            <a:r>
              <a:rPr lang="en-US" sz="2800" dirty="0" err="1">
                <a:latin typeface="+mj-lt"/>
              </a:rPr>
              <a:t>akun</a:t>
            </a:r>
            <a:r>
              <a:rPr lang="en-US" sz="2800" dirty="0">
                <a:latin typeface="+mj-lt"/>
              </a:rPr>
              <a:t> modal, </a:t>
            </a:r>
            <a:r>
              <a:rPr lang="en-US" sz="2800" dirty="0" err="1">
                <a:latin typeface="+mj-lt"/>
              </a:rPr>
              <a:t>laba</a:t>
            </a:r>
            <a:r>
              <a:rPr lang="en-US" sz="2800" dirty="0">
                <a:latin typeface="+mj-lt"/>
              </a:rPr>
              <a:t> (</a:t>
            </a:r>
            <a:r>
              <a:rPr lang="en-US" sz="2800" dirty="0" err="1">
                <a:latin typeface="+mj-lt"/>
              </a:rPr>
              <a:t>kolom</a:t>
            </a:r>
            <a:r>
              <a:rPr lang="en-US" sz="2800" dirty="0">
                <a:latin typeface="+mj-lt"/>
              </a:rPr>
              <a:t> </a:t>
            </a:r>
            <a:r>
              <a:rPr lang="en-US" sz="2800" dirty="0" err="1">
                <a:latin typeface="+mj-lt"/>
              </a:rPr>
              <a:t>ke</a:t>
            </a:r>
            <a:r>
              <a:rPr lang="en-US" sz="2800" dirty="0">
                <a:latin typeface="+mj-lt"/>
              </a:rPr>
              <a:t> 7) </a:t>
            </a:r>
            <a:r>
              <a:rPr lang="en-US" sz="2800" dirty="0" err="1">
                <a:latin typeface="+mj-lt"/>
              </a:rPr>
              <a:t>atau</a:t>
            </a:r>
            <a:r>
              <a:rPr lang="en-US" sz="2800" dirty="0">
                <a:latin typeface="+mj-lt"/>
              </a:rPr>
              <a:t> </a:t>
            </a:r>
            <a:r>
              <a:rPr lang="en-US" sz="2800" dirty="0" err="1">
                <a:latin typeface="+mj-lt"/>
              </a:rPr>
              <a:t>rugi</a:t>
            </a:r>
            <a:r>
              <a:rPr lang="en-US" sz="2800" dirty="0">
                <a:latin typeface="+mj-lt"/>
              </a:rPr>
              <a:t> (</a:t>
            </a:r>
            <a:r>
              <a:rPr lang="en-US" sz="2800" dirty="0" err="1">
                <a:latin typeface="+mj-lt"/>
              </a:rPr>
              <a:t>kolom</a:t>
            </a:r>
            <a:r>
              <a:rPr lang="en-US" sz="2800" dirty="0">
                <a:latin typeface="+mj-lt"/>
              </a:rPr>
              <a:t> 8) </a:t>
            </a:r>
            <a:r>
              <a:rPr lang="en-US" sz="2800" dirty="0" err="1">
                <a:latin typeface="+mj-lt"/>
              </a:rPr>
              <a:t>dan</a:t>
            </a:r>
            <a:r>
              <a:rPr lang="en-US" sz="2800" dirty="0">
                <a:latin typeface="+mj-lt"/>
              </a:rPr>
              <a:t> </a:t>
            </a:r>
            <a:r>
              <a:rPr lang="en-US" sz="2800" dirty="0" err="1">
                <a:latin typeface="+mj-lt"/>
              </a:rPr>
              <a:t>prive</a:t>
            </a:r>
            <a:r>
              <a:rPr lang="en-US" sz="2800" dirty="0">
                <a:latin typeface="+mj-lt"/>
              </a:rPr>
              <a:t> </a:t>
            </a:r>
            <a:r>
              <a:rPr lang="en-US" sz="2800" dirty="0" err="1">
                <a:latin typeface="+mj-lt"/>
              </a:rPr>
              <a:t>dimasukkan</a:t>
            </a:r>
            <a:r>
              <a:rPr lang="en-US" sz="2800" dirty="0">
                <a:latin typeface="+mj-lt"/>
              </a:rPr>
              <a:t> </a:t>
            </a:r>
            <a:r>
              <a:rPr lang="en-US" sz="2800" dirty="0" err="1">
                <a:latin typeface="+mj-lt"/>
              </a:rPr>
              <a:t>ke</a:t>
            </a:r>
            <a:r>
              <a:rPr lang="en-US" sz="2800" dirty="0">
                <a:latin typeface="+mj-lt"/>
              </a:rPr>
              <a:t> </a:t>
            </a:r>
            <a:r>
              <a:rPr lang="en-US" sz="2800" dirty="0" err="1">
                <a:latin typeface="+mj-lt"/>
              </a:rPr>
              <a:t>kolom</a:t>
            </a:r>
            <a:r>
              <a:rPr lang="en-US" sz="2800" dirty="0">
                <a:latin typeface="+mj-lt"/>
              </a:rPr>
              <a:t> </a:t>
            </a:r>
            <a:r>
              <a:rPr lang="en-US" sz="2800" dirty="0" err="1">
                <a:latin typeface="+mj-lt"/>
              </a:rPr>
              <a:t>perubahan</a:t>
            </a:r>
            <a:r>
              <a:rPr lang="en-US" sz="2800" dirty="0">
                <a:latin typeface="+mj-lt"/>
              </a:rPr>
              <a:t> modal </a:t>
            </a:r>
            <a:r>
              <a:rPr lang="en-US" sz="2800" dirty="0" err="1">
                <a:latin typeface="+mj-lt"/>
              </a:rPr>
              <a:t>yaitu</a:t>
            </a:r>
            <a:r>
              <a:rPr lang="en-US" sz="2800" dirty="0">
                <a:latin typeface="+mj-lt"/>
              </a:rPr>
              <a:t> </a:t>
            </a:r>
            <a:r>
              <a:rPr lang="en-US" sz="2800" dirty="0" err="1">
                <a:latin typeface="+mj-lt"/>
              </a:rPr>
              <a:t>kolom</a:t>
            </a:r>
            <a:r>
              <a:rPr lang="en-US" sz="2800" dirty="0">
                <a:latin typeface="+mj-lt"/>
              </a:rPr>
              <a:t> 9 debit </a:t>
            </a:r>
            <a:r>
              <a:rPr lang="en-US" sz="2800" dirty="0" err="1">
                <a:latin typeface="+mj-lt"/>
              </a:rPr>
              <a:t>dan</a:t>
            </a:r>
            <a:r>
              <a:rPr lang="en-US" sz="2800" dirty="0">
                <a:latin typeface="+mj-lt"/>
              </a:rPr>
              <a:t> </a:t>
            </a:r>
            <a:r>
              <a:rPr lang="en-US" sz="2800" dirty="0" err="1">
                <a:latin typeface="+mj-lt"/>
              </a:rPr>
              <a:t>kolom</a:t>
            </a:r>
            <a:r>
              <a:rPr lang="en-US" sz="2800" dirty="0">
                <a:latin typeface="+mj-lt"/>
              </a:rPr>
              <a:t> 10 </a:t>
            </a:r>
            <a:r>
              <a:rPr lang="en-US" sz="2800" dirty="0" err="1">
                <a:latin typeface="+mj-lt"/>
              </a:rPr>
              <a:t>kredit</a:t>
            </a:r>
            <a:r>
              <a:rPr lang="en-US" sz="2800" dirty="0">
                <a:latin typeface="+mj-lt"/>
              </a:rPr>
              <a:t>. </a:t>
            </a:r>
            <a:r>
              <a:rPr lang="en-US" sz="2800" dirty="0" err="1">
                <a:latin typeface="+mj-lt"/>
              </a:rPr>
              <a:t>Pada</a:t>
            </a:r>
            <a:r>
              <a:rPr lang="en-US" sz="2800" dirty="0">
                <a:latin typeface="+mj-lt"/>
              </a:rPr>
              <a:t> </a:t>
            </a:r>
            <a:r>
              <a:rPr lang="en-US" sz="2800" dirty="0" err="1">
                <a:latin typeface="+mj-lt"/>
              </a:rPr>
              <a:t>perusahaan</a:t>
            </a:r>
            <a:r>
              <a:rPr lang="en-US" sz="2800" dirty="0">
                <a:latin typeface="+mj-lt"/>
              </a:rPr>
              <a:t> yang </a:t>
            </a:r>
            <a:r>
              <a:rPr lang="en-US" sz="2800" dirty="0" err="1">
                <a:latin typeface="+mj-lt"/>
              </a:rPr>
              <a:t>mengalami</a:t>
            </a:r>
            <a:r>
              <a:rPr lang="en-US" sz="2800" dirty="0">
                <a:latin typeface="+mj-lt"/>
              </a:rPr>
              <a:t> </a:t>
            </a:r>
            <a:r>
              <a:rPr lang="en-US" sz="2800" dirty="0" err="1">
                <a:latin typeface="+mj-lt"/>
              </a:rPr>
              <a:t>laba</a:t>
            </a:r>
            <a:r>
              <a:rPr lang="en-US" sz="2800" dirty="0">
                <a:latin typeface="+mj-lt"/>
              </a:rPr>
              <a:t>, </a:t>
            </a:r>
            <a:r>
              <a:rPr lang="en-US" sz="2800" dirty="0" err="1">
                <a:latin typeface="+mj-lt"/>
              </a:rPr>
              <a:t>maka</a:t>
            </a:r>
            <a:r>
              <a:rPr lang="en-US" sz="2800" dirty="0">
                <a:latin typeface="+mj-lt"/>
              </a:rPr>
              <a:t> </a:t>
            </a:r>
            <a:r>
              <a:rPr lang="en-US" sz="2800" dirty="0" err="1">
                <a:latin typeface="+mj-lt"/>
              </a:rPr>
              <a:t>angka</a:t>
            </a:r>
            <a:r>
              <a:rPr lang="en-US" sz="2800" dirty="0">
                <a:latin typeface="+mj-lt"/>
              </a:rPr>
              <a:t> </a:t>
            </a:r>
            <a:r>
              <a:rPr lang="en-US" sz="2800" dirty="0" err="1">
                <a:latin typeface="+mj-lt"/>
              </a:rPr>
              <a:t>laba</a:t>
            </a:r>
            <a:r>
              <a:rPr lang="en-US" sz="2800" dirty="0">
                <a:latin typeface="+mj-lt"/>
              </a:rPr>
              <a:t> </a:t>
            </a:r>
            <a:r>
              <a:rPr lang="en-US" sz="2800" dirty="0" err="1">
                <a:latin typeface="+mj-lt"/>
              </a:rPr>
              <a:t>dari</a:t>
            </a:r>
            <a:r>
              <a:rPr lang="en-US" sz="2800" dirty="0">
                <a:latin typeface="+mj-lt"/>
              </a:rPr>
              <a:t> </a:t>
            </a:r>
            <a:r>
              <a:rPr lang="en-US" sz="2800" dirty="0" err="1">
                <a:latin typeface="+mj-lt"/>
              </a:rPr>
              <a:t>kolom</a:t>
            </a:r>
            <a:r>
              <a:rPr lang="en-US" sz="2800" dirty="0">
                <a:latin typeface="+mj-lt"/>
              </a:rPr>
              <a:t> 7 </a:t>
            </a:r>
            <a:r>
              <a:rPr lang="en-US" sz="2800" dirty="0" err="1">
                <a:latin typeface="+mj-lt"/>
              </a:rPr>
              <a:t>dimasukkan</a:t>
            </a:r>
            <a:r>
              <a:rPr lang="en-US" sz="2800" dirty="0">
                <a:latin typeface="+mj-lt"/>
              </a:rPr>
              <a:t> </a:t>
            </a:r>
            <a:r>
              <a:rPr lang="en-US" sz="2800" dirty="0" err="1">
                <a:latin typeface="+mj-lt"/>
              </a:rPr>
              <a:t>ke</a:t>
            </a:r>
            <a:r>
              <a:rPr lang="en-US" sz="2800" dirty="0">
                <a:latin typeface="+mj-lt"/>
              </a:rPr>
              <a:t> </a:t>
            </a:r>
            <a:r>
              <a:rPr lang="en-US" sz="2800" dirty="0" err="1">
                <a:latin typeface="+mj-lt"/>
              </a:rPr>
              <a:t>kolom</a:t>
            </a:r>
            <a:r>
              <a:rPr lang="en-US" sz="2800" dirty="0">
                <a:latin typeface="+mj-lt"/>
              </a:rPr>
              <a:t> 10, </a:t>
            </a:r>
            <a:r>
              <a:rPr lang="en-US" sz="2800" dirty="0" err="1">
                <a:latin typeface="+mj-lt"/>
              </a:rPr>
              <a:t>jika</a:t>
            </a:r>
            <a:r>
              <a:rPr lang="en-US" sz="2800" dirty="0">
                <a:latin typeface="+mj-lt"/>
              </a:rPr>
              <a:t> </a:t>
            </a:r>
            <a:r>
              <a:rPr lang="en-US" sz="2800" dirty="0" err="1">
                <a:latin typeface="+mj-lt"/>
              </a:rPr>
              <a:t>rugi</a:t>
            </a:r>
            <a:r>
              <a:rPr lang="en-US" sz="2800" dirty="0">
                <a:latin typeface="+mj-lt"/>
              </a:rPr>
              <a:t> </a:t>
            </a:r>
            <a:r>
              <a:rPr lang="en-US" sz="2800" dirty="0" err="1">
                <a:latin typeface="+mj-lt"/>
              </a:rPr>
              <a:t>dari</a:t>
            </a:r>
            <a:r>
              <a:rPr lang="en-US" sz="2800" dirty="0">
                <a:latin typeface="+mj-lt"/>
              </a:rPr>
              <a:t> </a:t>
            </a:r>
            <a:r>
              <a:rPr lang="en-US" sz="2800" dirty="0" err="1">
                <a:latin typeface="+mj-lt"/>
              </a:rPr>
              <a:t>angka</a:t>
            </a:r>
            <a:r>
              <a:rPr lang="en-US" sz="2800" dirty="0">
                <a:latin typeface="+mj-lt"/>
              </a:rPr>
              <a:t> </a:t>
            </a:r>
            <a:r>
              <a:rPr lang="en-US" sz="2800" dirty="0" err="1">
                <a:latin typeface="+mj-lt"/>
              </a:rPr>
              <a:t>kolom</a:t>
            </a:r>
            <a:r>
              <a:rPr lang="en-US" sz="2800" dirty="0">
                <a:latin typeface="+mj-lt"/>
              </a:rPr>
              <a:t> 8 </a:t>
            </a:r>
            <a:r>
              <a:rPr lang="en-US" sz="2800" dirty="0" err="1">
                <a:latin typeface="+mj-lt"/>
              </a:rPr>
              <a:t>dimasukkan</a:t>
            </a:r>
            <a:r>
              <a:rPr lang="en-US" sz="2800" dirty="0">
                <a:latin typeface="+mj-lt"/>
              </a:rPr>
              <a:t> </a:t>
            </a:r>
            <a:r>
              <a:rPr lang="en-US" sz="2800" dirty="0" err="1">
                <a:latin typeface="+mj-lt"/>
              </a:rPr>
              <a:t>ke</a:t>
            </a:r>
            <a:r>
              <a:rPr lang="en-US" sz="2800" dirty="0">
                <a:latin typeface="+mj-lt"/>
              </a:rPr>
              <a:t> </a:t>
            </a:r>
            <a:r>
              <a:rPr lang="en-US" sz="2800" dirty="0" err="1">
                <a:latin typeface="+mj-lt"/>
              </a:rPr>
              <a:t>kolom</a:t>
            </a:r>
            <a:r>
              <a:rPr lang="en-US" sz="2800" dirty="0">
                <a:latin typeface="+mj-lt"/>
              </a:rPr>
              <a:t> 9. </a:t>
            </a:r>
            <a:r>
              <a:rPr lang="en-US" sz="2800" dirty="0" err="1">
                <a:latin typeface="+mj-lt"/>
              </a:rPr>
              <a:t>Kolom</a:t>
            </a:r>
            <a:r>
              <a:rPr lang="en-US" sz="2800" dirty="0">
                <a:latin typeface="+mj-lt"/>
              </a:rPr>
              <a:t> 8 </a:t>
            </a:r>
            <a:r>
              <a:rPr lang="en-US" sz="2800" dirty="0" err="1">
                <a:latin typeface="+mj-lt"/>
              </a:rPr>
              <a:t>dijumlahkan</a:t>
            </a:r>
            <a:r>
              <a:rPr lang="en-US" sz="2800" dirty="0">
                <a:latin typeface="+mj-lt"/>
              </a:rPr>
              <a:t> </a:t>
            </a:r>
            <a:r>
              <a:rPr lang="en-US" sz="2800" dirty="0" err="1">
                <a:latin typeface="+mj-lt"/>
              </a:rPr>
              <a:t>dan</a:t>
            </a:r>
            <a:r>
              <a:rPr lang="en-US" sz="2800" dirty="0">
                <a:latin typeface="+mj-lt"/>
              </a:rPr>
              <a:t> </a:t>
            </a:r>
            <a:r>
              <a:rPr lang="en-US" sz="2800" dirty="0" err="1">
                <a:latin typeface="+mj-lt"/>
              </a:rPr>
              <a:t>juga</a:t>
            </a:r>
            <a:r>
              <a:rPr lang="en-US" sz="2800" dirty="0">
                <a:latin typeface="+mj-lt"/>
              </a:rPr>
              <a:t> </a:t>
            </a:r>
            <a:r>
              <a:rPr lang="en-US" sz="2800" dirty="0" err="1">
                <a:latin typeface="+mj-lt"/>
              </a:rPr>
              <a:t>kolom</a:t>
            </a:r>
            <a:r>
              <a:rPr lang="en-US" sz="2800" dirty="0">
                <a:latin typeface="+mj-lt"/>
              </a:rPr>
              <a:t> 9, </a:t>
            </a:r>
            <a:r>
              <a:rPr lang="en-US" sz="2800" dirty="0" err="1">
                <a:latin typeface="+mj-lt"/>
              </a:rPr>
              <a:t>selisih</a:t>
            </a:r>
            <a:r>
              <a:rPr lang="en-US" sz="2800" dirty="0">
                <a:latin typeface="+mj-lt"/>
              </a:rPr>
              <a:t> yang </a:t>
            </a:r>
            <a:r>
              <a:rPr lang="en-US" sz="2800" dirty="0" err="1">
                <a:latin typeface="+mj-lt"/>
              </a:rPr>
              <a:t>terjadi</a:t>
            </a:r>
            <a:r>
              <a:rPr lang="en-US" sz="2800" dirty="0">
                <a:latin typeface="+mj-lt"/>
              </a:rPr>
              <a:t> </a:t>
            </a:r>
            <a:r>
              <a:rPr lang="en-US" sz="2800" dirty="0" err="1">
                <a:latin typeface="+mj-lt"/>
              </a:rPr>
              <a:t>merupakan</a:t>
            </a:r>
            <a:r>
              <a:rPr lang="en-US" sz="2800" dirty="0">
                <a:latin typeface="+mj-lt"/>
              </a:rPr>
              <a:t> modal </a:t>
            </a:r>
            <a:r>
              <a:rPr lang="en-US" sz="2800" dirty="0" err="1">
                <a:latin typeface="+mj-lt"/>
              </a:rPr>
              <a:t>akhir</a:t>
            </a:r>
            <a:r>
              <a:rPr lang="en-US" sz="2800" dirty="0">
                <a:latin typeface="+mj-lt"/>
              </a:rPr>
              <a:t> yang </a:t>
            </a:r>
            <a:r>
              <a:rPr lang="en-US" sz="2800" dirty="0" err="1">
                <a:latin typeface="+mj-lt"/>
              </a:rPr>
              <a:t>dimasukkan</a:t>
            </a:r>
            <a:r>
              <a:rPr lang="en-US" sz="2800" dirty="0">
                <a:latin typeface="+mj-lt"/>
              </a:rPr>
              <a:t> </a:t>
            </a:r>
            <a:r>
              <a:rPr lang="en-US" sz="2800" dirty="0" err="1">
                <a:latin typeface="+mj-lt"/>
              </a:rPr>
              <a:t>ke</a:t>
            </a:r>
            <a:r>
              <a:rPr lang="en-US" sz="2800" dirty="0">
                <a:latin typeface="+mj-lt"/>
              </a:rPr>
              <a:t> </a:t>
            </a:r>
            <a:r>
              <a:rPr lang="en-US" sz="2800" dirty="0" err="1">
                <a:latin typeface="+mj-lt"/>
              </a:rPr>
              <a:t>kolom</a:t>
            </a:r>
            <a:r>
              <a:rPr lang="en-US" sz="2800" dirty="0">
                <a:latin typeface="+mj-lt"/>
              </a:rPr>
              <a:t> 9</a:t>
            </a:r>
          </a:p>
          <a:p>
            <a:pPr marL="282575" indent="-282575" algn="just" eaLnBrk="1" fontAlgn="auto" hangingPunct="1">
              <a:lnSpc>
                <a:spcPct val="80000"/>
              </a:lnSpc>
              <a:spcAft>
                <a:spcPts val="0"/>
              </a:spcAft>
              <a:buClr>
                <a:schemeClr val="accent3"/>
              </a:buClr>
              <a:buFontTx/>
              <a:buAutoNum type="arabicPeriod" startAt="7"/>
              <a:defRPr/>
            </a:pPr>
            <a:endParaRPr lang="en-US" sz="2800" dirty="0"/>
          </a:p>
          <a:p>
            <a:pPr marL="274320" indent="-274320" eaLnBrk="1" fontAlgn="auto" hangingPunct="1">
              <a:spcAft>
                <a:spcPts val="0"/>
              </a:spcAft>
              <a:buClr>
                <a:schemeClr val="accent3"/>
              </a:buClr>
              <a:buFont typeface="Arial" charset="0"/>
              <a:buNone/>
              <a:defRPr/>
            </a:pPr>
            <a:endParaRPr lang="id-ID"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29600" cy="576263"/>
          </a:xfrm>
        </p:spPr>
        <p:txBody>
          <a:bodyPr>
            <a:normAutofit fontScale="90000"/>
          </a:bodyPr>
          <a:lstStyle/>
          <a:p>
            <a:pPr eaLnBrk="1" hangingPunct="1"/>
            <a:r>
              <a:rPr lang="en-US" sz="3600" b="1"/>
              <a:t>Contoh Soal :</a:t>
            </a:r>
          </a:p>
        </p:txBody>
      </p:sp>
      <p:pic>
        <p:nvPicPr>
          <p:cNvPr id="4" name="Picture 4"/>
          <p:cNvPicPr>
            <a:picLocks noGrp="1" noChangeAspect="1" noChangeArrowheads="1"/>
          </p:cNvPicPr>
          <p:nvPr>
            <p:ph idx="1"/>
          </p:nvPr>
        </p:nvPicPr>
        <p:blipFill>
          <a:blip r:embed="rId2"/>
          <a:srcRect/>
          <a:stretch>
            <a:fillRect/>
          </a:stretch>
        </p:blipFill>
        <p:spPr>
          <a:xfrm>
            <a:off x="1042988" y="714375"/>
            <a:ext cx="7058025" cy="3506788"/>
          </a:xfrm>
          <a:noFill/>
        </p:spPr>
      </p:pic>
      <p:sp>
        <p:nvSpPr>
          <p:cNvPr id="5" name="Rectangle 4"/>
          <p:cNvSpPr/>
          <p:nvPr/>
        </p:nvSpPr>
        <p:spPr>
          <a:xfrm>
            <a:off x="684213" y="4508500"/>
            <a:ext cx="8135937" cy="1822450"/>
          </a:xfrm>
          <a:prstGeom prst="rect">
            <a:avLst/>
          </a:prstGeom>
        </p:spPr>
        <p:txBody>
          <a:bodyPr>
            <a:spAutoFit/>
          </a:bodyPr>
          <a:lstStyle/>
          <a:p>
            <a:pPr>
              <a:lnSpc>
                <a:spcPct val="80000"/>
              </a:lnSpc>
              <a:defRPr/>
            </a:pPr>
            <a:r>
              <a:rPr lang="en-US" sz="2000" dirty="0" err="1">
                <a:latin typeface="+mj-lt"/>
              </a:rPr>
              <a:t>Informasi</a:t>
            </a:r>
            <a:r>
              <a:rPr lang="en-US" sz="2000" dirty="0">
                <a:latin typeface="+mj-lt"/>
              </a:rPr>
              <a:t> </a:t>
            </a:r>
            <a:r>
              <a:rPr lang="en-US" sz="2000" dirty="0" err="1">
                <a:latin typeface="+mj-lt"/>
              </a:rPr>
              <a:t>tambahan</a:t>
            </a:r>
            <a:r>
              <a:rPr lang="en-US" sz="2000" dirty="0">
                <a:latin typeface="+mj-lt"/>
              </a:rPr>
              <a:t>:</a:t>
            </a:r>
          </a:p>
          <a:p>
            <a:pPr marL="457200" indent="-457200">
              <a:lnSpc>
                <a:spcPct val="80000"/>
              </a:lnSpc>
              <a:buFont typeface="+mj-lt"/>
              <a:buAutoNum type="arabicPeriod"/>
              <a:defRPr/>
            </a:pPr>
            <a:r>
              <a:rPr lang="en-US" sz="2000" dirty="0" err="1">
                <a:latin typeface="+mj-lt"/>
              </a:rPr>
              <a:t>Tarif</a:t>
            </a:r>
            <a:r>
              <a:rPr lang="en-US" sz="2000" dirty="0">
                <a:latin typeface="+mj-lt"/>
              </a:rPr>
              <a:t> </a:t>
            </a:r>
            <a:r>
              <a:rPr lang="en-US" sz="2000" dirty="0" err="1">
                <a:latin typeface="+mj-lt"/>
              </a:rPr>
              <a:t>premi</a:t>
            </a:r>
            <a:r>
              <a:rPr lang="en-US" sz="2000" dirty="0">
                <a:latin typeface="+mj-lt"/>
              </a:rPr>
              <a:t> </a:t>
            </a:r>
            <a:r>
              <a:rPr lang="en-US" sz="2000" dirty="0" err="1">
                <a:latin typeface="+mj-lt"/>
              </a:rPr>
              <a:t>asuransi</a:t>
            </a:r>
            <a:r>
              <a:rPr lang="en-US" sz="2000" dirty="0">
                <a:latin typeface="+mj-lt"/>
              </a:rPr>
              <a:t> </a:t>
            </a:r>
            <a:r>
              <a:rPr lang="en-US" sz="2000" dirty="0" err="1">
                <a:latin typeface="+mj-lt"/>
              </a:rPr>
              <a:t>adalah</a:t>
            </a:r>
            <a:r>
              <a:rPr lang="en-US" sz="2000" dirty="0">
                <a:latin typeface="+mj-lt"/>
              </a:rPr>
              <a:t> </a:t>
            </a:r>
            <a:r>
              <a:rPr lang="en-US" sz="2000" dirty="0" err="1">
                <a:latin typeface="+mj-lt"/>
              </a:rPr>
              <a:t>Rp</a:t>
            </a:r>
            <a:r>
              <a:rPr lang="en-US" sz="2000" dirty="0">
                <a:latin typeface="+mj-lt"/>
              </a:rPr>
              <a:t>. 400.000,- per </a:t>
            </a:r>
            <a:r>
              <a:rPr lang="en-US" sz="2000" dirty="0" err="1">
                <a:latin typeface="+mj-lt"/>
              </a:rPr>
              <a:t>bulan</a:t>
            </a:r>
            <a:r>
              <a:rPr lang="en-US" sz="2000" dirty="0">
                <a:latin typeface="+mj-lt"/>
              </a:rPr>
              <a:t>. </a:t>
            </a:r>
          </a:p>
          <a:p>
            <a:pPr marL="457200" indent="-457200">
              <a:lnSpc>
                <a:spcPct val="80000"/>
              </a:lnSpc>
              <a:buFont typeface="+mj-lt"/>
              <a:buAutoNum type="arabicPeriod"/>
              <a:defRPr/>
            </a:pPr>
            <a:r>
              <a:rPr lang="en-US" sz="2000" dirty="0" err="1">
                <a:latin typeface="+mj-lt"/>
              </a:rPr>
              <a:t>Perlengkapan</a:t>
            </a:r>
            <a:r>
              <a:rPr lang="en-US" sz="2000" dirty="0">
                <a:latin typeface="+mj-lt"/>
              </a:rPr>
              <a:t> yang </a:t>
            </a:r>
            <a:r>
              <a:rPr lang="en-US" sz="2000" dirty="0" err="1">
                <a:latin typeface="+mj-lt"/>
              </a:rPr>
              <a:t>tersisa</a:t>
            </a:r>
            <a:r>
              <a:rPr lang="en-US" sz="2000" dirty="0">
                <a:latin typeface="+mj-lt"/>
              </a:rPr>
              <a:t> </a:t>
            </a:r>
            <a:r>
              <a:rPr lang="en-US" sz="2000" dirty="0" err="1">
                <a:latin typeface="+mj-lt"/>
              </a:rPr>
              <a:t>di</a:t>
            </a:r>
            <a:r>
              <a:rPr lang="en-US" sz="2000" dirty="0">
                <a:latin typeface="+mj-lt"/>
              </a:rPr>
              <a:t> </a:t>
            </a:r>
            <a:r>
              <a:rPr lang="en-US" sz="2000" dirty="0" err="1">
                <a:latin typeface="+mj-lt"/>
              </a:rPr>
              <a:t>gudang</a:t>
            </a:r>
            <a:r>
              <a:rPr lang="en-US" sz="2000" dirty="0">
                <a:latin typeface="+mj-lt"/>
              </a:rPr>
              <a:t> </a:t>
            </a:r>
            <a:r>
              <a:rPr lang="en-US" sz="2000" dirty="0" err="1">
                <a:latin typeface="+mj-lt"/>
              </a:rPr>
              <a:t>pada</a:t>
            </a:r>
            <a:r>
              <a:rPr lang="en-US" sz="2000" dirty="0">
                <a:latin typeface="+mj-lt"/>
              </a:rPr>
              <a:t> </a:t>
            </a:r>
            <a:r>
              <a:rPr lang="en-US" sz="2000" dirty="0" err="1">
                <a:latin typeface="+mj-lt"/>
              </a:rPr>
              <a:t>tanggal</a:t>
            </a:r>
            <a:r>
              <a:rPr lang="en-US" sz="2000" dirty="0">
                <a:latin typeface="+mj-lt"/>
              </a:rPr>
              <a:t> 31 </a:t>
            </a:r>
            <a:r>
              <a:rPr lang="en-US" sz="2000" dirty="0" err="1">
                <a:latin typeface="+mj-lt"/>
              </a:rPr>
              <a:t>Maret</a:t>
            </a:r>
            <a:r>
              <a:rPr lang="en-US" sz="2000" dirty="0">
                <a:latin typeface="+mj-lt"/>
              </a:rPr>
              <a:t> 2006, </a:t>
            </a:r>
            <a:r>
              <a:rPr lang="en-US" sz="2000" dirty="0" err="1">
                <a:latin typeface="+mj-lt"/>
              </a:rPr>
              <a:t>Rp</a:t>
            </a:r>
            <a:r>
              <a:rPr lang="en-US" sz="2000" dirty="0">
                <a:latin typeface="+mj-lt"/>
              </a:rPr>
              <a:t>. 2.000.000,-.</a:t>
            </a:r>
          </a:p>
          <a:p>
            <a:pPr marL="457200" indent="-457200">
              <a:lnSpc>
                <a:spcPct val="80000"/>
              </a:lnSpc>
              <a:buFont typeface="+mj-lt"/>
              <a:buAutoNum type="arabicPeriod"/>
              <a:defRPr/>
            </a:pPr>
            <a:r>
              <a:rPr lang="en-US" sz="2000" dirty="0" err="1">
                <a:latin typeface="+mj-lt"/>
              </a:rPr>
              <a:t>Penyusutan</a:t>
            </a:r>
            <a:r>
              <a:rPr lang="en-US" sz="2000" dirty="0">
                <a:latin typeface="+mj-lt"/>
              </a:rPr>
              <a:t> </a:t>
            </a:r>
            <a:r>
              <a:rPr lang="en-US" sz="2000" dirty="0" err="1">
                <a:latin typeface="+mj-lt"/>
              </a:rPr>
              <a:t>peralatan</a:t>
            </a:r>
            <a:r>
              <a:rPr lang="en-US" sz="2000" dirty="0">
                <a:latin typeface="+mj-lt"/>
              </a:rPr>
              <a:t> per </a:t>
            </a:r>
            <a:r>
              <a:rPr lang="en-US" sz="2000" dirty="0" err="1">
                <a:latin typeface="+mj-lt"/>
              </a:rPr>
              <a:t>bulan</a:t>
            </a:r>
            <a:r>
              <a:rPr lang="en-US" sz="2000" dirty="0">
                <a:latin typeface="+mj-lt"/>
              </a:rPr>
              <a:t> </a:t>
            </a:r>
            <a:r>
              <a:rPr lang="en-US" sz="2000" dirty="0" err="1">
                <a:latin typeface="+mj-lt"/>
              </a:rPr>
              <a:t>Rp</a:t>
            </a:r>
            <a:r>
              <a:rPr lang="en-US" sz="2000" dirty="0">
                <a:latin typeface="+mj-lt"/>
              </a:rPr>
              <a:t>. 1.800.000,-.</a:t>
            </a:r>
          </a:p>
          <a:p>
            <a:pPr marL="457200" indent="-457200">
              <a:lnSpc>
                <a:spcPct val="80000"/>
              </a:lnSpc>
              <a:buFont typeface="+mj-lt"/>
              <a:buAutoNum type="arabicPeriod"/>
              <a:defRPr/>
            </a:pPr>
            <a:r>
              <a:rPr lang="en-US" sz="2000" dirty="0" err="1">
                <a:latin typeface="+mj-lt"/>
              </a:rPr>
              <a:t>Bunga</a:t>
            </a:r>
            <a:r>
              <a:rPr lang="en-US" sz="2000" dirty="0">
                <a:latin typeface="+mj-lt"/>
              </a:rPr>
              <a:t> yang </a:t>
            </a:r>
            <a:r>
              <a:rPr lang="en-US" sz="2000" dirty="0" err="1">
                <a:latin typeface="+mj-lt"/>
              </a:rPr>
              <a:t>masih</a:t>
            </a:r>
            <a:r>
              <a:rPr lang="en-US" sz="2000" dirty="0">
                <a:latin typeface="+mj-lt"/>
              </a:rPr>
              <a:t> </a:t>
            </a:r>
            <a:r>
              <a:rPr lang="en-US" sz="2000" dirty="0" err="1">
                <a:latin typeface="+mj-lt"/>
              </a:rPr>
              <a:t>harus</a:t>
            </a:r>
            <a:r>
              <a:rPr lang="en-US" sz="2000" dirty="0">
                <a:latin typeface="+mj-lt"/>
              </a:rPr>
              <a:t> </a:t>
            </a:r>
            <a:r>
              <a:rPr lang="en-US" sz="2000" dirty="0" err="1">
                <a:latin typeface="+mj-lt"/>
              </a:rPr>
              <a:t>dibayar</a:t>
            </a:r>
            <a:r>
              <a:rPr lang="en-US" sz="2000" dirty="0">
                <a:latin typeface="+mj-lt"/>
              </a:rPr>
              <a:t> </a:t>
            </a:r>
            <a:r>
              <a:rPr lang="en-US" sz="2000" dirty="0" err="1">
                <a:latin typeface="+mj-lt"/>
              </a:rPr>
              <a:t>atas</a:t>
            </a:r>
            <a:r>
              <a:rPr lang="en-US" sz="2000" dirty="0">
                <a:latin typeface="+mj-lt"/>
              </a:rPr>
              <a:t> </a:t>
            </a:r>
            <a:r>
              <a:rPr lang="en-US" sz="2000" dirty="0" err="1">
                <a:latin typeface="+mj-lt"/>
              </a:rPr>
              <a:t>utang</a:t>
            </a:r>
            <a:r>
              <a:rPr lang="en-US" sz="2000" dirty="0">
                <a:latin typeface="+mj-lt"/>
              </a:rPr>
              <a:t> </a:t>
            </a:r>
            <a:r>
              <a:rPr lang="en-US" sz="2000" dirty="0" err="1">
                <a:latin typeface="+mj-lt"/>
              </a:rPr>
              <a:t>wesel</a:t>
            </a:r>
            <a:r>
              <a:rPr lang="en-US" sz="2000" dirty="0">
                <a:latin typeface="+mj-lt"/>
              </a:rPr>
              <a:t> per 31 </a:t>
            </a:r>
            <a:r>
              <a:rPr lang="en-US" sz="2000" dirty="0" err="1">
                <a:latin typeface="+mj-lt"/>
              </a:rPr>
              <a:t>Maret</a:t>
            </a:r>
            <a:r>
              <a:rPr lang="en-US" sz="2000" dirty="0">
                <a:latin typeface="+mj-lt"/>
              </a:rPr>
              <a:t> 2006 </a:t>
            </a:r>
            <a:r>
              <a:rPr lang="en-US" sz="2000" dirty="0" err="1">
                <a:latin typeface="+mj-lt"/>
              </a:rPr>
              <a:t>adalah</a:t>
            </a:r>
            <a:r>
              <a:rPr lang="en-US" sz="2000" dirty="0">
                <a:latin typeface="+mj-lt"/>
              </a:rPr>
              <a:t> </a:t>
            </a:r>
            <a:r>
              <a:rPr lang="en-US" sz="2000" dirty="0" err="1">
                <a:latin typeface="+mj-lt"/>
              </a:rPr>
              <a:t>Rp</a:t>
            </a:r>
            <a:r>
              <a:rPr lang="en-US" sz="2000" dirty="0">
                <a:latin typeface="+mj-lt"/>
              </a:rPr>
              <a:t>. 1.000.000,-.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8" presetClass="entr" presetSubtype="32"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diamond(out)">
                                      <p:cBhvr>
                                        <p:cTn id="13" dur="20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up)">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713"/>
            <a:ext cx="8229600" cy="792162"/>
          </a:xfrm>
        </p:spPr>
        <p:txBody>
          <a:bodyPr/>
          <a:lstStyle/>
          <a:p>
            <a:pPr eaLnBrk="1" hangingPunct="1">
              <a:lnSpc>
                <a:spcPct val="80000"/>
              </a:lnSpc>
            </a:pPr>
            <a:r>
              <a:rPr lang="en-US" sz="4000" b="1"/>
              <a:t>Pertanyaan:</a:t>
            </a:r>
          </a:p>
        </p:txBody>
      </p:sp>
      <p:sp>
        <p:nvSpPr>
          <p:cNvPr id="3" name="Content Placeholder 2"/>
          <p:cNvSpPr>
            <a:spLocks noGrp="1"/>
          </p:cNvSpPr>
          <p:nvPr>
            <p:ph idx="1"/>
          </p:nvPr>
        </p:nvSpPr>
        <p:spPr/>
        <p:txBody>
          <a:bodyPr>
            <a:normAutofit/>
          </a:bodyPr>
          <a:lstStyle/>
          <a:p>
            <a:pPr marL="742950" indent="-742950" eaLnBrk="1" fontAlgn="auto" hangingPunct="1">
              <a:lnSpc>
                <a:spcPct val="80000"/>
              </a:lnSpc>
              <a:spcAft>
                <a:spcPts val="0"/>
              </a:spcAft>
              <a:buClr>
                <a:schemeClr val="accent3"/>
              </a:buClr>
              <a:buFont typeface="Wingdings 2"/>
              <a:buAutoNum type="arabicPeriod"/>
              <a:defRPr/>
            </a:pPr>
            <a:r>
              <a:rPr lang="en-US" sz="3600" dirty="0" err="1"/>
              <a:t>Buatlah</a:t>
            </a:r>
            <a:r>
              <a:rPr lang="en-US" sz="3600" dirty="0"/>
              <a:t> </a:t>
            </a:r>
            <a:r>
              <a:rPr lang="en-US" sz="3600" dirty="0" err="1"/>
              <a:t>neraca</a:t>
            </a:r>
            <a:r>
              <a:rPr lang="en-US" sz="3600" dirty="0"/>
              <a:t> </a:t>
            </a:r>
            <a:r>
              <a:rPr lang="en-US" sz="3600" dirty="0" err="1"/>
              <a:t>lajur</a:t>
            </a:r>
            <a:r>
              <a:rPr lang="en-US" sz="3600" dirty="0"/>
              <a:t>.</a:t>
            </a:r>
          </a:p>
          <a:p>
            <a:pPr marL="742950" indent="-742950" eaLnBrk="1" fontAlgn="auto" hangingPunct="1">
              <a:lnSpc>
                <a:spcPct val="80000"/>
              </a:lnSpc>
              <a:spcAft>
                <a:spcPts val="0"/>
              </a:spcAft>
              <a:buClr>
                <a:schemeClr val="accent3"/>
              </a:buClr>
              <a:buFont typeface="+mj-lt"/>
              <a:buAutoNum type="arabicPeriod"/>
              <a:defRPr/>
            </a:pPr>
            <a:endParaRPr lang="en-US" sz="3600" dirty="0"/>
          </a:p>
          <a:p>
            <a:pPr marL="742950" indent="-742950" eaLnBrk="1" fontAlgn="auto" hangingPunct="1">
              <a:lnSpc>
                <a:spcPct val="80000"/>
              </a:lnSpc>
              <a:spcAft>
                <a:spcPts val="0"/>
              </a:spcAft>
              <a:buClr>
                <a:schemeClr val="accent3"/>
              </a:buClr>
              <a:buFont typeface="+mj-lt"/>
              <a:buAutoNum type="arabicPeriod"/>
              <a:defRPr/>
            </a:pPr>
            <a:r>
              <a:rPr lang="en-US" sz="3600" dirty="0" err="1"/>
              <a:t>Buatlah</a:t>
            </a:r>
            <a:r>
              <a:rPr lang="en-US" sz="3600" dirty="0"/>
              <a:t> </a:t>
            </a:r>
            <a:r>
              <a:rPr lang="en-US" sz="3600" dirty="0" err="1"/>
              <a:t>laporan</a:t>
            </a:r>
            <a:r>
              <a:rPr lang="en-US" sz="3600" dirty="0"/>
              <a:t> </a:t>
            </a:r>
            <a:r>
              <a:rPr lang="en-US" sz="3600" dirty="0" err="1"/>
              <a:t>keuangan</a:t>
            </a:r>
            <a:r>
              <a:rPr lang="en-US" sz="3600" dirty="0"/>
              <a:t>.</a:t>
            </a:r>
          </a:p>
          <a:p>
            <a:pPr marL="514350" indent="-514350" eaLnBrk="1" fontAlgn="auto" hangingPunct="1">
              <a:spcAft>
                <a:spcPts val="0"/>
              </a:spcAft>
              <a:buClr>
                <a:schemeClr val="accent3"/>
              </a:buClr>
              <a:buFont typeface="+mj-lt"/>
              <a:buAutoNum type="arabicPeriod"/>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idx="4294967295"/>
          </p:nvPr>
        </p:nvSpPr>
        <p:spPr>
          <a:xfrm>
            <a:off x="0" y="549275"/>
            <a:ext cx="7772400" cy="865188"/>
          </a:xfrm>
        </p:spPr>
        <p:txBody>
          <a:bodyPr/>
          <a:lstStyle/>
          <a:p>
            <a:pPr eaLnBrk="1" hangingPunct="1"/>
            <a:r>
              <a:rPr lang="en-US"/>
              <a:t>Jawaban :</a:t>
            </a:r>
          </a:p>
        </p:txBody>
      </p:sp>
      <p:sp>
        <p:nvSpPr>
          <p:cNvPr id="7" name="Text Placeholder 6"/>
          <p:cNvSpPr>
            <a:spLocks noGrp="1"/>
          </p:cNvSpPr>
          <p:nvPr>
            <p:ph type="body" idx="4294967295"/>
          </p:nvPr>
        </p:nvSpPr>
        <p:spPr>
          <a:xfrm>
            <a:off x="0" y="1714500"/>
            <a:ext cx="7500938" cy="4071938"/>
          </a:xfrm>
        </p:spPr>
        <p:txBody>
          <a:bodyPr>
            <a:normAutofit fontScale="70000" lnSpcReduction="20000"/>
          </a:bodyPr>
          <a:lstStyle/>
          <a:p>
            <a:pPr marL="457200" indent="-457200" eaLnBrk="1" hangingPunct="1"/>
            <a:r>
              <a:rPr lang="en-US" sz="2400" b="1" dirty="0" err="1">
                <a:solidFill>
                  <a:srgbClr val="C00000"/>
                </a:solidFill>
              </a:rPr>
              <a:t>Buat</a:t>
            </a:r>
            <a:r>
              <a:rPr lang="en-US" sz="2400" b="1" dirty="0">
                <a:solidFill>
                  <a:srgbClr val="C00000"/>
                </a:solidFill>
              </a:rPr>
              <a:t> </a:t>
            </a:r>
            <a:r>
              <a:rPr lang="en-US" sz="2400" b="1" dirty="0" err="1">
                <a:solidFill>
                  <a:srgbClr val="C00000"/>
                </a:solidFill>
              </a:rPr>
              <a:t>Jurnal</a:t>
            </a:r>
            <a:r>
              <a:rPr lang="en-US" sz="2400" b="1" dirty="0">
                <a:solidFill>
                  <a:srgbClr val="C00000"/>
                </a:solidFill>
              </a:rPr>
              <a:t>  </a:t>
            </a:r>
            <a:r>
              <a:rPr lang="en-US" sz="2400" b="1" dirty="0" err="1">
                <a:solidFill>
                  <a:srgbClr val="C00000"/>
                </a:solidFill>
              </a:rPr>
              <a:t>Penyesuaian</a:t>
            </a:r>
            <a:r>
              <a:rPr lang="en-US" sz="2400" b="1" dirty="0">
                <a:solidFill>
                  <a:srgbClr val="C00000"/>
                </a:solidFill>
              </a:rPr>
              <a:t>:</a:t>
            </a:r>
          </a:p>
          <a:p>
            <a:pPr marL="457200" indent="-457200" eaLnBrk="1" hangingPunct="1">
              <a:buFont typeface="Wingdings 2" pitchFamily="18" charset="2"/>
              <a:buAutoNum type="arabicPeriod"/>
            </a:pPr>
            <a:r>
              <a:rPr lang="en-US" sz="2400" b="1" dirty="0" err="1"/>
              <a:t>Beban</a:t>
            </a:r>
            <a:r>
              <a:rPr lang="en-US" sz="2400" b="1" dirty="0"/>
              <a:t> </a:t>
            </a:r>
            <a:r>
              <a:rPr lang="en-US" sz="2400" b="1" dirty="0" err="1"/>
              <a:t>asuransi</a:t>
            </a:r>
            <a:r>
              <a:rPr lang="en-US" sz="2400" b="1" dirty="0"/>
              <a:t>				400</a:t>
            </a:r>
          </a:p>
          <a:p>
            <a:pPr marL="457200" indent="-457200" eaLnBrk="1" hangingPunct="1"/>
            <a:r>
              <a:rPr lang="en-US" sz="2400" b="1" dirty="0"/>
              <a:t>		</a:t>
            </a:r>
            <a:r>
              <a:rPr lang="en-US" sz="2400" b="1" dirty="0" err="1"/>
              <a:t>Asuransi</a:t>
            </a:r>
            <a:r>
              <a:rPr lang="en-US" sz="2400" b="1" dirty="0"/>
              <a:t> </a:t>
            </a:r>
            <a:r>
              <a:rPr lang="en-US" sz="2400" b="1" dirty="0" err="1"/>
              <a:t>dibayar</a:t>
            </a:r>
            <a:r>
              <a:rPr lang="en-US" sz="2400" b="1" dirty="0"/>
              <a:t> </a:t>
            </a:r>
            <a:r>
              <a:rPr lang="en-US" sz="2400" b="1" dirty="0" err="1"/>
              <a:t>dimuka</a:t>
            </a:r>
            <a:r>
              <a:rPr lang="en-US" sz="2400" b="1" dirty="0"/>
              <a:t>			400</a:t>
            </a:r>
          </a:p>
          <a:p>
            <a:pPr marL="457200" indent="-457200" eaLnBrk="1" hangingPunct="1"/>
            <a:endParaRPr lang="en-US" sz="2400" b="1" dirty="0"/>
          </a:p>
          <a:p>
            <a:pPr marL="457200" indent="-457200" eaLnBrk="1" hangingPunct="1">
              <a:buFont typeface="Wingdings 2" pitchFamily="18" charset="2"/>
              <a:buAutoNum type="arabicPeriod" startAt="2"/>
            </a:pPr>
            <a:r>
              <a:rPr lang="en-US" sz="2400" b="1" dirty="0" err="1"/>
              <a:t>Beban</a:t>
            </a:r>
            <a:r>
              <a:rPr lang="en-US" sz="2400" b="1" dirty="0"/>
              <a:t> </a:t>
            </a:r>
            <a:r>
              <a:rPr lang="en-US" sz="2400" b="1" dirty="0" err="1"/>
              <a:t>Perlengkapan</a:t>
            </a:r>
            <a:r>
              <a:rPr lang="en-US" sz="2400" b="1" dirty="0"/>
              <a:t>				600</a:t>
            </a:r>
          </a:p>
          <a:p>
            <a:pPr marL="457200" indent="-457200" eaLnBrk="1" hangingPunct="1"/>
            <a:r>
              <a:rPr lang="en-US" sz="2400" b="1" dirty="0"/>
              <a:t>		</a:t>
            </a:r>
            <a:r>
              <a:rPr lang="en-US" sz="2400" b="1" dirty="0" err="1"/>
              <a:t>Perlengkapan</a:t>
            </a:r>
            <a:r>
              <a:rPr lang="en-US" sz="2400" b="1" dirty="0"/>
              <a:t>				600</a:t>
            </a:r>
          </a:p>
          <a:p>
            <a:pPr marL="457200" indent="-457200" eaLnBrk="1" hangingPunct="1"/>
            <a:endParaRPr lang="en-US" sz="2400" b="1" dirty="0"/>
          </a:p>
          <a:p>
            <a:pPr marL="457200" indent="-457200" eaLnBrk="1" hangingPunct="1">
              <a:buFont typeface="Wingdings 2" pitchFamily="18" charset="2"/>
              <a:buAutoNum type="arabicPeriod" startAt="3"/>
            </a:pPr>
            <a:r>
              <a:rPr lang="en-US" sz="2400" b="1" dirty="0" err="1"/>
              <a:t>Depresiasi</a:t>
            </a:r>
            <a:r>
              <a:rPr lang="en-US" sz="2400" b="1" dirty="0"/>
              <a:t> </a:t>
            </a:r>
            <a:r>
              <a:rPr lang="en-US" sz="2400" b="1" dirty="0" err="1"/>
              <a:t>Peralatan</a:t>
            </a:r>
            <a:r>
              <a:rPr lang="en-US" sz="2400" b="1" dirty="0"/>
              <a:t>				1.800</a:t>
            </a:r>
          </a:p>
          <a:p>
            <a:pPr marL="457200" indent="-457200" eaLnBrk="1" hangingPunct="1"/>
            <a:r>
              <a:rPr lang="en-US" sz="2400" b="1" dirty="0"/>
              <a:t>		</a:t>
            </a:r>
            <a:r>
              <a:rPr lang="en-US" sz="2400" b="1" dirty="0" err="1"/>
              <a:t>Peralatan</a:t>
            </a:r>
            <a:r>
              <a:rPr lang="en-US" sz="2400" b="1" dirty="0"/>
              <a:t>					1.800</a:t>
            </a:r>
          </a:p>
          <a:p>
            <a:pPr marL="457200" indent="-457200" eaLnBrk="1" hangingPunct="1"/>
            <a:endParaRPr lang="en-US" sz="2400" b="1" dirty="0"/>
          </a:p>
          <a:p>
            <a:pPr marL="457200" indent="-457200" eaLnBrk="1" hangingPunct="1">
              <a:buFont typeface="Wingdings 2" pitchFamily="18" charset="2"/>
              <a:buAutoNum type="arabicPeriod" startAt="4"/>
            </a:pPr>
            <a:r>
              <a:rPr lang="en-US" sz="2400" b="1" dirty="0" err="1"/>
              <a:t>Beban</a:t>
            </a:r>
            <a:r>
              <a:rPr lang="en-US" sz="2400" b="1" dirty="0"/>
              <a:t> </a:t>
            </a:r>
            <a:r>
              <a:rPr lang="en-US" sz="2400" b="1" dirty="0" err="1"/>
              <a:t>Bunga</a:t>
            </a:r>
            <a:r>
              <a:rPr lang="en-US" sz="2400" b="1" dirty="0"/>
              <a:t>					1.000</a:t>
            </a:r>
          </a:p>
          <a:p>
            <a:pPr marL="457200" indent="-457200" eaLnBrk="1" hangingPunct="1"/>
            <a:r>
              <a:rPr lang="en-US" sz="2400" b="1" dirty="0"/>
              <a:t>		</a:t>
            </a:r>
            <a:r>
              <a:rPr lang="en-US" sz="2400" b="1" dirty="0" err="1"/>
              <a:t>Hutang</a:t>
            </a:r>
            <a:r>
              <a:rPr lang="en-US" sz="2400" b="1" dirty="0"/>
              <a:t> </a:t>
            </a:r>
            <a:r>
              <a:rPr lang="en-US" sz="2400" b="1" dirty="0" err="1"/>
              <a:t>Bunga</a:t>
            </a:r>
            <a:r>
              <a:rPr lang="en-US" sz="2400" b="1" dirty="0"/>
              <a:t>				1.000	</a:t>
            </a:r>
            <a:r>
              <a:rPr lang="en-US" sz="2400" dirty="0"/>
              <a:t>	</a:t>
            </a:r>
          </a:p>
          <a:p>
            <a:pPr marL="457200" indent="-457200" eaLnBrk="1" hangingPunct="1"/>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Effect transition="in" filter="wipe(down)">
                                      <p:cBhvr>
                                        <p:cTn id="14" dur="500"/>
                                        <p:tgtEl>
                                          <p:spTgt spid="7">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animEffect transition="in" filter="wipe(down)">
                                      <p:cBhvr>
                                        <p:cTn id="19" dur="500"/>
                                        <p:tgtEl>
                                          <p:spTgt spid="7">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7">
                                            <p:txEl>
                                              <p:pRg st="2" end="2"/>
                                            </p:txEl>
                                          </p:spTgt>
                                        </p:tgtEl>
                                        <p:attrNameLst>
                                          <p:attrName>style.visibility</p:attrName>
                                        </p:attrNameLst>
                                      </p:cBhvr>
                                      <p:to>
                                        <p:strVal val="visible"/>
                                      </p:to>
                                    </p:set>
                                    <p:animEffect transition="in" filter="wipe(down)">
                                      <p:cBhvr>
                                        <p:cTn id="24" dur="500"/>
                                        <p:tgtEl>
                                          <p:spTgt spid="7">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7">
                                            <p:txEl>
                                              <p:pRg st="4" end="4"/>
                                            </p:txEl>
                                          </p:spTgt>
                                        </p:tgtEl>
                                        <p:attrNameLst>
                                          <p:attrName>style.visibility</p:attrName>
                                        </p:attrNameLst>
                                      </p:cBhvr>
                                      <p:to>
                                        <p:strVal val="visible"/>
                                      </p:to>
                                    </p:set>
                                    <p:animEffect transition="in" filter="wipe(down)">
                                      <p:cBhvr>
                                        <p:cTn id="29" dur="500"/>
                                        <p:tgtEl>
                                          <p:spTgt spid="7">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7">
                                            <p:txEl>
                                              <p:pRg st="5" end="5"/>
                                            </p:txEl>
                                          </p:spTgt>
                                        </p:tgtEl>
                                        <p:attrNameLst>
                                          <p:attrName>style.visibility</p:attrName>
                                        </p:attrNameLst>
                                      </p:cBhvr>
                                      <p:to>
                                        <p:strVal val="visible"/>
                                      </p:to>
                                    </p:set>
                                    <p:animEffect transition="in" filter="wipe(down)">
                                      <p:cBhvr>
                                        <p:cTn id="34" dur="500"/>
                                        <p:tgtEl>
                                          <p:spTgt spid="7">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7">
                                            <p:txEl>
                                              <p:pRg st="7" end="7"/>
                                            </p:txEl>
                                          </p:spTgt>
                                        </p:tgtEl>
                                        <p:attrNameLst>
                                          <p:attrName>style.visibility</p:attrName>
                                        </p:attrNameLst>
                                      </p:cBhvr>
                                      <p:to>
                                        <p:strVal val="visible"/>
                                      </p:to>
                                    </p:set>
                                    <p:animEffect transition="in" filter="wipe(down)">
                                      <p:cBhvr>
                                        <p:cTn id="39" dur="500"/>
                                        <p:tgtEl>
                                          <p:spTgt spid="7">
                                            <p:txEl>
                                              <p:pRg st="7" end="7"/>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7">
                                            <p:txEl>
                                              <p:pRg st="8" end="8"/>
                                            </p:txEl>
                                          </p:spTgt>
                                        </p:tgtEl>
                                        <p:attrNameLst>
                                          <p:attrName>style.visibility</p:attrName>
                                        </p:attrNameLst>
                                      </p:cBhvr>
                                      <p:to>
                                        <p:strVal val="visible"/>
                                      </p:to>
                                    </p:set>
                                    <p:animEffect transition="in" filter="wipe(down)">
                                      <p:cBhvr>
                                        <p:cTn id="44" dur="500"/>
                                        <p:tgtEl>
                                          <p:spTgt spid="7">
                                            <p:txEl>
                                              <p:pRg st="8" end="8"/>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7">
                                            <p:txEl>
                                              <p:pRg st="10" end="10"/>
                                            </p:txEl>
                                          </p:spTgt>
                                        </p:tgtEl>
                                        <p:attrNameLst>
                                          <p:attrName>style.visibility</p:attrName>
                                        </p:attrNameLst>
                                      </p:cBhvr>
                                      <p:to>
                                        <p:strVal val="visible"/>
                                      </p:to>
                                    </p:set>
                                    <p:animEffect transition="in" filter="wipe(down)">
                                      <p:cBhvr>
                                        <p:cTn id="49" dur="500"/>
                                        <p:tgtEl>
                                          <p:spTgt spid="7">
                                            <p:txEl>
                                              <p:pRg st="10" end="10"/>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grpId="0" nodeType="clickEffect">
                                  <p:stCondLst>
                                    <p:cond delay="0"/>
                                  </p:stCondLst>
                                  <p:childTnLst>
                                    <p:set>
                                      <p:cBhvr>
                                        <p:cTn id="53" dur="1" fill="hold">
                                          <p:stCondLst>
                                            <p:cond delay="0"/>
                                          </p:stCondLst>
                                        </p:cTn>
                                        <p:tgtEl>
                                          <p:spTgt spid="7">
                                            <p:txEl>
                                              <p:pRg st="11" end="11"/>
                                            </p:txEl>
                                          </p:spTgt>
                                        </p:tgtEl>
                                        <p:attrNameLst>
                                          <p:attrName>style.visibility</p:attrName>
                                        </p:attrNameLst>
                                      </p:cBhvr>
                                      <p:to>
                                        <p:strVal val="visible"/>
                                      </p:to>
                                    </p:set>
                                    <p:animEffect transition="in" filter="wipe(down)">
                                      <p:cBhvr>
                                        <p:cTn id="54" dur="500"/>
                                        <p:tgtEl>
                                          <p:spTgt spid="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20" name="Picture 4"/>
          <p:cNvPicPr>
            <a:picLocks noChangeAspect="1" noChangeArrowheads="1"/>
          </p:cNvPicPr>
          <p:nvPr/>
        </p:nvPicPr>
        <p:blipFill>
          <a:blip r:embed="rId2"/>
          <a:srcRect/>
          <a:stretch>
            <a:fillRect/>
          </a:stretch>
        </p:blipFill>
        <p:spPr bwMode="auto">
          <a:xfrm>
            <a:off x="533400" y="285728"/>
            <a:ext cx="8001000" cy="619127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nodeType="withEffect">
                                  <p:stCondLst>
                                    <p:cond delay="0"/>
                                  </p:stCondLst>
                                  <p:childTnLst>
                                    <p:set>
                                      <p:cBhvr>
                                        <p:cTn id="6" dur="1" fill="hold">
                                          <p:stCondLst>
                                            <p:cond delay="0"/>
                                          </p:stCondLst>
                                        </p:cTn>
                                        <p:tgtEl>
                                          <p:spTgt spid="34820"/>
                                        </p:tgtEl>
                                        <p:attrNameLst>
                                          <p:attrName>style.visibility</p:attrName>
                                        </p:attrNameLst>
                                      </p:cBhvr>
                                      <p:to>
                                        <p:strVal val="visible"/>
                                      </p:to>
                                    </p:set>
                                    <p:animEffect transition="in" filter="fade">
                                      <p:cBhvr>
                                        <p:cTn id="7" dur="770" decel="100000"/>
                                        <p:tgtEl>
                                          <p:spTgt spid="34820"/>
                                        </p:tgtEl>
                                      </p:cBhvr>
                                    </p:animEffect>
                                    <p:animScale>
                                      <p:cBhvr>
                                        <p:cTn id="8" dur="770" decel="100000"/>
                                        <p:tgtEl>
                                          <p:spTgt spid="34820"/>
                                        </p:tgtEl>
                                      </p:cBhvr>
                                      <p:from x="10000" y="10000"/>
                                      <p:to x="200000" y="450000"/>
                                    </p:animScale>
                                    <p:animScale>
                                      <p:cBhvr>
                                        <p:cTn id="9" dur="1230" accel="100000" fill="hold">
                                          <p:stCondLst>
                                            <p:cond delay="770"/>
                                          </p:stCondLst>
                                        </p:cTn>
                                        <p:tgtEl>
                                          <p:spTgt spid="34820"/>
                                        </p:tgtEl>
                                      </p:cBhvr>
                                      <p:from x="200000" y="450000"/>
                                      <p:to x="100000" y="100000"/>
                                    </p:animScale>
                                    <p:set>
                                      <p:cBhvr>
                                        <p:cTn id="10" dur="770" fill="hold"/>
                                        <p:tgtEl>
                                          <p:spTgt spid="34820"/>
                                        </p:tgtEl>
                                        <p:attrNameLst>
                                          <p:attrName>ppt_x</p:attrName>
                                        </p:attrNameLst>
                                      </p:cBhvr>
                                      <p:to>
                                        <p:strVal val="(0.5)"/>
                                      </p:to>
                                    </p:set>
                                    <p:anim from="(0.5)" to="(#ppt_x)" calcmode="lin" valueType="num">
                                      <p:cBhvr>
                                        <p:cTn id="11" dur="1230" accel="100000" fill="hold">
                                          <p:stCondLst>
                                            <p:cond delay="770"/>
                                          </p:stCondLst>
                                        </p:cTn>
                                        <p:tgtEl>
                                          <p:spTgt spid="34820"/>
                                        </p:tgtEl>
                                        <p:attrNameLst>
                                          <p:attrName>ppt_x</p:attrName>
                                        </p:attrNameLst>
                                      </p:cBhvr>
                                    </p:anim>
                                    <p:set>
                                      <p:cBhvr>
                                        <p:cTn id="12" dur="770" fill="hold"/>
                                        <p:tgtEl>
                                          <p:spTgt spid="34820"/>
                                        </p:tgtEl>
                                        <p:attrNameLst>
                                          <p:attrName>ppt_y</p:attrName>
                                        </p:attrNameLst>
                                      </p:cBhvr>
                                      <p:to>
                                        <p:strVal val="(#ppt_y+0.4)"/>
                                      </p:to>
                                    </p:set>
                                    <p:anim from="(#ppt_y+0.4)" to="(#ppt_y)" calcmode="lin" valueType="num">
                                      <p:cBhvr>
                                        <p:cTn id="13" dur="1230" accel="100000" fill="hold">
                                          <p:stCondLst>
                                            <p:cond delay="770"/>
                                          </p:stCondLst>
                                        </p:cTn>
                                        <p:tgtEl>
                                          <p:spTgt spid="34820"/>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7250" y="2214563"/>
            <a:ext cx="7143750" cy="3292475"/>
          </a:xfrm>
          <a:prstGeom prst="rect">
            <a:avLst/>
          </a:prstGeom>
        </p:spPr>
        <p:txBody>
          <a:bodyPr>
            <a:spAutoFit/>
          </a:bodyPr>
          <a:lstStyle/>
          <a:p>
            <a:pPr algn="just">
              <a:buFont typeface="Arial" charset="0"/>
              <a:buNone/>
              <a:defRPr/>
            </a:pPr>
            <a:r>
              <a:rPr lang="id-ID" sz="3000" b="1" dirty="0">
                <a:latin typeface="+mj-lt"/>
              </a:rPr>
              <a:t>Neraca lajur</a:t>
            </a:r>
            <a:r>
              <a:rPr lang="id-ID" sz="3000" dirty="0">
                <a:latin typeface="+mj-lt"/>
              </a:rPr>
              <a:t> adalah suatu kertas berkolom-kolom yang dirancang untuk menghimpun semua data akuntansi yang dibutuhkan pada saat perusahaan akan menyusun laporan-laporan keuangan  dengan cara yang sistematis.</a:t>
            </a:r>
          </a:p>
          <a:p>
            <a:pPr algn="just">
              <a:buFont typeface="Arial" charset="0"/>
              <a:buNone/>
              <a:defRPr/>
            </a:pPr>
            <a:r>
              <a:rPr lang="id-ID" sz="2800" dirty="0">
                <a:latin typeface="+mj-lt"/>
              </a:rPr>
              <a:t> </a:t>
            </a:r>
            <a:endParaRPr lang="id-ID" sz="3000" dirty="0">
              <a:latin typeface="+mj-lt"/>
            </a:endParaRPr>
          </a:p>
        </p:txBody>
      </p:sp>
      <p:sp>
        <p:nvSpPr>
          <p:cNvPr id="3" name="Rectangle 2"/>
          <p:cNvSpPr/>
          <p:nvPr/>
        </p:nvSpPr>
        <p:spPr>
          <a:xfrm>
            <a:off x="1000125" y="928688"/>
            <a:ext cx="6929438" cy="857250"/>
          </a:xfrm>
          <a:prstGeom prst="rect">
            <a:avLst/>
          </a:prstGeom>
          <a:solidFill>
            <a:schemeClr val="tx2">
              <a:lumMod val="60000"/>
              <a:lumOff val="4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3400" dirty="0">
                <a:latin typeface="+mj-lt"/>
              </a:rPr>
              <a:t>P</a:t>
            </a:r>
            <a:r>
              <a:rPr lang="id-ID" sz="3400" dirty="0">
                <a:latin typeface="+mj-lt"/>
              </a:rPr>
              <a:t>engertian Neraca Lajur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971550" y="571500"/>
            <a:ext cx="6815138" cy="928688"/>
          </a:xfrm>
        </p:spPr>
        <p:txBody>
          <a:bodyPr/>
          <a:lstStyle/>
          <a:p>
            <a:pPr eaLnBrk="1" hangingPunct="1"/>
            <a:r>
              <a:rPr lang="en-US"/>
              <a:t>P</a:t>
            </a:r>
            <a:r>
              <a:rPr lang="id-ID"/>
              <a:t>engertian Neraca Lajur</a:t>
            </a:r>
          </a:p>
        </p:txBody>
      </p:sp>
      <p:sp>
        <p:nvSpPr>
          <p:cNvPr id="3075" name="Content Placeholder 2"/>
          <p:cNvSpPr>
            <a:spLocks noGrp="1"/>
          </p:cNvSpPr>
          <p:nvPr>
            <p:ph idx="1"/>
          </p:nvPr>
        </p:nvSpPr>
        <p:spPr>
          <a:xfrm>
            <a:off x="785813" y="1571625"/>
            <a:ext cx="7715250" cy="4670425"/>
          </a:xfrm>
        </p:spPr>
        <p:txBody>
          <a:bodyPr>
            <a:normAutofit/>
          </a:bodyPr>
          <a:lstStyle/>
          <a:p>
            <a:pPr eaLnBrk="1" hangingPunct="1">
              <a:buFont typeface="Arial" charset="0"/>
              <a:buNone/>
              <a:defRPr/>
            </a:pPr>
            <a:endParaRPr lang="id-ID" sz="3000" dirty="0">
              <a:latin typeface="+mj-lt"/>
            </a:endParaRPr>
          </a:p>
          <a:p>
            <a:pPr eaLnBrk="1" hangingPunct="1">
              <a:buFont typeface="Arial" charset="0"/>
              <a:buNone/>
              <a:defRPr/>
            </a:pPr>
            <a:endParaRPr lang="id-ID" sz="3000" dirty="0">
              <a:latin typeface="+mj-lt"/>
            </a:endParaRPr>
          </a:p>
          <a:p>
            <a:pPr eaLnBrk="1" hangingPunct="1">
              <a:buFont typeface="Arial" charset="0"/>
              <a:buNone/>
              <a:defRPr/>
            </a:pPr>
            <a:endParaRPr lang="id-ID" sz="3000" dirty="0">
              <a:latin typeface="+mj-lt"/>
            </a:endParaRPr>
          </a:p>
          <a:p>
            <a:pPr eaLnBrk="1" hangingPunct="1">
              <a:buFont typeface="Arial" charset="0"/>
              <a:buNone/>
              <a:defRPr/>
            </a:pPr>
            <a:endParaRPr lang="id-ID" sz="3000" dirty="0">
              <a:latin typeface="+mj-lt"/>
            </a:endParaRPr>
          </a:p>
          <a:p>
            <a:pPr eaLnBrk="1" hangingPunct="1">
              <a:buFont typeface="Arial" charset="0"/>
              <a:buNone/>
              <a:defRPr/>
            </a:pPr>
            <a:r>
              <a:rPr lang="id-ID" sz="3000" dirty="0">
                <a:latin typeface="+mj-lt"/>
              </a:rPr>
              <a:t>1. Mencatat transaksi-transaksi dalam jurnal</a:t>
            </a:r>
          </a:p>
          <a:p>
            <a:pPr eaLnBrk="1" hangingPunct="1">
              <a:buFont typeface="Arial" charset="0"/>
              <a:buNone/>
              <a:defRPr/>
            </a:pPr>
            <a:r>
              <a:rPr lang="id-ID" sz="3000" dirty="0">
                <a:latin typeface="+mj-lt"/>
              </a:rPr>
              <a:t>2. Memposting dari ju</a:t>
            </a:r>
            <a:r>
              <a:rPr lang="en-US" sz="3000" dirty="0" err="1">
                <a:latin typeface="+mj-lt"/>
              </a:rPr>
              <a:t>rn</a:t>
            </a:r>
            <a:r>
              <a:rPr lang="id-ID" sz="3000" dirty="0">
                <a:latin typeface="+mj-lt"/>
              </a:rPr>
              <a:t>al ke buku besar</a:t>
            </a:r>
          </a:p>
          <a:p>
            <a:pPr eaLnBrk="1" hangingPunct="1">
              <a:buFont typeface="Arial" charset="0"/>
              <a:buNone/>
              <a:defRPr/>
            </a:pPr>
            <a:r>
              <a:rPr lang="id-ID" sz="3000" dirty="0">
                <a:latin typeface="+mj-lt"/>
              </a:rPr>
              <a:t>3. Menyusun neraca saldo</a:t>
            </a:r>
          </a:p>
          <a:p>
            <a:pPr eaLnBrk="1" hangingPunct="1">
              <a:buFont typeface="Wingdings 2" pitchFamily="18" charset="2"/>
              <a:buNone/>
              <a:defRPr/>
            </a:pPr>
            <a:endParaRPr lang="id-ID" sz="2400" dirty="0"/>
          </a:p>
          <a:p>
            <a:pPr algn="just" eaLnBrk="1" hangingPunct="1">
              <a:defRPr/>
            </a:pPr>
            <a:endParaRPr lang="id-ID" sz="2400" dirty="0"/>
          </a:p>
        </p:txBody>
      </p:sp>
      <p:sp>
        <p:nvSpPr>
          <p:cNvPr id="4" name="Rectangle 3"/>
          <p:cNvSpPr/>
          <p:nvPr/>
        </p:nvSpPr>
        <p:spPr>
          <a:xfrm>
            <a:off x="928688" y="1785938"/>
            <a:ext cx="7286625" cy="1643062"/>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d-ID" sz="3200" dirty="0"/>
              <a:t>Dalam akuntansi kita mengenal tiga proses kegiatan akuntansi yaitu:</a:t>
            </a:r>
          </a:p>
          <a:p>
            <a:pPr algn="ctr">
              <a:defRPr/>
            </a:pPr>
            <a:endParaRPr lang="id-ID"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075">
                                            <p:txEl>
                                              <p:pRg st="4" end="4"/>
                                            </p:txEl>
                                          </p:spTgt>
                                        </p:tgtEl>
                                        <p:attrNameLst>
                                          <p:attrName>style.visibility</p:attrName>
                                        </p:attrNameLst>
                                      </p:cBhvr>
                                      <p:to>
                                        <p:strVal val="visible"/>
                                      </p:to>
                                    </p:set>
                                    <p:anim calcmode="lin" valueType="num">
                                      <p:cBhvr additive="base">
                                        <p:cTn id="13" dur="2000" fill="hold"/>
                                        <p:tgtEl>
                                          <p:spTgt spid="3075">
                                            <p:txEl>
                                              <p:pRg st="4" end="4"/>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07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075">
                                            <p:txEl>
                                              <p:pRg st="5" end="5"/>
                                            </p:txEl>
                                          </p:spTgt>
                                        </p:tgtEl>
                                        <p:attrNameLst>
                                          <p:attrName>style.visibility</p:attrName>
                                        </p:attrNameLst>
                                      </p:cBhvr>
                                      <p:to>
                                        <p:strVal val="visible"/>
                                      </p:to>
                                    </p:set>
                                    <p:anim calcmode="lin" valueType="num">
                                      <p:cBhvr additive="base">
                                        <p:cTn id="19" dur="2000" fill="hold"/>
                                        <p:tgtEl>
                                          <p:spTgt spid="3075">
                                            <p:txEl>
                                              <p:pRg st="5" end="5"/>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07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075">
                                            <p:txEl>
                                              <p:pRg st="6" end="6"/>
                                            </p:txEl>
                                          </p:spTgt>
                                        </p:tgtEl>
                                        <p:attrNameLst>
                                          <p:attrName>style.visibility</p:attrName>
                                        </p:attrNameLst>
                                      </p:cBhvr>
                                      <p:to>
                                        <p:strVal val="visible"/>
                                      </p:to>
                                    </p:set>
                                    <p:anim calcmode="lin" valueType="num">
                                      <p:cBhvr additive="base">
                                        <p:cTn id="25" dur="2000" fill="hold"/>
                                        <p:tgtEl>
                                          <p:spTgt spid="3075">
                                            <p:txEl>
                                              <p:pRg st="6" end="6"/>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307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274638"/>
            <a:ext cx="8229600" cy="777875"/>
          </a:xfrm>
        </p:spPr>
        <p:txBody>
          <a:bodyPr>
            <a:normAutofit fontScale="90000"/>
          </a:bodyPr>
          <a:lstStyle/>
          <a:p>
            <a:pPr eaLnBrk="1" fontAlgn="auto" hangingPunct="1">
              <a:spcAft>
                <a:spcPts val="0"/>
              </a:spcAft>
              <a:defRPr/>
            </a:pPr>
            <a:r>
              <a:rPr lang="id-ID" dirty="0"/>
              <a:t>Kegunaan Neraca Lajur</a:t>
            </a:r>
          </a:p>
        </p:txBody>
      </p:sp>
      <p:sp>
        <p:nvSpPr>
          <p:cNvPr id="4099" name="Content Placeholder 2"/>
          <p:cNvSpPr>
            <a:spLocks noGrp="1"/>
          </p:cNvSpPr>
          <p:nvPr>
            <p:ph idx="1"/>
          </p:nvPr>
        </p:nvSpPr>
        <p:spPr>
          <a:xfrm>
            <a:off x="468313" y="1268413"/>
            <a:ext cx="8229600" cy="5256212"/>
          </a:xfrm>
        </p:spPr>
        <p:txBody>
          <a:bodyPr>
            <a:normAutofit/>
          </a:bodyPr>
          <a:lstStyle/>
          <a:p>
            <a:pPr algn="just" eaLnBrk="1" hangingPunct="1"/>
            <a:r>
              <a:rPr lang="id-ID" sz="2400"/>
              <a:t>Neraca lajur merupakan suatu landasan untuk memeriksa dimana rekening buku besar disesuaikan, diseimbangkan dan disusun menurut cara yang sesuai dengan penyusunan rekening dalam laporan keuangan.</a:t>
            </a:r>
          </a:p>
          <a:p>
            <a:pPr eaLnBrk="1" hangingPunct="1"/>
            <a:r>
              <a:rPr lang="id-ID" sz="2400"/>
              <a:t>Pemakaian neraca lajur juga dapat menunjukkan prosedur yang perlu dilakukan untuk menyusun laporan keuangan telah dilaksanakan seluruhnya.</a:t>
            </a:r>
          </a:p>
          <a:p>
            <a:pPr eaLnBrk="1" hangingPunct="1"/>
            <a:r>
              <a:rPr lang="en-US" sz="2400"/>
              <a:t>Neraca lajur berguna untuk memahami arus data informasi dari neraca saldo sampai dengan laporan keuangan termasuk didalamnya adalah jurnal penyesuaian. Disamping itu neraca lajur juga bermanfaat dalam hal kemudahan menemukan kesalahan dalam penyusunan jurnal penyesuaian</a:t>
            </a:r>
          </a:p>
          <a:p>
            <a:pPr eaLnBrk="1" hangingPunct="1"/>
            <a:endParaRPr lang="id-ID" sz="2400"/>
          </a:p>
          <a:p>
            <a:pPr algn="just" eaLnBrk="1" hangingPunct="1">
              <a:buFont typeface="Arial" charset="0"/>
              <a:buNone/>
            </a:pPr>
            <a:endParaRPr lang="id-ID" sz="2400"/>
          </a:p>
          <a:p>
            <a:pPr algn="just" eaLnBrk="1" hangingPunct="1">
              <a:buFont typeface="Arial" charset="0"/>
              <a:buNone/>
            </a:pPr>
            <a:endParaRPr lang="id-ID"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1000"/>
                                        <p:tgtEl>
                                          <p:spTgt spid="4098"/>
                                        </p:tgtEl>
                                      </p:cBhvr>
                                    </p:animEffect>
                                    <p:anim calcmode="lin" valueType="num">
                                      <p:cBhvr>
                                        <p:cTn id="8" dur="1000" fill="hold"/>
                                        <p:tgtEl>
                                          <p:spTgt spid="4098"/>
                                        </p:tgtEl>
                                        <p:attrNameLst>
                                          <p:attrName>ppt_x</p:attrName>
                                        </p:attrNameLst>
                                      </p:cBhvr>
                                      <p:tavLst>
                                        <p:tav tm="0">
                                          <p:val>
                                            <p:strVal val="#ppt_x"/>
                                          </p:val>
                                        </p:tav>
                                        <p:tav tm="100000">
                                          <p:val>
                                            <p:strVal val="#ppt_x"/>
                                          </p:val>
                                        </p:tav>
                                      </p:tavLst>
                                    </p:anim>
                                    <p:anim calcmode="lin" valueType="num">
                                      <p:cBhvr>
                                        <p:cTn id="9" dur="1000" fill="hold"/>
                                        <p:tgtEl>
                                          <p:spTgt spid="409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4099">
                                            <p:txEl>
                                              <p:pRg st="0" end="0"/>
                                            </p:txEl>
                                          </p:spTgt>
                                        </p:tgtEl>
                                        <p:attrNameLst>
                                          <p:attrName>style.visibility</p:attrName>
                                        </p:attrNameLst>
                                      </p:cBhvr>
                                      <p:to>
                                        <p:strVal val="visible"/>
                                      </p:to>
                                    </p:set>
                                    <p:anim calcmode="lin" valueType="num">
                                      <p:cBhvr>
                                        <p:cTn id="14" dur="2000" fill="hold"/>
                                        <p:tgtEl>
                                          <p:spTgt spid="4099">
                                            <p:txEl>
                                              <p:pRg st="0" end="0"/>
                                            </p:txEl>
                                          </p:spTgt>
                                        </p:tgtEl>
                                        <p:attrNameLst>
                                          <p:attrName>ppt_w</p:attrName>
                                        </p:attrNameLst>
                                      </p:cBhvr>
                                      <p:tavLst>
                                        <p:tav tm="0">
                                          <p:val>
                                            <p:fltVal val="0"/>
                                          </p:val>
                                        </p:tav>
                                        <p:tav tm="100000">
                                          <p:val>
                                            <p:strVal val="#ppt_w"/>
                                          </p:val>
                                        </p:tav>
                                      </p:tavLst>
                                    </p:anim>
                                    <p:anim calcmode="lin" valueType="num">
                                      <p:cBhvr>
                                        <p:cTn id="15" dur="2000" fill="hold"/>
                                        <p:tgtEl>
                                          <p:spTgt spid="4099">
                                            <p:txEl>
                                              <p:pRg st="0" end="0"/>
                                            </p:txEl>
                                          </p:spTgt>
                                        </p:tgtEl>
                                        <p:attrNameLst>
                                          <p:attrName>ppt_h</p:attrName>
                                        </p:attrNameLst>
                                      </p:cBhvr>
                                      <p:tavLst>
                                        <p:tav tm="0">
                                          <p:val>
                                            <p:fltVal val="0"/>
                                          </p:val>
                                        </p:tav>
                                        <p:tav tm="100000">
                                          <p:val>
                                            <p:strVal val="#ppt_h"/>
                                          </p:val>
                                        </p:tav>
                                      </p:tavLst>
                                    </p:anim>
                                    <p:animEffect transition="in" filter="fade">
                                      <p:cBhvr>
                                        <p:cTn id="16" dur="2000"/>
                                        <p:tgtEl>
                                          <p:spTgt spid="4099">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4099">
                                            <p:txEl>
                                              <p:pRg st="1" end="1"/>
                                            </p:txEl>
                                          </p:spTgt>
                                        </p:tgtEl>
                                        <p:attrNameLst>
                                          <p:attrName>style.visibility</p:attrName>
                                        </p:attrNameLst>
                                      </p:cBhvr>
                                      <p:to>
                                        <p:strVal val="visible"/>
                                      </p:to>
                                    </p:set>
                                    <p:anim calcmode="lin" valueType="num">
                                      <p:cBhvr>
                                        <p:cTn id="21" dur="2000" fill="hold"/>
                                        <p:tgtEl>
                                          <p:spTgt spid="4099">
                                            <p:txEl>
                                              <p:pRg st="1" end="1"/>
                                            </p:txEl>
                                          </p:spTgt>
                                        </p:tgtEl>
                                        <p:attrNameLst>
                                          <p:attrName>ppt_w</p:attrName>
                                        </p:attrNameLst>
                                      </p:cBhvr>
                                      <p:tavLst>
                                        <p:tav tm="0">
                                          <p:val>
                                            <p:fltVal val="0"/>
                                          </p:val>
                                        </p:tav>
                                        <p:tav tm="100000">
                                          <p:val>
                                            <p:strVal val="#ppt_w"/>
                                          </p:val>
                                        </p:tav>
                                      </p:tavLst>
                                    </p:anim>
                                    <p:anim calcmode="lin" valueType="num">
                                      <p:cBhvr>
                                        <p:cTn id="22" dur="2000" fill="hold"/>
                                        <p:tgtEl>
                                          <p:spTgt spid="4099">
                                            <p:txEl>
                                              <p:pRg st="1" end="1"/>
                                            </p:txEl>
                                          </p:spTgt>
                                        </p:tgtEl>
                                        <p:attrNameLst>
                                          <p:attrName>ppt_h</p:attrName>
                                        </p:attrNameLst>
                                      </p:cBhvr>
                                      <p:tavLst>
                                        <p:tav tm="0">
                                          <p:val>
                                            <p:fltVal val="0"/>
                                          </p:val>
                                        </p:tav>
                                        <p:tav tm="100000">
                                          <p:val>
                                            <p:strVal val="#ppt_h"/>
                                          </p:val>
                                        </p:tav>
                                      </p:tavLst>
                                    </p:anim>
                                    <p:animEffect transition="in" filter="fade">
                                      <p:cBhvr>
                                        <p:cTn id="23" dur="2000"/>
                                        <p:tgtEl>
                                          <p:spTgt spid="4099">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nodeType="clickEffect">
                                  <p:stCondLst>
                                    <p:cond delay="0"/>
                                  </p:stCondLst>
                                  <p:childTnLst>
                                    <p:set>
                                      <p:cBhvr>
                                        <p:cTn id="27" dur="1" fill="hold">
                                          <p:stCondLst>
                                            <p:cond delay="0"/>
                                          </p:stCondLst>
                                        </p:cTn>
                                        <p:tgtEl>
                                          <p:spTgt spid="4099">
                                            <p:txEl>
                                              <p:pRg st="2" end="2"/>
                                            </p:txEl>
                                          </p:spTgt>
                                        </p:tgtEl>
                                        <p:attrNameLst>
                                          <p:attrName>style.visibility</p:attrName>
                                        </p:attrNameLst>
                                      </p:cBhvr>
                                      <p:to>
                                        <p:strVal val="visible"/>
                                      </p:to>
                                    </p:set>
                                    <p:anim calcmode="lin" valueType="num">
                                      <p:cBhvr>
                                        <p:cTn id="28" dur="2000" fill="hold"/>
                                        <p:tgtEl>
                                          <p:spTgt spid="4099">
                                            <p:txEl>
                                              <p:pRg st="2" end="2"/>
                                            </p:txEl>
                                          </p:spTgt>
                                        </p:tgtEl>
                                        <p:attrNameLst>
                                          <p:attrName>ppt_w</p:attrName>
                                        </p:attrNameLst>
                                      </p:cBhvr>
                                      <p:tavLst>
                                        <p:tav tm="0">
                                          <p:val>
                                            <p:fltVal val="0"/>
                                          </p:val>
                                        </p:tav>
                                        <p:tav tm="100000">
                                          <p:val>
                                            <p:strVal val="#ppt_w"/>
                                          </p:val>
                                        </p:tav>
                                      </p:tavLst>
                                    </p:anim>
                                    <p:anim calcmode="lin" valueType="num">
                                      <p:cBhvr>
                                        <p:cTn id="29" dur="2000" fill="hold"/>
                                        <p:tgtEl>
                                          <p:spTgt spid="4099">
                                            <p:txEl>
                                              <p:pRg st="2" end="2"/>
                                            </p:txEl>
                                          </p:spTgt>
                                        </p:tgtEl>
                                        <p:attrNameLst>
                                          <p:attrName>ppt_h</p:attrName>
                                        </p:attrNameLst>
                                      </p:cBhvr>
                                      <p:tavLst>
                                        <p:tav tm="0">
                                          <p:val>
                                            <p:fltVal val="0"/>
                                          </p:val>
                                        </p:tav>
                                        <p:tav tm="100000">
                                          <p:val>
                                            <p:strVal val="#ppt_h"/>
                                          </p:val>
                                        </p:tav>
                                      </p:tavLst>
                                    </p:anim>
                                    <p:animEffect transition="in" filter="fade">
                                      <p:cBhvr>
                                        <p:cTn id="30" dur="2000"/>
                                        <p:tgtEl>
                                          <p:spTgt spid="40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7250" y="2357438"/>
            <a:ext cx="7643813" cy="3929062"/>
          </a:xfrm>
        </p:spPr>
        <p:txBody>
          <a:bodyPr>
            <a:normAutofit lnSpcReduction="10000"/>
          </a:bodyPr>
          <a:lstStyle/>
          <a:p>
            <a:pPr marL="514350" indent="-514350" eaLnBrk="1" hangingPunct="1">
              <a:buFont typeface="+mj-lt"/>
              <a:buAutoNum type="arabicPeriod"/>
              <a:defRPr/>
            </a:pPr>
            <a:r>
              <a:rPr lang="id-ID" sz="2800" dirty="0">
                <a:latin typeface="+mj-lt"/>
              </a:rPr>
              <a:t>Untuk memudahkan penyusunan laporan keuangan</a:t>
            </a:r>
          </a:p>
          <a:p>
            <a:pPr marL="514350" indent="-514350" eaLnBrk="1" hangingPunct="1">
              <a:buFont typeface="+mj-lt"/>
              <a:buAutoNum type="arabicPeriod"/>
              <a:defRPr/>
            </a:pPr>
            <a:r>
              <a:rPr lang="id-ID" sz="2800" dirty="0">
                <a:latin typeface="+mj-lt"/>
              </a:rPr>
              <a:t>Untuk menggolongkan dan meringkas informasi dari neraca saldo dan data-data penyesuaian sehingga merupakan persiapan sebelum disusun laporan keuangan yang formal</a:t>
            </a:r>
          </a:p>
          <a:p>
            <a:pPr marL="514350" indent="-514350" eaLnBrk="1" hangingPunct="1">
              <a:buFont typeface="+mj-lt"/>
              <a:buAutoNum type="arabicPeriod"/>
              <a:defRPr/>
            </a:pPr>
            <a:r>
              <a:rPr lang="id-ID" sz="2800" dirty="0">
                <a:latin typeface="+mj-lt"/>
              </a:rPr>
              <a:t>Untuk memudahkan kesalahan yang mungkin dilakukan dalam pembuatan jurnal penyesuaian.</a:t>
            </a:r>
          </a:p>
        </p:txBody>
      </p:sp>
      <p:sp>
        <p:nvSpPr>
          <p:cNvPr id="4" name="Rectangle 3"/>
          <p:cNvSpPr/>
          <p:nvPr/>
        </p:nvSpPr>
        <p:spPr>
          <a:xfrm>
            <a:off x="857250" y="857250"/>
            <a:ext cx="7500938" cy="1143000"/>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d-ID" sz="3200" dirty="0">
                <a:latin typeface="+mj-lt"/>
              </a:rPr>
              <a:t>Tujuan atau Kegunaan  Pembuatan Neraca Lajur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188" y="557213"/>
            <a:ext cx="8229600" cy="855662"/>
          </a:xfrm>
        </p:spPr>
        <p:txBody>
          <a:bodyPr/>
          <a:lstStyle/>
          <a:p>
            <a:pPr eaLnBrk="1" hangingPunct="1"/>
            <a:r>
              <a:rPr lang="id-ID" b="1"/>
              <a:t>PENYUSUNAN NERACA LAJUR</a:t>
            </a:r>
            <a:endParaRPr lang="id-ID"/>
          </a:p>
        </p:txBody>
      </p:sp>
      <p:sp>
        <p:nvSpPr>
          <p:cNvPr id="6147" name="Content Placeholder 2"/>
          <p:cNvSpPr>
            <a:spLocks noGrp="1"/>
          </p:cNvSpPr>
          <p:nvPr>
            <p:ph idx="1"/>
          </p:nvPr>
        </p:nvSpPr>
        <p:spPr>
          <a:xfrm>
            <a:off x="500063" y="1700213"/>
            <a:ext cx="8358187" cy="4249737"/>
          </a:xfrm>
        </p:spPr>
        <p:txBody>
          <a:bodyPr/>
          <a:lstStyle/>
          <a:p>
            <a:pPr marL="352425" indent="-352425" algn="just" eaLnBrk="1" hangingPunct="1">
              <a:buFont typeface="Wingdings" pitchFamily="2" charset="2"/>
              <a:buChar char="q"/>
            </a:pPr>
            <a:r>
              <a:rPr lang="id-ID" sz="2800"/>
              <a:t>Neraca Lajur disusun dengan memindahkan data-data Neraca Saldo dan Jurnal Penyesuaian..</a:t>
            </a:r>
          </a:p>
          <a:p>
            <a:pPr marL="352425" indent="-352425" eaLnBrk="1" hangingPunct="1">
              <a:buFont typeface="Wingdings" pitchFamily="2" charset="2"/>
              <a:buChar char="q"/>
            </a:pPr>
            <a:r>
              <a:rPr lang="id-ID" sz="2800"/>
              <a:t>Neraca lajur haruslah disusun berkolom-kolom dan untuk perusahaan dagang atau jasa biasanya terdiri dari 10 atau 12  kolom</a:t>
            </a:r>
          </a:p>
          <a:p>
            <a:pPr marL="352425" indent="-352425" eaLnBrk="1" hangingPunct="1">
              <a:buFont typeface="Wingdings" pitchFamily="2" charset="2"/>
              <a:buChar char="q"/>
            </a:pPr>
            <a:r>
              <a:rPr lang="en-US" sz="2800"/>
              <a:t>Neraca lajur juga harus dilengkapi informasi mengenai nama perusahaan, neraca lajur dan periode pembuatan neraca lajur, yang diletakkan di bagian atas tengah</a:t>
            </a:r>
            <a:endParaRPr lang="id-ID"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147">
                                            <p:txEl>
                                              <p:pRg st="0" end="0"/>
                                            </p:txEl>
                                          </p:spTgt>
                                        </p:tgtEl>
                                        <p:attrNameLst>
                                          <p:attrName>style.visibility</p:attrName>
                                        </p:attrNameLst>
                                      </p:cBhvr>
                                      <p:to>
                                        <p:strVal val="visible"/>
                                      </p:to>
                                    </p:set>
                                    <p:animEffect transition="in" filter="fade">
                                      <p:cBhvr>
                                        <p:cTn id="14" dur="1000"/>
                                        <p:tgtEl>
                                          <p:spTgt spid="6147">
                                            <p:txEl>
                                              <p:pRg st="0" end="0"/>
                                            </p:txEl>
                                          </p:spTgt>
                                        </p:tgtEl>
                                      </p:cBhvr>
                                    </p:animEffect>
                                    <p:anim calcmode="lin" valueType="num">
                                      <p:cBhvr>
                                        <p:cTn id="15" dur="1000" fill="hold"/>
                                        <p:tgtEl>
                                          <p:spTgt spid="6147">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614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147">
                                            <p:txEl>
                                              <p:pRg st="1" end="1"/>
                                            </p:txEl>
                                          </p:spTgt>
                                        </p:tgtEl>
                                        <p:attrNameLst>
                                          <p:attrName>style.visibility</p:attrName>
                                        </p:attrNameLst>
                                      </p:cBhvr>
                                      <p:to>
                                        <p:strVal val="visible"/>
                                      </p:to>
                                    </p:set>
                                    <p:animEffect transition="in" filter="fade">
                                      <p:cBhvr>
                                        <p:cTn id="21" dur="1000"/>
                                        <p:tgtEl>
                                          <p:spTgt spid="6147">
                                            <p:txEl>
                                              <p:pRg st="1" end="1"/>
                                            </p:txEl>
                                          </p:spTgt>
                                        </p:tgtEl>
                                      </p:cBhvr>
                                    </p:animEffect>
                                    <p:anim calcmode="lin" valueType="num">
                                      <p:cBhvr>
                                        <p:cTn id="22" dur="1000" fill="hold"/>
                                        <p:tgtEl>
                                          <p:spTgt spid="6147">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614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147">
                                            <p:txEl>
                                              <p:pRg st="2" end="2"/>
                                            </p:txEl>
                                          </p:spTgt>
                                        </p:tgtEl>
                                        <p:attrNameLst>
                                          <p:attrName>style.visibility</p:attrName>
                                        </p:attrNameLst>
                                      </p:cBhvr>
                                      <p:to>
                                        <p:strVal val="visible"/>
                                      </p:to>
                                    </p:set>
                                    <p:animEffect transition="in" filter="fade">
                                      <p:cBhvr>
                                        <p:cTn id="28" dur="1000"/>
                                        <p:tgtEl>
                                          <p:spTgt spid="6147">
                                            <p:txEl>
                                              <p:pRg st="2" end="2"/>
                                            </p:txEl>
                                          </p:spTgt>
                                        </p:tgtEl>
                                      </p:cBhvr>
                                    </p:animEffect>
                                    <p:anim calcmode="lin" valueType="num">
                                      <p:cBhvr>
                                        <p:cTn id="29" dur="1000" fill="hold"/>
                                        <p:tgtEl>
                                          <p:spTgt spid="6147">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614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14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642938"/>
            <a:ext cx="8229600" cy="928687"/>
          </a:xfrm>
        </p:spPr>
        <p:txBody>
          <a:bodyPr/>
          <a:lstStyle/>
          <a:p>
            <a:pPr eaLnBrk="1" hangingPunct="1"/>
            <a:r>
              <a:rPr lang="id-ID"/>
              <a:t>BENTUK  NERACA LAJUR</a:t>
            </a:r>
          </a:p>
        </p:txBody>
      </p:sp>
      <p:sp>
        <p:nvSpPr>
          <p:cNvPr id="3" name="Content Placeholder 2"/>
          <p:cNvSpPr>
            <a:spLocks noGrp="1"/>
          </p:cNvSpPr>
          <p:nvPr>
            <p:ph idx="1"/>
          </p:nvPr>
        </p:nvSpPr>
        <p:spPr>
          <a:xfrm>
            <a:off x="714375" y="2000250"/>
            <a:ext cx="7572375" cy="4125913"/>
          </a:xfrm>
        </p:spPr>
        <p:txBody>
          <a:bodyPr>
            <a:normAutofit/>
          </a:bodyPr>
          <a:lstStyle/>
          <a:p>
            <a:pPr marL="274320" indent="-274320" eaLnBrk="1" fontAlgn="auto" hangingPunct="1">
              <a:spcAft>
                <a:spcPts val="0"/>
              </a:spcAft>
              <a:buClr>
                <a:schemeClr val="accent3"/>
              </a:buClr>
              <a:buFont typeface="Arial" charset="0"/>
              <a:buNone/>
              <a:defRPr/>
            </a:pPr>
            <a:r>
              <a:rPr lang="en-US" sz="3000" dirty="0" err="1">
                <a:latin typeface="+mj-lt"/>
              </a:rPr>
              <a:t>Bentuk</a:t>
            </a:r>
            <a:r>
              <a:rPr lang="en-US" sz="3000" dirty="0">
                <a:latin typeface="+mj-lt"/>
              </a:rPr>
              <a:t> </a:t>
            </a:r>
            <a:r>
              <a:rPr lang="en-US" sz="3000" dirty="0" err="1">
                <a:latin typeface="+mj-lt"/>
              </a:rPr>
              <a:t>neraca</a:t>
            </a:r>
            <a:r>
              <a:rPr lang="en-US" sz="3000" dirty="0">
                <a:latin typeface="+mj-lt"/>
              </a:rPr>
              <a:t> </a:t>
            </a:r>
            <a:r>
              <a:rPr lang="en-US" sz="3000" dirty="0" err="1">
                <a:latin typeface="+mj-lt"/>
              </a:rPr>
              <a:t>lajur</a:t>
            </a:r>
            <a:r>
              <a:rPr lang="en-US" sz="3000" dirty="0">
                <a:latin typeface="+mj-lt"/>
              </a:rPr>
              <a:t> </a:t>
            </a:r>
            <a:r>
              <a:rPr lang="en-US" sz="3000" dirty="0" err="1">
                <a:latin typeface="+mj-lt"/>
              </a:rPr>
              <a:t>ada</a:t>
            </a:r>
            <a:r>
              <a:rPr lang="en-US" sz="3000" dirty="0">
                <a:latin typeface="+mj-lt"/>
              </a:rPr>
              <a:t> 2 (</a:t>
            </a:r>
            <a:r>
              <a:rPr lang="en-US" sz="3000" dirty="0" err="1">
                <a:latin typeface="+mj-lt"/>
              </a:rPr>
              <a:t>dua</a:t>
            </a:r>
            <a:r>
              <a:rPr lang="en-US" sz="3000" dirty="0">
                <a:latin typeface="+mj-lt"/>
              </a:rPr>
              <a:t>) </a:t>
            </a:r>
            <a:r>
              <a:rPr lang="en-US" sz="3000" dirty="0" err="1">
                <a:latin typeface="+mj-lt"/>
              </a:rPr>
              <a:t>yaitu</a:t>
            </a:r>
            <a:r>
              <a:rPr lang="en-US" sz="3000" dirty="0">
                <a:latin typeface="+mj-lt"/>
              </a:rPr>
              <a:t> </a:t>
            </a:r>
            <a:r>
              <a:rPr lang="id-ID" sz="3000" dirty="0">
                <a:latin typeface="+mj-lt"/>
              </a:rPr>
              <a:t>:</a:t>
            </a:r>
          </a:p>
          <a:p>
            <a:pPr marL="514350" indent="-514350" eaLnBrk="1" fontAlgn="auto" hangingPunct="1">
              <a:spcAft>
                <a:spcPts val="0"/>
              </a:spcAft>
              <a:buClr>
                <a:schemeClr val="accent3"/>
              </a:buClr>
              <a:buFont typeface="Wingdings 2" pitchFamily="18" charset="2"/>
              <a:buNone/>
              <a:defRPr/>
            </a:pPr>
            <a:endParaRPr lang="id-ID" sz="2800" dirty="0"/>
          </a:p>
          <a:p>
            <a:pPr marL="514350" indent="-514350" eaLnBrk="1" fontAlgn="auto" hangingPunct="1">
              <a:spcAft>
                <a:spcPts val="0"/>
              </a:spcAft>
              <a:buClr>
                <a:schemeClr val="accent3"/>
              </a:buClr>
              <a:buFont typeface="Arial" charset="0"/>
              <a:buAutoNum type="arabicPeriod"/>
              <a:defRPr/>
            </a:pPr>
            <a:r>
              <a:rPr lang="id-ID" sz="3200" dirty="0">
                <a:latin typeface="+mj-lt"/>
              </a:rPr>
              <a:t>N</a:t>
            </a:r>
            <a:r>
              <a:rPr lang="en-US" sz="3200" dirty="0" err="1">
                <a:latin typeface="+mj-lt"/>
              </a:rPr>
              <a:t>eraca</a:t>
            </a:r>
            <a:r>
              <a:rPr lang="en-US" sz="3200" dirty="0">
                <a:latin typeface="+mj-lt"/>
              </a:rPr>
              <a:t> </a:t>
            </a:r>
            <a:r>
              <a:rPr lang="en-US" sz="3200" dirty="0" err="1">
                <a:latin typeface="+mj-lt"/>
              </a:rPr>
              <a:t>lajur</a:t>
            </a:r>
            <a:r>
              <a:rPr lang="en-US" sz="3200" dirty="0">
                <a:latin typeface="+mj-lt"/>
              </a:rPr>
              <a:t> 10 </a:t>
            </a:r>
            <a:r>
              <a:rPr lang="en-US" sz="3200" dirty="0" err="1">
                <a:latin typeface="+mj-lt"/>
              </a:rPr>
              <a:t>kolom</a:t>
            </a:r>
            <a:r>
              <a:rPr lang="en-US" sz="3200" dirty="0">
                <a:latin typeface="+mj-lt"/>
              </a:rPr>
              <a:t> </a:t>
            </a:r>
            <a:r>
              <a:rPr lang="en-US" sz="3200" dirty="0" err="1">
                <a:latin typeface="+mj-lt"/>
              </a:rPr>
              <a:t>dan</a:t>
            </a:r>
            <a:r>
              <a:rPr lang="en-US" sz="3200" dirty="0">
                <a:latin typeface="+mj-lt"/>
              </a:rPr>
              <a:t> </a:t>
            </a:r>
            <a:endParaRPr lang="id-ID" sz="3200" dirty="0">
              <a:latin typeface="+mj-lt"/>
            </a:endParaRPr>
          </a:p>
          <a:p>
            <a:pPr marL="514350" indent="-514350" eaLnBrk="1" fontAlgn="auto" hangingPunct="1">
              <a:spcAft>
                <a:spcPts val="0"/>
              </a:spcAft>
              <a:buClr>
                <a:schemeClr val="accent3"/>
              </a:buClr>
              <a:buFont typeface="Arial" charset="0"/>
              <a:buAutoNum type="arabicPeriod"/>
              <a:defRPr/>
            </a:pPr>
            <a:r>
              <a:rPr lang="id-ID" sz="3200" dirty="0">
                <a:latin typeface="+mj-lt"/>
              </a:rPr>
              <a:t>N</a:t>
            </a:r>
            <a:r>
              <a:rPr lang="en-US" sz="3200" dirty="0" err="1">
                <a:latin typeface="+mj-lt"/>
              </a:rPr>
              <a:t>eraca</a:t>
            </a:r>
            <a:r>
              <a:rPr lang="en-US" sz="3200" dirty="0">
                <a:latin typeface="+mj-lt"/>
              </a:rPr>
              <a:t> </a:t>
            </a:r>
            <a:r>
              <a:rPr lang="en-US" sz="3200" dirty="0" err="1">
                <a:latin typeface="+mj-lt"/>
              </a:rPr>
              <a:t>lajur</a:t>
            </a:r>
            <a:r>
              <a:rPr lang="en-US" sz="3200" dirty="0">
                <a:latin typeface="+mj-lt"/>
              </a:rPr>
              <a:t> 12 </a:t>
            </a:r>
            <a:r>
              <a:rPr lang="en-US" sz="3200" dirty="0" err="1">
                <a:latin typeface="+mj-lt"/>
              </a:rPr>
              <a:t>kolom</a:t>
            </a:r>
            <a:r>
              <a:rPr lang="en-US" sz="3200" dirty="0">
                <a:latin typeface="+mj-lt"/>
              </a:rPr>
              <a:t>. </a:t>
            </a:r>
            <a:r>
              <a:rPr lang="en-US" sz="3200" dirty="0" err="1">
                <a:latin typeface="+mj-lt"/>
              </a:rPr>
              <a:t>Neraca</a:t>
            </a:r>
            <a:r>
              <a:rPr lang="en-US" sz="3200" dirty="0">
                <a:latin typeface="+mj-lt"/>
              </a:rPr>
              <a:t> </a:t>
            </a:r>
            <a:r>
              <a:rPr lang="en-US" sz="3200" dirty="0" err="1">
                <a:latin typeface="+mj-lt"/>
              </a:rPr>
              <a:t>lajur</a:t>
            </a:r>
            <a:r>
              <a:rPr lang="en-US" sz="3200" dirty="0">
                <a:latin typeface="+mj-lt"/>
              </a:rPr>
              <a:t> 12 </a:t>
            </a:r>
            <a:r>
              <a:rPr lang="en-US" sz="3200" dirty="0" err="1">
                <a:latin typeface="+mj-lt"/>
              </a:rPr>
              <a:t>kolom</a:t>
            </a:r>
            <a:r>
              <a:rPr lang="en-US" sz="3200" dirty="0">
                <a:latin typeface="+mj-lt"/>
              </a:rPr>
              <a:t> </a:t>
            </a:r>
            <a:r>
              <a:rPr lang="en-US" sz="3200" dirty="0" err="1">
                <a:latin typeface="+mj-lt"/>
              </a:rPr>
              <a:t>merupakan</a:t>
            </a:r>
            <a:r>
              <a:rPr lang="en-US" sz="3200" dirty="0">
                <a:latin typeface="+mj-lt"/>
              </a:rPr>
              <a:t> </a:t>
            </a:r>
            <a:r>
              <a:rPr lang="en-US" sz="3200" dirty="0" err="1">
                <a:latin typeface="+mj-lt"/>
              </a:rPr>
              <a:t>neraca</a:t>
            </a:r>
            <a:r>
              <a:rPr lang="en-US" sz="3200" dirty="0">
                <a:latin typeface="+mj-lt"/>
              </a:rPr>
              <a:t> </a:t>
            </a:r>
            <a:r>
              <a:rPr lang="en-US" sz="3200" dirty="0" err="1">
                <a:latin typeface="+mj-lt"/>
              </a:rPr>
              <a:t>lajur</a:t>
            </a:r>
            <a:r>
              <a:rPr lang="en-US" sz="3200" dirty="0">
                <a:latin typeface="+mj-lt"/>
              </a:rPr>
              <a:t> yang </a:t>
            </a:r>
            <a:r>
              <a:rPr lang="en-US" sz="3200" dirty="0" err="1">
                <a:latin typeface="+mj-lt"/>
              </a:rPr>
              <a:t>lengkap</a:t>
            </a:r>
            <a:r>
              <a:rPr lang="en-US" sz="3200" dirty="0">
                <a:latin typeface="+mj-lt"/>
              </a:rPr>
              <a:t>. </a:t>
            </a:r>
          </a:p>
          <a:p>
            <a:pPr marL="274320" indent="-274320" eaLnBrk="1" fontAlgn="auto" hangingPunct="1">
              <a:spcAft>
                <a:spcPts val="0"/>
              </a:spcAft>
              <a:buClr>
                <a:schemeClr val="accent3"/>
              </a:buClr>
              <a:buFont typeface="Arial" charset="0"/>
              <a:buNone/>
              <a:defRPr/>
            </a:pPr>
            <a:endParaRPr lang="id-ID" sz="2800" dirty="0"/>
          </a:p>
          <a:p>
            <a:pPr marL="274320" indent="-274320" eaLnBrk="1" fontAlgn="auto" hangingPunct="1">
              <a:spcAft>
                <a:spcPts val="0"/>
              </a:spcAft>
              <a:buClr>
                <a:schemeClr val="accent3"/>
              </a:buClr>
              <a:buFont typeface="Arial" charset="0"/>
              <a:buNone/>
              <a:defRPr/>
            </a:pPr>
            <a:endParaRPr lang="id-ID"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7170"/>
                                        </p:tgtEl>
                                        <p:attrNameLst>
                                          <p:attrName>style.visibility</p:attrName>
                                        </p:attrNameLst>
                                      </p:cBhvr>
                                      <p:to>
                                        <p:strVal val="visible"/>
                                      </p:to>
                                    </p:set>
                                    <p:anim calcmode="lin" valueType="num">
                                      <p:cBhvr>
                                        <p:cTn id="7" dur="500" fill="hold"/>
                                        <p:tgtEl>
                                          <p:spTgt spid="7170"/>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7170"/>
                                        </p:tgtEl>
                                        <p:attrNameLst>
                                          <p:attrName>ppt_y</p:attrName>
                                        </p:attrNameLst>
                                      </p:cBhvr>
                                      <p:tavLst>
                                        <p:tav tm="0">
                                          <p:val>
                                            <p:strVal val="#ppt_y"/>
                                          </p:val>
                                        </p:tav>
                                        <p:tav tm="100000">
                                          <p:val>
                                            <p:strVal val="#ppt_y"/>
                                          </p:val>
                                        </p:tav>
                                      </p:tavLst>
                                    </p:anim>
                                    <p:anim calcmode="lin" valueType="num">
                                      <p:cBhvr>
                                        <p:cTn id="9" dur="500" fill="hold"/>
                                        <p:tgtEl>
                                          <p:spTgt spid="7170"/>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7170"/>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7170"/>
                                        </p:tgtEl>
                                      </p:cBhvr>
                                    </p:animEffect>
                                  </p:childTnLst>
                                </p:cTn>
                              </p:par>
                            </p:childTnLst>
                          </p:cTn>
                        </p:par>
                      </p:childTnLst>
                    </p:cTn>
                  </p:par>
                  <p:par>
                    <p:cTn id="12" fill="hold">
                      <p:stCondLst>
                        <p:cond delay="indefinite"/>
                      </p:stCondLst>
                      <p:childTnLst>
                        <p:par>
                          <p:cTn id="13" fill="hold">
                            <p:stCondLst>
                              <p:cond delay="0"/>
                            </p:stCondLst>
                            <p:childTnLst>
                              <p:par>
                                <p:cTn id="14" presetID="4" presetClass="entr" presetSubtype="16" fill="hold" nodeType="clickEffect">
                                  <p:stCondLst>
                                    <p:cond delay="0"/>
                                  </p:stCondLst>
                                  <p:iterate type="lt">
                                    <p:tmPct val="0"/>
                                  </p:iterate>
                                  <p:childTnLst>
                                    <p:set>
                                      <p:cBhvr>
                                        <p:cTn id="15" dur="1" fill="hold">
                                          <p:stCondLst>
                                            <p:cond delay="0"/>
                                          </p:stCondLst>
                                        </p:cTn>
                                        <p:tgtEl>
                                          <p:spTgt spid="3">
                                            <p:txEl>
                                              <p:pRg st="0" end="0"/>
                                            </p:txEl>
                                          </p:spTgt>
                                        </p:tgtEl>
                                        <p:attrNameLst>
                                          <p:attrName>style.visibility</p:attrName>
                                        </p:attrNameLst>
                                      </p:cBhvr>
                                      <p:to>
                                        <p:strVal val="visible"/>
                                      </p:to>
                                    </p:set>
                                    <p:animEffect transition="in" filter="box(in)">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928688" y="2000250"/>
            <a:ext cx="7358062" cy="714375"/>
          </a:xfrm>
        </p:spPr>
        <p:txBody>
          <a:bodyPr>
            <a:normAutofit fontScale="90000"/>
          </a:bodyPr>
          <a:lstStyle/>
          <a:p>
            <a:pPr algn="ctr" eaLnBrk="1" hangingPunct="1"/>
            <a:br>
              <a:rPr lang="id-ID" sz="2400"/>
            </a:br>
            <a:br>
              <a:rPr lang="id-ID" sz="2400"/>
            </a:br>
            <a:br>
              <a:rPr lang="id-ID" sz="2400"/>
            </a:br>
            <a:r>
              <a:rPr lang="id-ID" sz="1800" b="1"/>
              <a:t>PT. Kembang Air</a:t>
            </a:r>
            <a:br>
              <a:rPr lang="id-ID" sz="1800" b="1"/>
            </a:br>
            <a:r>
              <a:rPr lang="id-ID" sz="1800" b="1"/>
              <a:t>NERACA LAJUR</a:t>
            </a:r>
            <a:br>
              <a:rPr lang="id-ID" sz="1800" b="1"/>
            </a:br>
            <a:r>
              <a:rPr lang="en-US" sz="1800" b="1"/>
              <a:t>Periode </a:t>
            </a:r>
            <a:r>
              <a:rPr lang="id-ID" sz="1800" b="1"/>
              <a:t>1 Januari – 31 Desember 2010</a:t>
            </a:r>
          </a:p>
        </p:txBody>
      </p:sp>
      <p:graphicFrame>
        <p:nvGraphicFramePr>
          <p:cNvPr id="4" name="Table 3"/>
          <p:cNvGraphicFramePr>
            <a:graphicFrameLocks noGrp="1"/>
          </p:cNvGraphicFramePr>
          <p:nvPr/>
        </p:nvGraphicFramePr>
        <p:xfrm>
          <a:off x="1071563" y="2928938"/>
          <a:ext cx="7143796" cy="2500331"/>
        </p:xfrm>
        <a:graphic>
          <a:graphicData uri="http://schemas.openxmlformats.org/drawingml/2006/table">
            <a:tbl>
              <a:tblPr/>
              <a:tblGrid>
                <a:gridCol w="884466">
                  <a:extLst>
                    <a:ext uri="{9D8B030D-6E8A-4147-A177-3AD203B41FA5}">
                      <a16:colId xmlns:a16="http://schemas.microsoft.com/office/drawing/2014/main" val="20000"/>
                    </a:ext>
                  </a:extLst>
                </a:gridCol>
                <a:gridCol w="544269">
                  <a:extLst>
                    <a:ext uri="{9D8B030D-6E8A-4147-A177-3AD203B41FA5}">
                      <a16:colId xmlns:a16="http://schemas.microsoft.com/office/drawing/2014/main" val="20001"/>
                    </a:ext>
                  </a:extLst>
                </a:gridCol>
                <a:gridCol w="519573">
                  <a:extLst>
                    <a:ext uri="{9D8B030D-6E8A-4147-A177-3AD203B41FA5}">
                      <a16:colId xmlns:a16="http://schemas.microsoft.com/office/drawing/2014/main" val="20002"/>
                    </a:ext>
                  </a:extLst>
                </a:gridCol>
                <a:gridCol w="649436">
                  <a:extLst>
                    <a:ext uri="{9D8B030D-6E8A-4147-A177-3AD203B41FA5}">
                      <a16:colId xmlns:a16="http://schemas.microsoft.com/office/drawing/2014/main" val="20003"/>
                    </a:ext>
                  </a:extLst>
                </a:gridCol>
                <a:gridCol w="649436">
                  <a:extLst>
                    <a:ext uri="{9D8B030D-6E8A-4147-A177-3AD203B41FA5}">
                      <a16:colId xmlns:a16="http://schemas.microsoft.com/office/drawing/2014/main" val="20004"/>
                    </a:ext>
                  </a:extLst>
                </a:gridCol>
                <a:gridCol w="649436">
                  <a:extLst>
                    <a:ext uri="{9D8B030D-6E8A-4147-A177-3AD203B41FA5}">
                      <a16:colId xmlns:a16="http://schemas.microsoft.com/office/drawing/2014/main" val="20005"/>
                    </a:ext>
                  </a:extLst>
                </a:gridCol>
                <a:gridCol w="649436">
                  <a:extLst>
                    <a:ext uri="{9D8B030D-6E8A-4147-A177-3AD203B41FA5}">
                      <a16:colId xmlns:a16="http://schemas.microsoft.com/office/drawing/2014/main" val="20006"/>
                    </a:ext>
                  </a:extLst>
                </a:gridCol>
                <a:gridCol w="649436">
                  <a:extLst>
                    <a:ext uri="{9D8B030D-6E8A-4147-A177-3AD203B41FA5}">
                      <a16:colId xmlns:a16="http://schemas.microsoft.com/office/drawing/2014/main" val="20007"/>
                    </a:ext>
                  </a:extLst>
                </a:gridCol>
                <a:gridCol w="649436">
                  <a:extLst>
                    <a:ext uri="{9D8B030D-6E8A-4147-A177-3AD203B41FA5}">
                      <a16:colId xmlns:a16="http://schemas.microsoft.com/office/drawing/2014/main" val="20008"/>
                    </a:ext>
                  </a:extLst>
                </a:gridCol>
                <a:gridCol w="649436">
                  <a:extLst>
                    <a:ext uri="{9D8B030D-6E8A-4147-A177-3AD203B41FA5}">
                      <a16:colId xmlns:a16="http://schemas.microsoft.com/office/drawing/2014/main" val="20009"/>
                    </a:ext>
                  </a:extLst>
                </a:gridCol>
                <a:gridCol w="649436">
                  <a:extLst>
                    <a:ext uri="{9D8B030D-6E8A-4147-A177-3AD203B41FA5}">
                      <a16:colId xmlns:a16="http://schemas.microsoft.com/office/drawing/2014/main" val="20010"/>
                    </a:ext>
                  </a:extLst>
                </a:gridCol>
              </a:tblGrid>
              <a:tr h="1094045">
                <a:tc>
                  <a:txBody>
                    <a:bodyPr/>
                    <a:lstStyle/>
                    <a:p>
                      <a:pPr algn="ctr">
                        <a:lnSpc>
                          <a:spcPct val="115000"/>
                        </a:lnSpc>
                        <a:spcAft>
                          <a:spcPts val="1000"/>
                        </a:spcAft>
                      </a:pPr>
                      <a:r>
                        <a:rPr lang="id-ID" sz="1200" b="1" dirty="0">
                          <a:latin typeface="Arial"/>
                          <a:ea typeface="Times New Roman"/>
                          <a:cs typeface="Times New Roman"/>
                        </a:rPr>
                        <a:t>Perkiraan</a:t>
                      </a:r>
                      <a:r>
                        <a:rPr lang="id-ID" sz="1200" dirty="0">
                          <a:latin typeface="Times New Roman"/>
                          <a:ea typeface="Times New Roman"/>
                          <a:cs typeface="Times New Roman"/>
                        </a:rPr>
                        <a:t> </a:t>
                      </a:r>
                      <a:endParaRPr lang="id-ID" sz="1100" dirty="0">
                        <a:latin typeface="Calibri"/>
                        <a:ea typeface="Calibri"/>
                        <a:cs typeface="Times New Roman"/>
                      </a:endParaRPr>
                    </a:p>
                  </a:txBody>
                  <a:tcPr marL="66675" marR="66675" marT="9525" marB="9525"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1000"/>
                        </a:spcAft>
                      </a:pPr>
                      <a:r>
                        <a:rPr lang="id-ID" sz="1200" b="1" dirty="0">
                          <a:latin typeface="Arial"/>
                          <a:ea typeface="Times New Roman"/>
                          <a:cs typeface="Times New Roman"/>
                        </a:rPr>
                        <a:t>Neraca Saldo</a:t>
                      </a:r>
                      <a:r>
                        <a:rPr lang="id-ID" sz="1200" dirty="0">
                          <a:latin typeface="Times New Roman"/>
                          <a:ea typeface="Times New Roman"/>
                          <a:cs typeface="Times New Roman"/>
                        </a:rPr>
                        <a:t> </a:t>
                      </a:r>
                      <a:endParaRPr lang="id-ID" sz="1100" dirty="0">
                        <a:latin typeface="Calibri"/>
                        <a:ea typeface="Calibri"/>
                        <a:cs typeface="Times New Roman"/>
                      </a:endParaRPr>
                    </a:p>
                  </a:txBody>
                  <a:tcPr marL="66675" marR="66675" marT="9525" marB="9525"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hMerge="1">
                  <a:txBody>
                    <a:bodyPr/>
                    <a:lstStyle/>
                    <a:p>
                      <a:endParaRPr lang="id-ID"/>
                    </a:p>
                  </a:txBody>
                  <a:tcPr/>
                </a:tc>
                <a:tc gridSpan="2">
                  <a:txBody>
                    <a:bodyPr/>
                    <a:lstStyle/>
                    <a:p>
                      <a:pPr algn="ctr">
                        <a:lnSpc>
                          <a:spcPct val="115000"/>
                        </a:lnSpc>
                        <a:spcAft>
                          <a:spcPts val="1000"/>
                        </a:spcAft>
                      </a:pPr>
                      <a:r>
                        <a:rPr lang="id-ID" sz="1200" b="1" dirty="0">
                          <a:latin typeface="Arial"/>
                          <a:ea typeface="Times New Roman"/>
                          <a:cs typeface="Times New Roman"/>
                        </a:rPr>
                        <a:t>Penyesuain</a:t>
                      </a:r>
                      <a:endParaRPr lang="id-ID" sz="1100" dirty="0">
                        <a:latin typeface="Calibri"/>
                        <a:ea typeface="Calibri"/>
                        <a:cs typeface="Times New Roman"/>
                      </a:endParaRPr>
                    </a:p>
                  </a:txBody>
                  <a:tcPr marL="66675" marR="66675" marT="9525" marB="9525"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hMerge="1">
                  <a:txBody>
                    <a:bodyPr/>
                    <a:lstStyle/>
                    <a:p>
                      <a:endParaRPr lang="id-ID"/>
                    </a:p>
                  </a:txBody>
                  <a:tcPr/>
                </a:tc>
                <a:tc gridSpan="2">
                  <a:txBody>
                    <a:bodyPr/>
                    <a:lstStyle/>
                    <a:p>
                      <a:pPr algn="ctr">
                        <a:lnSpc>
                          <a:spcPct val="115000"/>
                        </a:lnSpc>
                        <a:spcAft>
                          <a:spcPts val="1000"/>
                        </a:spcAft>
                      </a:pPr>
                      <a:r>
                        <a:rPr lang="id-ID" sz="1200" b="1" dirty="0">
                          <a:latin typeface="Arial"/>
                          <a:ea typeface="Times New Roman"/>
                          <a:cs typeface="Times New Roman"/>
                        </a:rPr>
                        <a:t>Neraca Saldo setelah Penyesuain</a:t>
                      </a:r>
                      <a:r>
                        <a:rPr lang="id-ID" sz="1200" dirty="0">
                          <a:latin typeface="Times New Roman"/>
                          <a:ea typeface="Times New Roman"/>
                          <a:cs typeface="Times New Roman"/>
                        </a:rPr>
                        <a:t> </a:t>
                      </a:r>
                      <a:endParaRPr lang="id-ID" sz="1100" dirty="0">
                        <a:latin typeface="Calibri"/>
                        <a:ea typeface="Calibri"/>
                        <a:cs typeface="Times New Roman"/>
                      </a:endParaRPr>
                    </a:p>
                  </a:txBody>
                  <a:tcPr marL="66675" marR="66675" marT="9525" marB="9525"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hMerge="1">
                  <a:txBody>
                    <a:bodyPr/>
                    <a:lstStyle/>
                    <a:p>
                      <a:endParaRPr lang="id-ID"/>
                    </a:p>
                  </a:txBody>
                  <a:tcPr/>
                </a:tc>
                <a:tc gridSpan="2">
                  <a:txBody>
                    <a:bodyPr/>
                    <a:lstStyle/>
                    <a:p>
                      <a:pPr algn="ctr">
                        <a:lnSpc>
                          <a:spcPct val="115000"/>
                        </a:lnSpc>
                        <a:spcAft>
                          <a:spcPts val="1000"/>
                        </a:spcAft>
                      </a:pPr>
                      <a:r>
                        <a:rPr lang="id-ID" sz="1200" b="1" dirty="0">
                          <a:latin typeface="Arial"/>
                          <a:ea typeface="Times New Roman"/>
                          <a:cs typeface="Times New Roman"/>
                        </a:rPr>
                        <a:t>Rugi-Laba</a:t>
                      </a:r>
                      <a:r>
                        <a:rPr lang="id-ID" sz="1200" dirty="0">
                          <a:latin typeface="Times New Roman"/>
                          <a:ea typeface="Times New Roman"/>
                          <a:cs typeface="Times New Roman"/>
                        </a:rPr>
                        <a:t> </a:t>
                      </a:r>
                      <a:endParaRPr lang="id-ID" sz="1100" dirty="0">
                        <a:latin typeface="Calibri"/>
                        <a:ea typeface="Calibri"/>
                        <a:cs typeface="Times New Roman"/>
                      </a:endParaRPr>
                    </a:p>
                  </a:txBody>
                  <a:tcPr marL="66675" marR="66675" marT="9525" marB="9525"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hMerge="1">
                  <a:txBody>
                    <a:bodyPr/>
                    <a:lstStyle/>
                    <a:p>
                      <a:endParaRPr lang="id-ID"/>
                    </a:p>
                  </a:txBody>
                  <a:tcPr/>
                </a:tc>
                <a:tc gridSpan="2">
                  <a:txBody>
                    <a:bodyPr/>
                    <a:lstStyle/>
                    <a:p>
                      <a:pPr algn="ctr">
                        <a:lnSpc>
                          <a:spcPct val="115000"/>
                        </a:lnSpc>
                        <a:spcAft>
                          <a:spcPts val="1000"/>
                        </a:spcAft>
                      </a:pPr>
                      <a:r>
                        <a:rPr lang="id-ID" sz="1200" b="1" dirty="0">
                          <a:latin typeface="Arial"/>
                          <a:ea typeface="Times New Roman"/>
                          <a:cs typeface="Times New Roman"/>
                        </a:rPr>
                        <a:t>Neraca</a:t>
                      </a:r>
                      <a:r>
                        <a:rPr lang="id-ID" sz="1200" dirty="0">
                          <a:latin typeface="Times New Roman"/>
                          <a:ea typeface="Times New Roman"/>
                          <a:cs typeface="Times New Roman"/>
                        </a:rPr>
                        <a:t> </a:t>
                      </a:r>
                      <a:endParaRPr lang="id-ID" sz="1100" dirty="0">
                        <a:latin typeface="Calibri"/>
                        <a:ea typeface="Calibri"/>
                        <a:cs typeface="Times New Roman"/>
                      </a:endParaRPr>
                    </a:p>
                  </a:txBody>
                  <a:tcPr marL="66675" marR="66675" marT="9525" marB="9525"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hMerge="1">
                  <a:txBody>
                    <a:bodyPr/>
                    <a:lstStyle/>
                    <a:p>
                      <a:endParaRPr lang="id-ID"/>
                    </a:p>
                  </a:txBody>
                  <a:tcPr/>
                </a:tc>
                <a:extLst>
                  <a:ext uri="{0D108BD9-81ED-4DB2-BD59-A6C34878D82A}">
                    <a16:rowId xmlns:a16="http://schemas.microsoft.com/office/drawing/2014/main" val="10000"/>
                  </a:ext>
                </a:extLst>
              </a:tr>
              <a:tr h="234381">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d-ID" sz="1200">
                          <a:latin typeface="Arial"/>
                          <a:ea typeface="Times New Roman"/>
                          <a:cs typeface="Times New Roman"/>
                        </a:rPr>
                        <a:t>D</a:t>
                      </a: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d-ID" sz="1200">
                          <a:latin typeface="Arial"/>
                          <a:ea typeface="Times New Roman"/>
                          <a:cs typeface="Times New Roman"/>
                        </a:rPr>
                        <a:t>K</a:t>
                      </a: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d-ID" sz="1200">
                          <a:latin typeface="Arial"/>
                          <a:ea typeface="Times New Roman"/>
                          <a:cs typeface="Times New Roman"/>
                        </a:rPr>
                        <a:t>D</a:t>
                      </a: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d-ID" sz="1200">
                          <a:latin typeface="Arial"/>
                          <a:ea typeface="Times New Roman"/>
                          <a:cs typeface="Times New Roman"/>
                        </a:rPr>
                        <a:t>K</a:t>
                      </a: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d-ID" sz="1200" dirty="0">
                          <a:latin typeface="Arial"/>
                          <a:ea typeface="Times New Roman"/>
                          <a:cs typeface="Times New Roman"/>
                        </a:rPr>
                        <a:t>D</a:t>
                      </a:r>
                      <a:r>
                        <a:rPr lang="id-ID" sz="1200" dirty="0">
                          <a:latin typeface="Times New Roman"/>
                          <a:ea typeface="Times New Roman"/>
                          <a:cs typeface="Times New Roman"/>
                        </a:rPr>
                        <a:t> </a:t>
                      </a:r>
                      <a:endParaRPr lang="id-ID" sz="1100" dirty="0">
                        <a:latin typeface="Calibri"/>
                        <a:ea typeface="Calibri"/>
                        <a:cs typeface="Times New Roman"/>
                      </a:endParaRPr>
                    </a:p>
                  </a:txBody>
                  <a:tcPr marL="66675" marR="66675" marT="9525" marB="9525"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d-ID" sz="1200">
                          <a:latin typeface="Arial"/>
                          <a:ea typeface="Times New Roman"/>
                          <a:cs typeface="Times New Roman"/>
                        </a:rPr>
                        <a:t>K</a:t>
                      </a: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d-ID" sz="1200">
                          <a:latin typeface="Arial"/>
                          <a:ea typeface="Times New Roman"/>
                          <a:cs typeface="Times New Roman"/>
                        </a:rPr>
                        <a:t>D</a:t>
                      </a: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d-ID" sz="1200">
                          <a:latin typeface="Arial"/>
                          <a:ea typeface="Times New Roman"/>
                          <a:cs typeface="Times New Roman"/>
                        </a:rPr>
                        <a:t>K</a:t>
                      </a: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d-ID" sz="1200" dirty="0">
                          <a:latin typeface="Arial"/>
                          <a:ea typeface="Times New Roman"/>
                          <a:cs typeface="Times New Roman"/>
                        </a:rPr>
                        <a:t>D</a:t>
                      </a:r>
                      <a:r>
                        <a:rPr lang="id-ID" sz="1200" dirty="0">
                          <a:latin typeface="Times New Roman"/>
                          <a:ea typeface="Times New Roman"/>
                          <a:cs typeface="Times New Roman"/>
                        </a:rPr>
                        <a:t> </a:t>
                      </a:r>
                      <a:endParaRPr lang="id-ID" sz="1100" dirty="0">
                        <a:latin typeface="Calibri"/>
                        <a:ea typeface="Calibri"/>
                        <a:cs typeface="Times New Roman"/>
                      </a:endParaRPr>
                    </a:p>
                  </a:txBody>
                  <a:tcPr marL="66675" marR="66675" marT="9525" marB="9525"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id-ID" sz="1200">
                          <a:latin typeface="Arial"/>
                          <a:ea typeface="Times New Roman"/>
                          <a:cs typeface="Times New Roman"/>
                        </a:rPr>
                        <a:t>K</a:t>
                      </a: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34381">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dirty="0">
                          <a:latin typeface="Times New Roman"/>
                          <a:ea typeface="Times New Roman"/>
                          <a:cs typeface="Times New Roman"/>
                        </a:rPr>
                        <a:t> </a:t>
                      </a:r>
                      <a:endParaRPr lang="id-ID" sz="1100" dirty="0">
                        <a:latin typeface="Calibri"/>
                        <a:ea typeface="Calibri"/>
                        <a:cs typeface="Times New Roman"/>
                      </a:endParaRPr>
                    </a:p>
                  </a:txBody>
                  <a:tcPr marL="66675" marR="66675" marT="9525" marB="9525"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34381">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dirty="0">
                          <a:latin typeface="Times New Roman"/>
                          <a:ea typeface="Times New Roman"/>
                          <a:cs typeface="Times New Roman"/>
                        </a:rPr>
                        <a:t> </a:t>
                      </a:r>
                      <a:endParaRPr lang="id-ID" sz="1100" dirty="0">
                        <a:latin typeface="Calibri"/>
                        <a:ea typeface="Calibri"/>
                        <a:cs typeface="Times New Roman"/>
                      </a:endParaRPr>
                    </a:p>
                  </a:txBody>
                  <a:tcPr marL="66675" marR="66675" marT="9525" marB="9525"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dirty="0">
                          <a:latin typeface="Times New Roman"/>
                          <a:ea typeface="Times New Roman"/>
                          <a:cs typeface="Times New Roman"/>
                        </a:rPr>
                        <a:t> </a:t>
                      </a:r>
                      <a:endParaRPr lang="id-ID" sz="1100" dirty="0">
                        <a:latin typeface="Calibri"/>
                        <a:ea typeface="Calibri"/>
                        <a:cs typeface="Times New Roman"/>
                      </a:endParaRPr>
                    </a:p>
                  </a:txBody>
                  <a:tcPr marL="66675" marR="66675" marT="9525" marB="9525"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4381">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dirty="0">
                          <a:latin typeface="Times New Roman"/>
                          <a:ea typeface="Times New Roman"/>
                          <a:cs typeface="Times New Roman"/>
                        </a:rPr>
                        <a:t> </a:t>
                      </a:r>
                      <a:endParaRPr lang="id-ID" sz="1100" dirty="0">
                        <a:latin typeface="Calibri"/>
                        <a:ea typeface="Calibri"/>
                        <a:cs typeface="Times New Roman"/>
                      </a:endParaRPr>
                    </a:p>
                  </a:txBody>
                  <a:tcPr marL="66675" marR="66675" marT="9525" marB="9525"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34381">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dirty="0">
                          <a:latin typeface="Times New Roman"/>
                          <a:ea typeface="Times New Roman"/>
                          <a:cs typeface="Times New Roman"/>
                        </a:rPr>
                        <a:t> </a:t>
                      </a:r>
                      <a:endParaRPr lang="id-ID" sz="1100" dirty="0">
                        <a:latin typeface="Calibri"/>
                        <a:ea typeface="Calibri"/>
                        <a:cs typeface="Times New Roman"/>
                      </a:endParaRPr>
                    </a:p>
                  </a:txBody>
                  <a:tcPr marL="66675" marR="66675" marT="9525" marB="9525"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34381">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dirty="0">
                          <a:latin typeface="Times New Roman"/>
                          <a:ea typeface="Times New Roman"/>
                          <a:cs typeface="Times New Roman"/>
                        </a:rPr>
                        <a:t> </a:t>
                      </a:r>
                      <a:endParaRPr lang="id-ID" sz="1100" dirty="0">
                        <a:latin typeface="Calibri"/>
                        <a:ea typeface="Calibri"/>
                        <a:cs typeface="Times New Roman"/>
                      </a:endParaRPr>
                    </a:p>
                  </a:txBody>
                  <a:tcPr marL="66675" marR="66675" marT="9525" marB="9525"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dirty="0">
                          <a:latin typeface="Times New Roman"/>
                          <a:ea typeface="Times New Roman"/>
                          <a:cs typeface="Times New Roman"/>
                        </a:rPr>
                        <a:t> </a:t>
                      </a:r>
                      <a:endParaRPr lang="id-ID" sz="1100" dirty="0">
                        <a:latin typeface="Calibri"/>
                        <a:ea typeface="Calibri"/>
                        <a:cs typeface="Times New Roman"/>
                      </a:endParaRPr>
                    </a:p>
                  </a:txBody>
                  <a:tcPr marL="66675" marR="66675" marT="9525" marB="9525"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dirty="0">
                          <a:latin typeface="Times New Roman"/>
                          <a:ea typeface="Times New Roman"/>
                          <a:cs typeface="Times New Roman"/>
                        </a:rPr>
                        <a:t> </a:t>
                      </a:r>
                      <a:endParaRPr lang="id-ID" sz="1100" dirty="0">
                        <a:latin typeface="Calibri"/>
                        <a:ea typeface="Calibri"/>
                        <a:cs typeface="Times New Roman"/>
                      </a:endParaRPr>
                    </a:p>
                  </a:txBody>
                  <a:tcPr marL="66675" marR="66675" marT="9525" marB="9525"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a:latin typeface="Times New Roman"/>
                          <a:ea typeface="Times New Roman"/>
                          <a:cs typeface="Times New Roman"/>
                        </a:rPr>
                        <a:t> </a:t>
                      </a:r>
                      <a:endParaRPr lang="id-ID" sz="1100">
                        <a:latin typeface="Calibri"/>
                        <a:ea typeface="Calibri"/>
                        <a:cs typeface="Times New Roman"/>
                      </a:endParaRPr>
                    </a:p>
                  </a:txBody>
                  <a:tcPr marL="66675" marR="66675" marT="9525" marB="9525"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dirty="0">
                          <a:latin typeface="Times New Roman"/>
                          <a:ea typeface="Times New Roman"/>
                          <a:cs typeface="Times New Roman"/>
                        </a:rPr>
                        <a:t> </a:t>
                      </a:r>
                      <a:endParaRPr lang="id-ID" sz="1100" dirty="0">
                        <a:latin typeface="Calibri"/>
                        <a:ea typeface="Calibri"/>
                        <a:cs typeface="Times New Roman"/>
                      </a:endParaRPr>
                    </a:p>
                  </a:txBody>
                  <a:tcPr marL="66675" marR="66675" marT="9525" marB="9525"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dirty="0">
                          <a:latin typeface="Times New Roman"/>
                          <a:ea typeface="Times New Roman"/>
                          <a:cs typeface="Times New Roman"/>
                        </a:rPr>
                        <a:t> </a:t>
                      </a:r>
                      <a:endParaRPr lang="id-ID" sz="1100" dirty="0">
                        <a:latin typeface="Calibri"/>
                        <a:ea typeface="Calibri"/>
                        <a:cs typeface="Times New Roman"/>
                      </a:endParaRPr>
                    </a:p>
                  </a:txBody>
                  <a:tcPr marL="66675" marR="66675" marT="9525" marB="9525"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200" dirty="0">
                          <a:latin typeface="Times New Roman"/>
                          <a:ea typeface="Times New Roman"/>
                          <a:cs typeface="Times New Roman"/>
                        </a:rPr>
                        <a:t> </a:t>
                      </a:r>
                      <a:endParaRPr lang="id-ID" sz="1100" dirty="0">
                        <a:latin typeface="Calibri"/>
                        <a:ea typeface="Calibri"/>
                        <a:cs typeface="Times New Roman"/>
                      </a:endParaRPr>
                    </a:p>
                  </a:txBody>
                  <a:tcPr marL="66675" marR="66675" marT="9525" marB="9525"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5" name="Rectangle 4"/>
          <p:cNvSpPr/>
          <p:nvPr/>
        </p:nvSpPr>
        <p:spPr>
          <a:xfrm>
            <a:off x="2214563" y="5929313"/>
            <a:ext cx="571500" cy="3571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dirty="0"/>
              <a:t>1/2</a:t>
            </a:r>
          </a:p>
        </p:txBody>
      </p:sp>
      <p:cxnSp>
        <p:nvCxnSpPr>
          <p:cNvPr id="7" name="Straight Arrow Connector 6"/>
          <p:cNvCxnSpPr/>
          <p:nvPr/>
        </p:nvCxnSpPr>
        <p:spPr>
          <a:xfrm rot="5400000">
            <a:off x="2428082" y="5644356"/>
            <a:ext cx="28575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5400000">
            <a:off x="3499644" y="5642769"/>
            <a:ext cx="28575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4785519" y="5642769"/>
            <a:ext cx="28575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a:off x="6144419" y="5642769"/>
            <a:ext cx="28575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a:off x="7428707" y="5714206"/>
            <a:ext cx="28575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3286125" y="5929313"/>
            <a:ext cx="571500" cy="3571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dirty="0"/>
              <a:t>3/4</a:t>
            </a:r>
          </a:p>
        </p:txBody>
      </p:sp>
      <p:sp>
        <p:nvSpPr>
          <p:cNvPr id="18" name="Rectangle 17"/>
          <p:cNvSpPr/>
          <p:nvPr/>
        </p:nvSpPr>
        <p:spPr>
          <a:xfrm>
            <a:off x="4643438" y="5929313"/>
            <a:ext cx="571500" cy="3571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dirty="0">
                <a:latin typeface="+mj-lt"/>
              </a:rPr>
              <a:t>5/6</a:t>
            </a:r>
          </a:p>
        </p:txBody>
      </p:sp>
      <p:sp>
        <p:nvSpPr>
          <p:cNvPr id="19" name="Rectangle 18"/>
          <p:cNvSpPr/>
          <p:nvPr/>
        </p:nvSpPr>
        <p:spPr>
          <a:xfrm>
            <a:off x="6000750" y="5929313"/>
            <a:ext cx="571500" cy="3571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dirty="0">
                <a:latin typeface="+mj-lt"/>
              </a:rPr>
              <a:t>7/8</a:t>
            </a:r>
          </a:p>
        </p:txBody>
      </p:sp>
      <p:sp>
        <p:nvSpPr>
          <p:cNvPr id="20" name="Rectangle 19"/>
          <p:cNvSpPr/>
          <p:nvPr/>
        </p:nvSpPr>
        <p:spPr>
          <a:xfrm>
            <a:off x="7286625" y="5929313"/>
            <a:ext cx="785813" cy="428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dirty="0">
                <a:latin typeface="+mj-lt"/>
              </a:rPr>
              <a:t>9/10</a:t>
            </a:r>
          </a:p>
        </p:txBody>
      </p:sp>
      <p:sp>
        <p:nvSpPr>
          <p:cNvPr id="14" name="Rectangle 13"/>
          <p:cNvSpPr/>
          <p:nvPr/>
        </p:nvSpPr>
        <p:spPr>
          <a:xfrm>
            <a:off x="1071563" y="928688"/>
            <a:ext cx="5715000" cy="785812"/>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d-ID" dirty="0"/>
              <a:t>Contoh Neraca Lajur 10 Kolom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wipe(up)">
                                      <p:cBhvr>
                                        <p:cTn id="7" dur="1000"/>
                                        <p:tgtEl>
                                          <p:spTgt spid="9218"/>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1000" fill="hold"/>
                                        <p:tgtEl>
                                          <p:spTgt spid="4"/>
                                        </p:tgtEl>
                                        <p:attrNameLst>
                                          <p:attrName>ppt_w</p:attrName>
                                        </p:attrNameLst>
                                      </p:cBhvr>
                                      <p:tavLst>
                                        <p:tav tm="0">
                                          <p:val>
                                            <p:fltVal val="0"/>
                                          </p:val>
                                        </p:tav>
                                        <p:tav tm="100000">
                                          <p:val>
                                            <p:strVal val="#ppt_w"/>
                                          </p:val>
                                        </p:tav>
                                      </p:tavLst>
                                    </p:anim>
                                    <p:anim calcmode="lin" valueType="num">
                                      <p:cBhvr>
                                        <p:cTn id="13" dur="1000" fill="hold"/>
                                        <p:tgtEl>
                                          <p:spTgt spid="4"/>
                                        </p:tgtEl>
                                        <p:attrNameLst>
                                          <p:attrName>ppt_h</p:attrName>
                                        </p:attrNameLst>
                                      </p:cBhvr>
                                      <p:tavLst>
                                        <p:tav tm="0">
                                          <p:val>
                                            <p:fltVal val="0"/>
                                          </p:val>
                                        </p:tav>
                                        <p:tav tm="100000">
                                          <p:val>
                                            <p:strVal val="#ppt_h"/>
                                          </p:val>
                                        </p:tav>
                                      </p:tavLst>
                                    </p:anim>
                                    <p:animEffect transition="in" filter="fade">
                                      <p:cBhvr>
                                        <p:cTn id="14"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539750" y="857250"/>
            <a:ext cx="8229600" cy="785813"/>
          </a:xfrm>
        </p:spPr>
        <p:txBody>
          <a:bodyPr>
            <a:normAutofit fontScale="90000"/>
          </a:bodyPr>
          <a:lstStyle/>
          <a:p>
            <a:pPr eaLnBrk="1" hangingPunct="1"/>
            <a:br>
              <a:rPr lang="id-ID" sz="5400" b="1"/>
            </a:br>
            <a:r>
              <a:rPr lang="en-US" sz="5400" b="1"/>
              <a:t>Menyiapkan Neraca Lajur</a:t>
            </a:r>
            <a:endParaRPr lang="id-ID" sz="5400"/>
          </a:p>
        </p:txBody>
      </p:sp>
      <p:sp>
        <p:nvSpPr>
          <p:cNvPr id="3" name="Content Placeholder 2"/>
          <p:cNvSpPr>
            <a:spLocks noGrp="1"/>
          </p:cNvSpPr>
          <p:nvPr>
            <p:ph idx="1"/>
          </p:nvPr>
        </p:nvSpPr>
        <p:spPr>
          <a:xfrm>
            <a:off x="285750" y="2000250"/>
            <a:ext cx="8643938" cy="4214813"/>
          </a:xfrm>
        </p:spPr>
        <p:txBody>
          <a:bodyPr/>
          <a:lstStyle/>
          <a:p>
            <a:pPr marL="282575" indent="-282575" eaLnBrk="1" hangingPunct="1">
              <a:lnSpc>
                <a:spcPct val="80000"/>
              </a:lnSpc>
            </a:pPr>
            <a:r>
              <a:rPr lang="en-US" sz="3200"/>
              <a:t>Langkah-langkah membuat Neraca Lajur</a:t>
            </a:r>
          </a:p>
          <a:p>
            <a:pPr marL="282575" indent="-282575" eaLnBrk="1" hangingPunct="1">
              <a:lnSpc>
                <a:spcPct val="80000"/>
              </a:lnSpc>
              <a:buFont typeface="Wingdings 2" pitchFamily="18" charset="2"/>
              <a:buNone/>
            </a:pPr>
            <a:endParaRPr lang="en-US" sz="3200"/>
          </a:p>
          <a:p>
            <a:pPr marL="282575" indent="-282575" algn="just" eaLnBrk="1" hangingPunct="1">
              <a:spcAft>
                <a:spcPts val="1200"/>
              </a:spcAft>
              <a:buFontTx/>
              <a:buAutoNum type="arabicPeriod"/>
            </a:pPr>
            <a:r>
              <a:rPr lang="en-US" sz="2800"/>
              <a:t>Nama perusahaan, Neraca Lajur dan Periode penyusunan ditulis di tengah atas. </a:t>
            </a:r>
          </a:p>
          <a:p>
            <a:pPr marL="282575" indent="-282575" algn="just" eaLnBrk="1" hangingPunct="1">
              <a:lnSpc>
                <a:spcPct val="80000"/>
              </a:lnSpc>
              <a:spcAft>
                <a:spcPts val="1200"/>
              </a:spcAft>
              <a:buFontTx/>
              <a:buAutoNum type="arabicPeriod"/>
            </a:pPr>
            <a:r>
              <a:rPr lang="en-US" sz="2800"/>
              <a:t>Mengisi kolom keterangan untuk nama akun-akun.</a:t>
            </a:r>
            <a:endParaRPr lang="id-ID" sz="2800"/>
          </a:p>
          <a:p>
            <a:pPr marL="282575" indent="-282575" algn="just" eaLnBrk="1" hangingPunct="1">
              <a:lnSpc>
                <a:spcPct val="80000"/>
              </a:lnSpc>
              <a:spcAft>
                <a:spcPts val="1200"/>
              </a:spcAft>
              <a:buFontTx/>
              <a:buAutoNum type="arabicPeriod"/>
            </a:pPr>
            <a:r>
              <a:rPr lang="en-US" sz="2800"/>
              <a:t>Menyiapkan neraca saldo pada kertas kerja</a:t>
            </a:r>
            <a:endParaRPr lang="id-ID" sz="2800"/>
          </a:p>
          <a:p>
            <a:pPr marL="282575" indent="-282575" algn="just" eaLnBrk="1" hangingPunct="1">
              <a:lnSpc>
                <a:spcPct val="80000"/>
              </a:lnSpc>
              <a:spcAft>
                <a:spcPts val="1200"/>
              </a:spcAft>
              <a:buFontTx/>
              <a:buAutoNum type="arabicPeriod"/>
            </a:pPr>
            <a:r>
              <a:rPr lang="en-US" sz="2800"/>
              <a:t>Menyiapkan penyesuaian dalam kolom penyesuaian</a:t>
            </a:r>
          </a:p>
          <a:p>
            <a:pPr marL="282575" indent="-282575" algn="just" eaLnBrk="1" hangingPunct="1">
              <a:lnSpc>
                <a:spcPct val="80000"/>
              </a:lnSpc>
              <a:buFontTx/>
              <a:buAutoNum type="arabicPeriod"/>
            </a:pPr>
            <a:endParaRPr lang="en-US" sz="32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fade">
                                      <p:cBhvr>
                                        <p:cTn id="7" dur="1000"/>
                                        <p:tgtEl>
                                          <p:spTgt spid="12290"/>
                                        </p:tgtEl>
                                      </p:cBhvr>
                                    </p:animEffect>
                                    <p:anim calcmode="lin" valueType="num">
                                      <p:cBhvr>
                                        <p:cTn id="8" dur="1000" fill="hold"/>
                                        <p:tgtEl>
                                          <p:spTgt spid="12290"/>
                                        </p:tgtEl>
                                        <p:attrNameLst>
                                          <p:attrName>ppt_x</p:attrName>
                                        </p:attrNameLst>
                                      </p:cBhvr>
                                      <p:tavLst>
                                        <p:tav tm="0">
                                          <p:val>
                                            <p:strVal val="#ppt_x"/>
                                          </p:val>
                                        </p:tav>
                                        <p:tav tm="100000">
                                          <p:val>
                                            <p:strVal val="#ppt_x"/>
                                          </p:val>
                                        </p:tav>
                                      </p:tavLst>
                                    </p:anim>
                                    <p:anim calcmode="lin" valueType="num">
                                      <p:cBhvr>
                                        <p:cTn id="9" dur="1000" fill="hold"/>
                                        <p:tgtEl>
                                          <p:spTgt spid="1229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2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2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2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2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2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2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2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20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2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2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20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36</TotalTime>
  <Words>596</Words>
  <Application>Microsoft Office PowerPoint</Application>
  <PresentationFormat>On-screen Show (4:3)</PresentationFormat>
  <Paragraphs>144</Paragraphs>
  <Slides>15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Constantia</vt:lpstr>
      <vt:lpstr>Times New Roman</vt:lpstr>
      <vt:lpstr>Wingdings</vt:lpstr>
      <vt:lpstr>Wingdings 2</vt:lpstr>
      <vt:lpstr>Flow</vt:lpstr>
      <vt:lpstr>NERACA LAJUR (WORKSHEET)</vt:lpstr>
      <vt:lpstr>PowerPoint Presentation</vt:lpstr>
      <vt:lpstr>Pengertian Neraca Lajur</vt:lpstr>
      <vt:lpstr>Kegunaan Neraca Lajur</vt:lpstr>
      <vt:lpstr>PowerPoint Presentation</vt:lpstr>
      <vt:lpstr>PENYUSUNAN NERACA LAJUR</vt:lpstr>
      <vt:lpstr>BENTUK  NERACA LAJUR</vt:lpstr>
      <vt:lpstr>   PT. Kembang Air NERACA LAJUR Periode 1 Januari – 31 Desember 2010</vt:lpstr>
      <vt:lpstr> Menyiapkan Neraca Lajur</vt:lpstr>
      <vt:lpstr>PowerPoint Presentation</vt:lpstr>
      <vt:lpstr>PowerPoint Presentation</vt:lpstr>
      <vt:lpstr>Contoh Soal :</vt:lpstr>
      <vt:lpstr>Pertanyaan:</vt:lpstr>
      <vt:lpstr>Jawaban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NERACA LAJUR (WORKSHEET)</dc:title>
  <dc:creator>TOSHIBA</dc:creator>
  <cp:lastModifiedBy>user</cp:lastModifiedBy>
  <cp:revision>2</cp:revision>
  <dcterms:created xsi:type="dcterms:W3CDTF">2020-10-09T03:53:02Z</dcterms:created>
  <dcterms:modified xsi:type="dcterms:W3CDTF">2021-10-01T13:35:12Z</dcterms:modified>
</cp:coreProperties>
</file>