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3" r:id="rId2"/>
    <p:sldId id="304" r:id="rId3"/>
    <p:sldId id="306" r:id="rId4"/>
    <p:sldId id="307" r:id="rId5"/>
    <p:sldId id="310" r:id="rId6"/>
    <p:sldId id="308" r:id="rId7"/>
    <p:sldId id="309" r:id="rId8"/>
    <p:sldId id="311" r:id="rId9"/>
    <p:sldId id="312" r:id="rId10"/>
    <p:sldId id="313" r:id="rId11"/>
    <p:sldId id="314" r:id="rId12"/>
    <p:sldId id="31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>
    <p:restoredLeft sz="5501" autoAdjust="0"/>
    <p:restoredTop sz="94660"/>
  </p:normalViewPr>
  <p:slideViewPr>
    <p:cSldViewPr>
      <p:cViewPr varScale="1">
        <p:scale>
          <a:sx n="69" d="100"/>
          <a:sy n="69" d="100"/>
        </p:scale>
        <p:origin x="-8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7BC6F-C213-4DCC-9621-7A5D97F41407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2AC5C-EB3A-4B43-A088-F7748A525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75077" y="110292"/>
            <a:ext cx="492723" cy="36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ound Single Corner Rectangle 10"/>
          <p:cNvSpPr/>
          <p:nvPr userDrawn="1"/>
        </p:nvSpPr>
        <p:spPr>
          <a:xfrm>
            <a:off x="228600" y="228600"/>
            <a:ext cx="8686800" cy="6400800"/>
          </a:xfrm>
          <a:prstGeom prst="round1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82025"/>
            <a:ext cx="7848600" cy="58477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bg1"/>
                </a:solidFill>
              </a:rPr>
              <a:t>Mesin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Kalor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16529"/>
            <a:ext cx="3226468" cy="480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7" name="Group 16"/>
          <p:cNvGrpSpPr/>
          <p:nvPr/>
        </p:nvGrpSpPr>
        <p:grpSpPr>
          <a:xfrm>
            <a:off x="4114800" y="1371600"/>
            <a:ext cx="4777718" cy="1157287"/>
            <a:chOff x="4114800" y="1600200"/>
            <a:chExt cx="4777718" cy="1157287"/>
          </a:xfrm>
        </p:grpSpPr>
        <p:sp>
          <p:nvSpPr>
            <p:cNvPr id="10" name="Rectangle 9"/>
            <p:cNvSpPr/>
            <p:nvPr/>
          </p:nvSpPr>
          <p:spPr>
            <a:xfrm>
              <a:off x="4114800" y="1600200"/>
              <a:ext cx="47777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>
                  <a:solidFill>
                    <a:schemeClr val="accent4">
                      <a:lumMod val="50000"/>
                    </a:schemeClr>
                  </a:solidFill>
                </a:rPr>
                <a:t>Kalor</a:t>
              </a:r>
              <a:r>
                <a:rPr lang="en-US" sz="2400" dirty="0" smtClean="0">
                  <a:solidFill>
                    <a:schemeClr val="accent4">
                      <a:lumMod val="50000"/>
                    </a:schemeClr>
                  </a:solidFill>
                </a:rPr>
                <a:t> yang </a:t>
              </a:r>
              <a:r>
                <a:rPr lang="en-US" sz="2400" dirty="0" err="1" smtClean="0">
                  <a:solidFill>
                    <a:schemeClr val="accent4">
                      <a:lumMod val="50000"/>
                    </a:schemeClr>
                  </a:solidFill>
                </a:rPr>
                <a:t>digunakan</a:t>
              </a:r>
              <a:r>
                <a:rPr lang="en-US" sz="24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dirty="0" err="1" smtClean="0">
                  <a:solidFill>
                    <a:schemeClr val="accent4">
                      <a:lumMod val="50000"/>
                    </a:schemeClr>
                  </a:solidFill>
                </a:rPr>
                <a:t>mesin</a:t>
              </a:r>
              <a:r>
                <a:rPr lang="en-US" sz="24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dirty="0" err="1" smtClean="0">
                  <a:solidFill>
                    <a:schemeClr val="accent4">
                      <a:lumMod val="50000"/>
                    </a:schemeClr>
                  </a:solidFill>
                </a:rPr>
                <a:t>adalah</a:t>
              </a:r>
              <a:r>
                <a:rPr lang="en-US" sz="2400" dirty="0" smtClean="0">
                  <a:solidFill>
                    <a:schemeClr val="accent4">
                      <a:lumMod val="50000"/>
                    </a:schemeClr>
                  </a:solidFill>
                </a:rPr>
                <a:t>:</a:t>
              </a:r>
              <a:endParaRPr lang="en-US" sz="24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4339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34000" y="2133600"/>
              <a:ext cx="2139041" cy="623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2" name="Rectangle 11"/>
          <p:cNvSpPr/>
          <p:nvPr/>
        </p:nvSpPr>
        <p:spPr>
          <a:xfrm>
            <a:off x="4114800" y="2743200"/>
            <a:ext cx="4648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Efisiensi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termal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sebuah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mesin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kalor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adalah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nilai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perbandingan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antara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usaha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dilakukan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kalor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diserap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sumber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suhu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tinggi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selama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satu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siklus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114800" y="4758392"/>
            <a:ext cx="3810402" cy="1376348"/>
            <a:chOff x="4114800" y="4986992"/>
            <a:chExt cx="3810402" cy="1376348"/>
          </a:xfrm>
        </p:grpSpPr>
        <p:sp>
          <p:nvSpPr>
            <p:cNvPr id="13" name="Rectangle 12"/>
            <p:cNvSpPr/>
            <p:nvPr/>
          </p:nvSpPr>
          <p:spPr>
            <a:xfrm>
              <a:off x="4114800" y="4986992"/>
              <a:ext cx="3810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Definisi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efisiensi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mesin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kalor</a:t>
              </a:r>
              <a:endParaRPr lang="en-US" sz="2400" b="1" dirty="0"/>
            </a:p>
          </p:txBody>
        </p:sp>
        <p:pic>
          <p:nvPicPr>
            <p:cNvPr id="14340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19600" y="5562600"/>
              <a:ext cx="3124200" cy="8007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5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1000"/>
            <a:ext cx="5105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762000"/>
            <a:ext cx="594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2514600"/>
            <a:ext cx="533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3352800"/>
            <a:ext cx="3657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1000"/>
            <a:ext cx="7162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447800"/>
            <a:ext cx="7162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3733800"/>
            <a:ext cx="2590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9000" y="3733800"/>
            <a:ext cx="4343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57200"/>
            <a:ext cx="7467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352800"/>
            <a:ext cx="6477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82025"/>
            <a:ext cx="7848600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bg1"/>
                </a:solidFill>
              </a:rPr>
              <a:t>Hukum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Kedua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Termodinamika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57200" y="1453515"/>
            <a:ext cx="8305800" cy="2106620"/>
            <a:chOff x="457200" y="1295400"/>
            <a:chExt cx="8305800" cy="2106620"/>
          </a:xfrm>
        </p:grpSpPr>
        <p:sp>
          <p:nvSpPr>
            <p:cNvPr id="17" name="Rectangle 16"/>
            <p:cNvSpPr/>
            <p:nvPr/>
          </p:nvSpPr>
          <p:spPr>
            <a:xfrm>
              <a:off x="457200" y="1832360"/>
              <a:ext cx="8305800" cy="156966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Tidak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mungkin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untuk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membuat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sebuah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mesin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kalor</a:t>
              </a:r>
              <a:r>
                <a:rPr lang="en-US" sz="2400" dirty="0" smtClean="0">
                  <a:solidFill>
                    <a:schemeClr val="bg1"/>
                  </a:solidFill>
                </a:rPr>
                <a:t> yang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bekerja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dalam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suatu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siklus</a:t>
              </a:r>
              <a:r>
                <a:rPr lang="en-US" sz="2400" dirty="0" smtClean="0">
                  <a:solidFill>
                    <a:schemeClr val="bg1"/>
                  </a:solidFill>
                </a:rPr>
                <a:t> yang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semata-mata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mengubah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energi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panas</a:t>
              </a:r>
              <a:r>
                <a:rPr lang="en-US" sz="2400" dirty="0" smtClean="0">
                  <a:solidFill>
                    <a:schemeClr val="bg1"/>
                  </a:solidFill>
                </a:rPr>
                <a:t> yang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diperoleh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dari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suatu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sumber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pada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suhu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tertentu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seluruhnya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menjadi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usaha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mekanik</a:t>
              </a:r>
              <a:r>
                <a:rPr lang="en-US" sz="2400" dirty="0" smtClean="0">
                  <a:solidFill>
                    <a:schemeClr val="bg1"/>
                  </a:solidFill>
                </a:rPr>
                <a:t>.</a:t>
              </a:r>
              <a:endParaRPr lang="en-US" sz="24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57200" y="1295400"/>
              <a:ext cx="38862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Formulasi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Kelvin-Planck</a:t>
              </a:r>
              <a:endParaRPr lang="en-US" sz="28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57200" y="4099250"/>
            <a:ext cx="8305800" cy="1768150"/>
            <a:chOff x="457200" y="1295400"/>
            <a:chExt cx="8305800" cy="1768150"/>
          </a:xfrm>
        </p:grpSpPr>
        <p:sp>
          <p:nvSpPr>
            <p:cNvPr id="20" name="Rectangle 19"/>
            <p:cNvSpPr/>
            <p:nvPr/>
          </p:nvSpPr>
          <p:spPr>
            <a:xfrm>
              <a:off x="457200" y="1863221"/>
              <a:ext cx="8305800" cy="120032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Tidak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mungkin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untuk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membuat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sebuah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mesin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kalor</a:t>
              </a:r>
              <a:r>
                <a:rPr lang="en-US" sz="2400" dirty="0" smtClean="0">
                  <a:solidFill>
                    <a:schemeClr val="bg1"/>
                  </a:solidFill>
                </a:rPr>
                <a:t> yang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bekerja</a:t>
              </a:r>
              <a:endParaRPr lang="en-US" sz="2400" dirty="0" smtClean="0">
                <a:solidFill>
                  <a:schemeClr val="bg1"/>
                </a:solidFill>
              </a:endParaRPr>
            </a:p>
            <a:p>
              <a:r>
                <a:rPr lang="en-US" sz="2400" dirty="0" err="1" smtClean="0">
                  <a:solidFill>
                    <a:schemeClr val="bg1"/>
                  </a:solidFill>
                </a:rPr>
                <a:t>dalam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suatu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siklus</a:t>
              </a:r>
              <a:r>
                <a:rPr lang="en-US" sz="2400" dirty="0" smtClean="0">
                  <a:solidFill>
                    <a:schemeClr val="bg1"/>
                  </a:solidFill>
                </a:rPr>
                <a:t> yang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semata-mata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memindahkan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energi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panas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dari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suatu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benda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dingin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ke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benda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panas</a:t>
              </a:r>
              <a:r>
                <a:rPr lang="en-US" sz="2400" dirty="0" smtClean="0">
                  <a:solidFill>
                    <a:schemeClr val="bg1"/>
                  </a:solidFill>
                </a:rPr>
                <a:t>.</a:t>
              </a:r>
              <a:endParaRPr lang="en-US" sz="24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57200" y="1295400"/>
              <a:ext cx="38862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Formulasi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Clasius</a:t>
              </a:r>
              <a:endParaRPr lang="en-US" sz="28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57200"/>
            <a:ext cx="7848600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bg1"/>
                </a:solidFill>
              </a:rPr>
              <a:t>Siklus</a:t>
            </a:r>
            <a:r>
              <a:rPr lang="en-US" sz="3600" b="1" dirty="0" smtClean="0">
                <a:solidFill>
                  <a:schemeClr val="bg1"/>
                </a:solidFill>
              </a:rPr>
              <a:t> Carnot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19199"/>
            <a:ext cx="7010400" cy="5345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57200"/>
            <a:ext cx="7848600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bg1"/>
                </a:solidFill>
              </a:rPr>
              <a:t>Proses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Kerja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Mesin</a:t>
            </a:r>
            <a:r>
              <a:rPr lang="en-US" sz="3600" b="1" dirty="0" smtClean="0">
                <a:solidFill>
                  <a:schemeClr val="bg1"/>
                </a:solidFill>
              </a:rPr>
              <a:t> Carnot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109330"/>
            <a:ext cx="5391150" cy="3467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648200"/>
            <a:ext cx="3733800" cy="729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" name="Group 8"/>
          <p:cNvGrpSpPr/>
          <p:nvPr/>
        </p:nvGrpSpPr>
        <p:grpSpPr>
          <a:xfrm>
            <a:off x="551402" y="5486401"/>
            <a:ext cx="5544598" cy="1066800"/>
            <a:chOff x="551402" y="5486401"/>
            <a:chExt cx="5544598" cy="1066800"/>
          </a:xfrm>
        </p:grpSpPr>
        <p:sp>
          <p:nvSpPr>
            <p:cNvPr id="7" name="Rectangle 6"/>
            <p:cNvSpPr/>
            <p:nvPr/>
          </p:nvSpPr>
          <p:spPr>
            <a:xfrm>
              <a:off x="551402" y="5648980"/>
              <a:ext cx="341099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Efisiensi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mesin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carnot</a:t>
              </a:r>
              <a:endParaRPr lang="en-US" sz="28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7413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67200" y="5486401"/>
              <a:ext cx="18288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0480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447801"/>
            <a:ext cx="8229600" cy="304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57200"/>
            <a:ext cx="7848600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bg1"/>
                </a:solidFill>
              </a:rPr>
              <a:t>Mesin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Pendingin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1263050"/>
            <a:ext cx="20281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Q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1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= Q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2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+ W 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827788"/>
            <a:ext cx="2819400" cy="472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3810000" y="1371600"/>
            <a:ext cx="4038600" cy="1537326"/>
            <a:chOff x="3657600" y="1524000"/>
            <a:chExt cx="4038600" cy="1537326"/>
          </a:xfrm>
        </p:grpSpPr>
        <p:sp>
          <p:nvSpPr>
            <p:cNvPr id="10" name="Rectangle 9"/>
            <p:cNvSpPr/>
            <p:nvPr/>
          </p:nvSpPr>
          <p:spPr>
            <a:xfrm>
              <a:off x="3657600" y="1524000"/>
              <a:ext cx="40386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Definisi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koefisien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performansi</a:t>
              </a:r>
              <a:endParaRPr lang="en-US" sz="24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8435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76800" y="2057400"/>
              <a:ext cx="1585912" cy="1003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09999" y="3124200"/>
            <a:ext cx="470952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6" name="Group 15"/>
          <p:cNvGrpSpPr/>
          <p:nvPr/>
        </p:nvGrpSpPr>
        <p:grpSpPr>
          <a:xfrm>
            <a:off x="3810000" y="4262735"/>
            <a:ext cx="4038600" cy="2061865"/>
            <a:chOff x="3810000" y="4262735"/>
            <a:chExt cx="4038600" cy="2061865"/>
          </a:xfrm>
        </p:grpSpPr>
        <p:sp>
          <p:nvSpPr>
            <p:cNvPr id="14" name="Rectangle 13"/>
            <p:cNvSpPr/>
            <p:nvPr/>
          </p:nvSpPr>
          <p:spPr>
            <a:xfrm>
              <a:off x="3810000" y="4262735"/>
              <a:ext cx="40386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Koefisien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performansi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mesin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pendingin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Carnot</a:t>
              </a:r>
              <a:endParaRPr lang="en-US" sz="24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8437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95800" y="5257800"/>
              <a:ext cx="2292824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SOAL</a:t>
            </a: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30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57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7467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057400"/>
            <a:ext cx="3581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4419600"/>
            <a:ext cx="2895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2667</TotalTime>
  <Words>124</Words>
  <Application>Microsoft Office PowerPoint</Application>
  <PresentationFormat>On-screen Show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CONTOH SOAL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aprizal</cp:lastModifiedBy>
  <cp:revision>438</cp:revision>
  <dcterms:created xsi:type="dcterms:W3CDTF">2012-01-30T07:22:06Z</dcterms:created>
  <dcterms:modified xsi:type="dcterms:W3CDTF">2021-05-07T03:50:04Z</dcterms:modified>
</cp:coreProperties>
</file>