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4" r:id="rId3"/>
    <p:sldId id="277" r:id="rId4"/>
    <p:sldId id="266" r:id="rId5"/>
    <p:sldId id="278" r:id="rId6"/>
    <p:sldId id="279" r:id="rId7"/>
    <p:sldId id="29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2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 varScale="1">
        <p:scale>
          <a:sx n="75" d="100"/>
          <a:sy n="75" d="100"/>
        </p:scale>
        <p:origin x="12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303F1-D132-4C13-9A17-E0F415979403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F8E55-09FE-4EA3-9D56-B231D1818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4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F8E55-09FE-4EA3-9D56-B231D1818EA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7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Column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736" y="2815869"/>
            <a:ext cx="3312655" cy="315995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3809480" y="884718"/>
            <a:ext cx="1518669" cy="365125"/>
          </a:xfrm>
          <a:prstGeom prst="rect">
            <a:avLst/>
          </a:prstGeom>
        </p:spPr>
        <p:txBody>
          <a:bodyPr anchor="ctr"/>
          <a:lstStyle>
            <a:lvl1pPr algn="ctr">
              <a:defRPr sz="2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467187" y="2420888"/>
            <a:ext cx="8214307" cy="720080"/>
          </a:xfrm>
        </p:spPr>
        <p:txBody>
          <a:bodyPr anchor="ctr">
            <a:normAutofit/>
          </a:bodyPr>
          <a:lstStyle>
            <a:lvl1pPr algn="ctr">
              <a:defRPr sz="3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471870" y="3275880"/>
            <a:ext cx="8209624" cy="1833307"/>
          </a:xfrm>
        </p:spPr>
        <p:txBody>
          <a:bodyPr>
            <a:normAutofit/>
          </a:bodyPr>
          <a:lstStyle>
            <a:lvl1pPr algn="ctr">
              <a:defRPr sz="1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637" y="630699"/>
            <a:ext cx="5029636" cy="466643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459" y="649172"/>
            <a:ext cx="5029636" cy="47977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0" y="212643"/>
            <a:ext cx="9144000" cy="658083"/>
          </a:xfrm>
        </p:spPr>
        <p:txBody>
          <a:bodyPr>
            <a:noAutofit/>
          </a:bodyPr>
          <a:lstStyle>
            <a:lvl1pPr algn="ctr">
              <a:defRPr sz="44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09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3DE79-CF32-4C91-876C-F4DD2F3FC38F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2.JPG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002">
            <a:schemeClr val="dk2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Bodoni MT Black" pitchFamily="18" charset="0"/>
              </a:rPr>
              <a:t>STATISTIKA</a:t>
            </a:r>
            <a:endParaRPr lang="en-US" dirty="0">
              <a:latin typeface="Bodoni MT Black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>
          <a:xfrm>
            <a:off x="1928794" y="2057400"/>
            <a:ext cx="5143536" cy="3962400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endParaRPr lang="en-US" dirty="0" smtClean="0">
              <a:latin typeface="Britannic Bold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Britannic Bold" pitchFamily="34" charset="0"/>
              </a:rPr>
              <a:t>MENENTUKAN </a:t>
            </a:r>
          </a:p>
          <a:p>
            <a:pPr algn="ctr">
              <a:buNone/>
            </a:pPr>
            <a:r>
              <a:rPr lang="en-US" dirty="0" smtClean="0">
                <a:latin typeface="Britannic Bold" pitchFamily="34" charset="0"/>
              </a:rPr>
              <a:t>MODUS </a:t>
            </a:r>
          </a:p>
          <a:p>
            <a:pPr algn="ctr">
              <a:buNone/>
            </a:pPr>
            <a:r>
              <a:rPr lang="en-US" dirty="0" smtClean="0">
                <a:latin typeface="Britannic Bold" pitchFamily="34" charset="0"/>
              </a:rPr>
              <a:t>DATA BERKELOMPOK</a:t>
            </a:r>
          </a:p>
          <a:p>
            <a:pPr algn="ctr">
              <a:buNone/>
            </a:pPr>
            <a:endParaRPr lang="en-US" dirty="0">
              <a:latin typeface="Britannic Bold" pitchFamily="34" charset="0"/>
            </a:endParaRPr>
          </a:p>
          <a:p>
            <a:pPr algn="ctr">
              <a:buNone/>
            </a:pPr>
            <a:endParaRPr lang="en-US" dirty="0" smtClean="0">
              <a:latin typeface="Britannic Bold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Britannic Bold" pitchFamily="34" charset="0"/>
              </a:rPr>
              <a:t>Kwok </a:t>
            </a:r>
            <a:r>
              <a:rPr lang="en-US" dirty="0" err="1" smtClean="0">
                <a:latin typeface="Britannic Bold" pitchFamily="34" charset="0"/>
              </a:rPr>
              <a:t>Hin</a:t>
            </a:r>
            <a:r>
              <a:rPr lang="en-US" dirty="0" smtClean="0">
                <a:latin typeface="Britannic Bold" pitchFamily="34" charset="0"/>
              </a:rPr>
              <a:t>, ST, </a:t>
            </a:r>
            <a:r>
              <a:rPr lang="en-US" dirty="0" err="1" smtClean="0">
                <a:latin typeface="Britannic Bold" pitchFamily="34" charset="0"/>
              </a:rPr>
              <a:t>M.Pd</a:t>
            </a:r>
            <a:endParaRPr lang="en-US" dirty="0">
              <a:latin typeface="Britannic Bold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RUMUS </a:t>
            </a:r>
            <a:r>
              <a:rPr lang="en-US" b="1" dirty="0" smtClean="0"/>
              <a:t>MODUS </a:t>
            </a:r>
            <a:r>
              <a:rPr lang="en-US" b="1" dirty="0" smtClean="0"/>
              <a:t>DATA BERKELOMPOK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828" y="1413450"/>
            <a:ext cx="8229600" cy="5373960"/>
          </a:xfrm>
          <a:effectLst>
            <a:innerShdw blurRad="114300">
              <a:prstClr val="black"/>
            </a:inn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en-US" dirty="0">
              <a:latin typeface="Century Schoolbook" pitchFamily="18" charset="0"/>
            </a:endParaRPr>
          </a:p>
          <a:p>
            <a:pPr algn="ctr">
              <a:buNone/>
            </a:pPr>
            <a:endParaRPr lang="en-US" dirty="0" smtClean="0">
              <a:latin typeface="Century Schoolbook" pitchFamily="18" charset="0"/>
            </a:endParaRPr>
          </a:p>
          <a:p>
            <a:pPr algn="ctr">
              <a:buNone/>
            </a:pPr>
            <a:endParaRPr lang="en-US" dirty="0">
              <a:latin typeface="Century Schoolbook" pitchFamily="18" charset="0"/>
            </a:endParaRPr>
          </a:p>
          <a:p>
            <a:pPr algn="ctr">
              <a:buNone/>
            </a:pPr>
            <a:endParaRPr lang="en-US" dirty="0" smtClean="0">
              <a:latin typeface="Century Schoolbook" pitchFamily="18" charset="0"/>
            </a:endParaRPr>
          </a:p>
          <a:p>
            <a:pPr>
              <a:buNone/>
            </a:pPr>
            <a:endParaRPr lang="en-US" dirty="0">
              <a:latin typeface="Century Schoolbook" pitchFamily="18" charset="0"/>
            </a:endParaRPr>
          </a:p>
          <a:p>
            <a:pPr algn="ctr">
              <a:buNone/>
            </a:pPr>
            <a:r>
              <a:rPr lang="en-US" dirty="0">
                <a:latin typeface="Century Schoolbook" pitchFamily="18" charset="0"/>
              </a:rPr>
              <a:t>	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3214640"/>
              </p:ext>
            </p:extLst>
          </p:nvPr>
        </p:nvGraphicFramePr>
        <p:xfrm>
          <a:off x="533828" y="3246757"/>
          <a:ext cx="8152972" cy="2133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Equation" r:id="rId3" imgW="3974760" imgH="863280" progId="Equation.DSMT4">
                  <p:embed/>
                </p:oleObj>
              </mc:Choice>
              <mc:Fallback>
                <p:oleObj name="Equation" r:id="rId3" imgW="397476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828" y="3246757"/>
                        <a:ext cx="8152972" cy="2133251"/>
                      </a:xfrm>
                      <a:prstGeom prst="rect">
                        <a:avLst/>
                      </a:prstGeom>
                      <a:noFill/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7384358"/>
              </p:ext>
            </p:extLst>
          </p:nvPr>
        </p:nvGraphicFramePr>
        <p:xfrm>
          <a:off x="2032022" y="1434282"/>
          <a:ext cx="5156583" cy="1549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Equation" r:id="rId5" imgW="1307880" imgH="482400" progId="Equation.DSMT4">
                  <p:embed/>
                </p:oleObj>
              </mc:Choice>
              <mc:Fallback>
                <p:oleObj name="Equation" r:id="rId5" imgW="13078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22" y="1434282"/>
                        <a:ext cx="5156583" cy="1549573"/>
                      </a:xfrm>
                      <a:prstGeom prst="rect">
                        <a:avLst/>
                      </a:prstGeom>
                      <a:noFill/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721956"/>
              </p:ext>
            </p:extLst>
          </p:nvPr>
        </p:nvGraphicFramePr>
        <p:xfrm>
          <a:off x="651480" y="5687418"/>
          <a:ext cx="7994296" cy="28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Equation" r:id="rId7" imgW="4114800" imgH="177480" progId="Equation.DSMT4">
                  <p:embed/>
                </p:oleObj>
              </mc:Choice>
              <mc:Fallback>
                <p:oleObj name="Equation" r:id="rId7" imgW="41148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480" y="5687418"/>
                        <a:ext cx="7994296" cy="280900"/>
                      </a:xfrm>
                      <a:prstGeom prst="rect">
                        <a:avLst/>
                      </a:prstGeom>
                      <a:noFill/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09696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 algn="l"/>
            <a:r>
              <a:rPr lang="en-US" b="1" dirty="0" err="1" smtClean="0">
                <a:solidFill>
                  <a:schemeClr val="tx1"/>
                </a:solidFill>
                <a:latin typeface="Century Schoolbook" pitchFamily="18" charset="0"/>
              </a:rPr>
              <a:t>Contoh</a:t>
            </a:r>
            <a:r>
              <a:rPr lang="en-US" b="1" dirty="0" smtClean="0">
                <a:solidFill>
                  <a:schemeClr val="tx1"/>
                </a:solidFill>
                <a:latin typeface="Century Schoolbook" pitchFamily="18" charset="0"/>
              </a:rPr>
              <a:t> 1 :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Tentukan</a:t>
            </a:r>
            <a:r>
              <a:rPr lang="en-US" sz="4000" b="1" dirty="0" smtClean="0">
                <a:latin typeface="Century Schoolbook" pitchFamily="18" charset="0"/>
              </a:rPr>
              <a:t> MODUS </a:t>
            </a:r>
            <a:r>
              <a:rPr lang="en-US" sz="4000" b="1" dirty="0" err="1" smtClean="0">
                <a:latin typeface="Century Schoolbook" pitchFamily="18" charset="0"/>
              </a:rPr>
              <a:t>dari</a:t>
            </a:r>
            <a:r>
              <a:rPr lang="en-US" sz="4000" b="1" dirty="0" smtClean="0">
                <a:latin typeface="Century Schoolbook" pitchFamily="18" charset="0"/>
              </a:rPr>
              <a:t> data </a:t>
            </a:r>
            <a:r>
              <a:rPr lang="en-US" sz="4000" b="1" dirty="0" err="1" smtClean="0">
                <a:latin typeface="Century Schoolbook" pitchFamily="18" charset="0"/>
              </a:rPr>
              <a:t>berat</a:t>
            </a:r>
            <a:r>
              <a:rPr lang="en-US" sz="4000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badan</a:t>
            </a:r>
            <a:r>
              <a:rPr lang="en-US" sz="4000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berikut</a:t>
            </a:r>
            <a:r>
              <a:rPr lang="en-US" sz="4000" b="1" dirty="0" smtClean="0">
                <a:latin typeface="Century Schoolbook" pitchFamily="18" charset="0"/>
              </a:rPr>
              <a:t>.</a:t>
            </a:r>
            <a:endParaRPr lang="en-US" sz="4000" b="1" dirty="0">
              <a:latin typeface="Century Schoolbook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514013"/>
              </p:ext>
            </p:extLst>
          </p:nvPr>
        </p:nvGraphicFramePr>
        <p:xfrm>
          <a:off x="1907704" y="1772816"/>
          <a:ext cx="5256584" cy="4728754"/>
        </p:xfrm>
        <a:graphic>
          <a:graphicData uri="http://schemas.openxmlformats.org/drawingml/2006/table">
            <a:tbl>
              <a:tblPr firstRow="1" bandRow="1">
                <a:effectLst>
                  <a:outerShdw blurRad="152400" dist="317500" dir="5400000" sx="90000" sy="-19000" rotWithShape="0">
                    <a:prstClr val="black">
                      <a:alpha val="15000"/>
                    </a:prstClr>
                  </a:outerShdw>
                </a:effectLst>
                <a:tableStyleId>{7DF18680-E054-41AD-8BC1-D1AEF772440D}</a:tableStyleId>
              </a:tblPr>
              <a:tblGrid>
                <a:gridCol w="26642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7491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Berat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Badan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Frekuensi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0397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 – 47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 – 55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 – 63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 – 71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 – 79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 – 87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∑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42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791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5257800" cy="63408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 algn="l"/>
            <a:r>
              <a:rPr lang="en-US" b="1" dirty="0" err="1" smtClean="0">
                <a:latin typeface="Century Schoolbook" pitchFamily="18" charset="0"/>
              </a:rPr>
              <a:t>Penyelesaian</a:t>
            </a:r>
            <a:r>
              <a:rPr lang="en-US" b="1" dirty="0" smtClean="0">
                <a:latin typeface="Century Schoolbook" pitchFamily="18" charset="0"/>
              </a:rPr>
              <a:t>: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932181"/>
              </p:ext>
            </p:extLst>
          </p:nvPr>
        </p:nvGraphicFramePr>
        <p:xfrm>
          <a:off x="647564" y="1165613"/>
          <a:ext cx="3528392" cy="4639651"/>
        </p:xfrm>
        <a:graphic>
          <a:graphicData uri="http://schemas.openxmlformats.org/drawingml/2006/table">
            <a:tbl>
              <a:tblPr firstRow="1" bandRow="1">
                <a:effectLst>
                  <a:outerShdw blurRad="152400" dist="317500" dir="5400000" sx="90000" sy="-19000" rotWithShape="0">
                    <a:prstClr val="black">
                      <a:alpha val="15000"/>
                    </a:prstClr>
                  </a:outerShdw>
                </a:effectLst>
                <a:tableStyleId>{7DF18680-E054-41AD-8BC1-D1AEF772440D}</a:tableStyleId>
              </a:tblPr>
              <a:tblGrid>
                <a:gridCol w="25202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8581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Berat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Badan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2664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 – 47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2664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 – 55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2664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 – 63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2664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 – 71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2664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 – 79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2664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 – 87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0266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∑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42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6154173"/>
              </p:ext>
            </p:extLst>
          </p:nvPr>
        </p:nvGraphicFramePr>
        <p:xfrm>
          <a:off x="5374680" y="944724"/>
          <a:ext cx="3373784" cy="4824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Equation" r:id="rId3" imgW="1358640" imgH="2234880" progId="Equation.DSMT4">
                  <p:embed/>
                </p:oleObj>
              </mc:Choice>
              <mc:Fallback>
                <p:oleObj name="Equation" r:id="rId3" imgW="1358640" imgH="223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4680" y="944724"/>
                        <a:ext cx="3373784" cy="4824536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urved Up Arrow 15"/>
          <p:cNvSpPr/>
          <p:nvPr/>
        </p:nvSpPr>
        <p:spPr>
          <a:xfrm rot="16200000">
            <a:off x="3855912" y="1984848"/>
            <a:ext cx="856112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7" name="Curved Left Arrow 16"/>
          <p:cNvSpPr/>
          <p:nvPr/>
        </p:nvSpPr>
        <p:spPr>
          <a:xfrm>
            <a:off x="3995936" y="2564904"/>
            <a:ext cx="576064" cy="79208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0" y="2011269"/>
            <a:ext cx="490840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d</a:t>
            </a:r>
            <a:r>
              <a:rPr lang="en-GB" b="1" dirty="0" smtClean="0"/>
              <a:t>1</a:t>
            </a:r>
            <a:endParaRPr lang="en-GB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572000" y="2731351"/>
            <a:ext cx="494046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d</a:t>
            </a:r>
            <a:r>
              <a:rPr lang="en-GB" b="1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528" y="2285075"/>
            <a:ext cx="401072" cy="707886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GB" sz="4000" b="1" dirty="0"/>
              <a:t>L</a:t>
            </a:r>
          </a:p>
        </p:txBody>
      </p:sp>
      <p:sp>
        <p:nvSpPr>
          <p:cNvPr id="21" name="Left Arrow 20"/>
          <p:cNvSpPr/>
          <p:nvPr/>
        </p:nvSpPr>
        <p:spPr>
          <a:xfrm>
            <a:off x="426996" y="2492075"/>
            <a:ext cx="500556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44529" y="6021288"/>
            <a:ext cx="8921176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L = 48-0,5 = 47,5       d</a:t>
            </a:r>
            <a:r>
              <a:rPr lang="en-GB" sz="2000" b="1" dirty="0" smtClean="0"/>
              <a:t>1</a:t>
            </a:r>
            <a:r>
              <a:rPr lang="en-GB" sz="3200" b="1" dirty="0" smtClean="0"/>
              <a:t> = 16-15 = 1       d</a:t>
            </a:r>
            <a:r>
              <a:rPr lang="en-GB" sz="2000" b="1" dirty="0" smtClean="0"/>
              <a:t>2</a:t>
            </a:r>
            <a:r>
              <a:rPr lang="en-GB" sz="3200" b="1" dirty="0" smtClean="0"/>
              <a:t> = 16-4 = 12</a:t>
            </a:r>
            <a:endParaRPr lang="en-GB" sz="32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TABEL INTERVAL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777530"/>
              </p:ext>
            </p:extLst>
          </p:nvPr>
        </p:nvGraphicFramePr>
        <p:xfrm>
          <a:off x="1907704" y="1844824"/>
          <a:ext cx="5187512" cy="4011560"/>
        </p:xfrm>
        <a:graphic>
          <a:graphicData uri="http://schemas.openxmlformats.org/drawingml/2006/table">
            <a:tbl>
              <a:tblPr/>
              <a:tblGrid>
                <a:gridCol w="2736304"/>
                <a:gridCol w="2451208"/>
              </a:tblGrid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baseline="0" dirty="0" err="1" smtClean="0">
                          <a:solidFill>
                            <a:srgbClr val="FFFFFF"/>
                          </a:solidFill>
                          <a:latin typeface="Calibri"/>
                        </a:rPr>
                        <a:t>Tanggal</a:t>
                      </a:r>
                      <a:r>
                        <a:rPr lang="en-US" sz="3200" b="1" i="0" u="none" strike="noStrike" baseline="0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3200" b="1" i="0" u="none" strike="noStrike" baseline="0" dirty="0" err="1" smtClean="0">
                          <a:solidFill>
                            <a:srgbClr val="FFFFFF"/>
                          </a:solidFill>
                          <a:latin typeface="Calibri"/>
                        </a:rPr>
                        <a:t>Lahir</a:t>
                      </a:r>
                      <a:endParaRPr lang="en-US" sz="3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 err="1" smtClean="0">
                          <a:solidFill>
                            <a:srgbClr val="FFFFFF"/>
                          </a:solidFill>
                          <a:latin typeface="Calibri"/>
                        </a:rPr>
                        <a:t>Frekuensi</a:t>
                      </a:r>
                      <a:endParaRPr lang="en-US" sz="3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– 5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– 10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– 15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 – 20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 – 25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 – 30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787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91264" cy="1096962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solidFill>
                  <a:schemeClr val="tx1"/>
                </a:solidFill>
                <a:latin typeface="Century Schoolbook" pitchFamily="18" charset="0"/>
              </a:rPr>
              <a:t>Contoh</a:t>
            </a:r>
            <a:r>
              <a:rPr lang="en-US" b="1" dirty="0" smtClean="0">
                <a:solidFill>
                  <a:schemeClr val="tx1"/>
                </a:solidFill>
                <a:latin typeface="Century Schoolbook" pitchFamily="18" charset="0"/>
              </a:rPr>
              <a:t> 2 :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Tentukan</a:t>
            </a:r>
            <a:r>
              <a:rPr lang="en-US" sz="4000" b="1" dirty="0" smtClean="0">
                <a:latin typeface="Century Schoolbook" pitchFamily="18" charset="0"/>
              </a:rPr>
              <a:t> Modus </a:t>
            </a:r>
            <a:r>
              <a:rPr lang="en-US" sz="4000" b="1" dirty="0" err="1" smtClean="0">
                <a:latin typeface="Century Schoolbook" pitchFamily="18" charset="0"/>
              </a:rPr>
              <a:t>dari</a:t>
            </a:r>
            <a:r>
              <a:rPr lang="en-US" sz="4000" b="1" dirty="0" smtClean="0">
                <a:latin typeface="Century Schoolbook" pitchFamily="18" charset="0"/>
              </a:rPr>
              <a:t> data </a:t>
            </a:r>
            <a:r>
              <a:rPr lang="en-US" sz="4000" b="1" dirty="0" err="1" smtClean="0">
                <a:latin typeface="Century Schoolbook" pitchFamily="18" charset="0"/>
              </a:rPr>
              <a:t>tanggal</a:t>
            </a:r>
            <a:r>
              <a:rPr lang="en-US" sz="4000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lahir</a:t>
            </a:r>
            <a:r>
              <a:rPr lang="en-US" sz="4000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berikut</a:t>
            </a:r>
            <a:r>
              <a:rPr lang="en-US" sz="4000" b="1" dirty="0" smtClean="0">
                <a:latin typeface="Century Schoolbook" pitchFamily="18" charset="0"/>
              </a:rPr>
              <a:t>.</a:t>
            </a:r>
            <a:endParaRPr lang="en-US" sz="4000" b="1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332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742640"/>
              </p:ext>
            </p:extLst>
          </p:nvPr>
        </p:nvGraphicFramePr>
        <p:xfrm>
          <a:off x="457202" y="1528267"/>
          <a:ext cx="4273569" cy="4276997"/>
        </p:xfrm>
        <a:graphic>
          <a:graphicData uri="http://schemas.openxmlformats.org/drawingml/2006/table">
            <a:tbl>
              <a:tblPr/>
              <a:tblGrid>
                <a:gridCol w="2408739"/>
                <a:gridCol w="1864830"/>
              </a:tblGrid>
              <a:tr h="53423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Tanggal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lahir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– 5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– 10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 – 15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 – 20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 – 25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 – 30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639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323528" y="212643"/>
            <a:ext cx="4474840" cy="1096962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smtClean="0">
                <a:latin typeface="Century Schoolbook" pitchFamily="18" charset="0"/>
              </a:rPr>
              <a:t>Penyelesaian: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6453605"/>
              </p:ext>
            </p:extLst>
          </p:nvPr>
        </p:nvGraphicFramePr>
        <p:xfrm>
          <a:off x="4971185" y="2210750"/>
          <a:ext cx="3667555" cy="4579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Equation" r:id="rId3" imgW="1358640" imgH="2286000" progId="Equation.DSMT4">
                  <p:embed/>
                </p:oleObj>
              </mc:Choice>
              <mc:Fallback>
                <p:oleObj name="Equation" r:id="rId3" imgW="1358640" imgH="2286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1185" y="2210750"/>
                        <a:ext cx="3667555" cy="4579434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04036" y="36228"/>
            <a:ext cx="3178076" cy="206210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L   = 1 – 0,5 = 0,5       d</a:t>
            </a:r>
            <a:r>
              <a:rPr lang="en-GB" sz="2000" b="1" dirty="0" smtClean="0"/>
              <a:t>1</a:t>
            </a:r>
            <a:r>
              <a:rPr lang="en-GB" sz="3200" b="1" dirty="0" smtClean="0"/>
              <a:t> = 22 – 0  = 22      d</a:t>
            </a:r>
            <a:r>
              <a:rPr lang="en-GB" sz="2000" b="1" dirty="0" smtClean="0"/>
              <a:t>2</a:t>
            </a:r>
            <a:r>
              <a:rPr lang="en-GB" sz="3200" b="1" dirty="0" smtClean="0"/>
              <a:t> = 22 – 14 = 8</a:t>
            </a:r>
          </a:p>
          <a:p>
            <a:r>
              <a:rPr lang="en-GB" sz="3200" b="1" dirty="0"/>
              <a:t>c</a:t>
            </a:r>
            <a:r>
              <a:rPr lang="en-GB" sz="3200" b="1" dirty="0" smtClean="0"/>
              <a:t>   = 5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54324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5780"/>
            <a:ext cx="8610600" cy="1154688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Latihan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smtClean="0">
                <a:latin typeface="Century Schoolbook" pitchFamily="18" charset="0"/>
              </a:rPr>
              <a:t>: </a:t>
            </a:r>
          </a:p>
          <a:p>
            <a:pPr algn="l"/>
            <a:r>
              <a:rPr lang="en-US" sz="3100" b="1" dirty="0" err="1" smtClean="0">
                <a:latin typeface="Century Schoolbook" pitchFamily="18" charset="0"/>
              </a:rPr>
              <a:t>Tentukan</a:t>
            </a:r>
            <a:r>
              <a:rPr lang="en-US" sz="3100" b="1" dirty="0" smtClean="0">
                <a:latin typeface="Century Schoolbook" pitchFamily="18" charset="0"/>
              </a:rPr>
              <a:t> Modus </a:t>
            </a:r>
            <a:r>
              <a:rPr lang="en-US" sz="3100" b="1" dirty="0" err="1" smtClean="0">
                <a:latin typeface="Century Schoolbook" pitchFamily="18" charset="0"/>
              </a:rPr>
              <a:t>dari</a:t>
            </a:r>
            <a:r>
              <a:rPr lang="en-US" sz="3100" b="1" dirty="0" smtClean="0">
                <a:latin typeface="Century Schoolbook" pitchFamily="18" charset="0"/>
              </a:rPr>
              <a:t> histogram </a:t>
            </a:r>
            <a:r>
              <a:rPr lang="en-US" sz="3100" b="1" dirty="0" err="1" smtClean="0">
                <a:latin typeface="Century Schoolbook" pitchFamily="18" charset="0"/>
              </a:rPr>
              <a:t>berikut</a:t>
            </a:r>
            <a:r>
              <a:rPr lang="en-US" sz="3100" b="1" dirty="0" smtClean="0">
                <a:latin typeface="Century Schoolbook" pitchFamily="18" charset="0"/>
              </a:rPr>
              <a:t>.</a:t>
            </a:r>
            <a:endParaRPr lang="en-US" sz="3100" b="1" dirty="0">
              <a:latin typeface="Century Schoolbook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08" y="1207055"/>
            <a:ext cx="8136582" cy="4667695"/>
          </a:xfrm>
          <a:prstGeom prst="rect">
            <a:avLst/>
          </a:prstGeom>
        </p:spPr>
      </p:pic>
      <p:sp>
        <p:nvSpPr>
          <p:cNvPr id="3" name="Left Arrow 2"/>
          <p:cNvSpPr/>
          <p:nvPr/>
        </p:nvSpPr>
        <p:spPr>
          <a:xfrm>
            <a:off x="5026739" y="1968608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024023" y="1956245"/>
            <a:ext cx="2007281" cy="461665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KELAS MODUS</a:t>
            </a:r>
            <a:endParaRPr lang="en-GB" sz="2400" dirty="0"/>
          </a:p>
        </p:txBody>
      </p:sp>
      <p:sp>
        <p:nvSpPr>
          <p:cNvPr id="7" name="Curved Left Arrow 6"/>
          <p:cNvSpPr/>
          <p:nvPr/>
        </p:nvSpPr>
        <p:spPr>
          <a:xfrm rot="20181662">
            <a:off x="5313621" y="2838160"/>
            <a:ext cx="565236" cy="1181100"/>
          </a:xfrm>
          <a:prstGeom prst="curvedLeftArrow">
            <a:avLst>
              <a:gd name="adj1" fmla="val 29040"/>
              <a:gd name="adj2" fmla="val 54007"/>
              <a:gd name="adj3" fmla="val 528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68144" y="2905490"/>
            <a:ext cx="490840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d</a:t>
            </a:r>
            <a:r>
              <a:rPr lang="en-GB" b="1" dirty="0" smtClean="0"/>
              <a:t>1</a:t>
            </a:r>
            <a:endParaRPr lang="en-GB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638905" y="2731756"/>
            <a:ext cx="494046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d</a:t>
            </a:r>
            <a:r>
              <a:rPr lang="en-GB" b="1" dirty="0"/>
              <a:t>2</a:t>
            </a:r>
          </a:p>
        </p:txBody>
      </p:sp>
      <p:sp>
        <p:nvSpPr>
          <p:cNvPr id="11" name="Curved Up Arrow 10"/>
          <p:cNvSpPr/>
          <p:nvPr/>
        </p:nvSpPr>
        <p:spPr>
          <a:xfrm rot="7500737">
            <a:off x="3586531" y="3222505"/>
            <a:ext cx="1125779" cy="6469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4737305" y="5706696"/>
            <a:ext cx="363236" cy="5245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4751804" y="6303583"/>
            <a:ext cx="336952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L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114229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220</Words>
  <Application>Microsoft Office PowerPoint</Application>
  <PresentationFormat>On-screen Show (4:3)</PresentationFormat>
  <Paragraphs>100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ＭＳ Ｐゴシック</vt:lpstr>
      <vt:lpstr>Arial</vt:lpstr>
      <vt:lpstr>Bodoni MT Black</vt:lpstr>
      <vt:lpstr>Britannic Bold</vt:lpstr>
      <vt:lpstr>Calibri</vt:lpstr>
      <vt:lpstr>Century Schoolbook</vt:lpstr>
      <vt:lpstr>Open Sans Light</vt:lpstr>
      <vt:lpstr>Times New Roman</vt:lpstr>
      <vt:lpstr>Office Theme</vt:lpstr>
      <vt:lpstr>Equation</vt:lpstr>
      <vt:lpstr>STATISTIKA</vt:lpstr>
      <vt:lpstr>RUMUS MODUS DATA BERKELOMPOK</vt:lpstr>
      <vt:lpstr>Contoh 1 : Tentukan MODUS dari data berat badan berikut.</vt:lpstr>
      <vt:lpstr>Penyelesaian:</vt:lpstr>
      <vt:lpstr>TABEL INTERVAL</vt:lpstr>
      <vt:lpstr>MEAN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lenovo</cp:lastModifiedBy>
  <cp:revision>77</cp:revision>
  <dcterms:created xsi:type="dcterms:W3CDTF">2019-10-01T08:18:17Z</dcterms:created>
  <dcterms:modified xsi:type="dcterms:W3CDTF">2021-01-22T03:55:10Z</dcterms:modified>
</cp:coreProperties>
</file>