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7" r:id="rId2"/>
    <p:sldId id="258" r:id="rId3"/>
    <p:sldId id="263" r:id="rId4"/>
    <p:sldId id="284" r:id="rId5"/>
    <p:sldId id="274" r:id="rId6"/>
    <p:sldId id="350" r:id="rId7"/>
    <p:sldId id="35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3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96192A-3024-40F2-BB38-2841572DB236}" type="doc">
      <dgm:prSet loTypeId="urn:microsoft.com/office/officeart/2005/8/layout/radial2" loCatId="relationship" qsTypeId="urn:microsoft.com/office/officeart/2005/8/quickstyle/3d5" qsCatId="3D" csTypeId="urn:microsoft.com/office/officeart/2005/8/colors/colorful1#5" csCatId="colorful" phldr="1"/>
      <dgm:spPr/>
      <dgm:t>
        <a:bodyPr/>
        <a:lstStyle/>
        <a:p>
          <a:endParaRPr lang="en-US"/>
        </a:p>
      </dgm:t>
    </dgm:pt>
    <dgm:pt modelId="{98005E12-86E5-42CF-8703-708058E5DC96}">
      <dgm:prSet phldrT="[Text]" custT="1"/>
      <dgm:spPr/>
      <dgm:t>
        <a:bodyPr/>
        <a:lstStyle/>
        <a:p>
          <a:pPr algn="ctr"/>
          <a:r>
            <a:rPr lang="en-ID" sz="2000" b="1" dirty="0" err="1"/>
            <a:t>Pendekatan</a:t>
          </a:r>
          <a:r>
            <a:rPr lang="en-ID" sz="2000" b="1" dirty="0"/>
            <a:t> </a:t>
          </a:r>
          <a:r>
            <a:rPr lang="en-ID" sz="2000" b="1" dirty="0" err="1"/>
            <a:t>Produksi</a:t>
          </a:r>
          <a:endParaRPr lang="en-ID" sz="2000" b="1" dirty="0"/>
        </a:p>
        <a:p>
          <a:pPr algn="ctr"/>
          <a:r>
            <a:rPr lang="en-ID" sz="2000" b="1" dirty="0"/>
            <a:t>Y = {(Q</a:t>
          </a:r>
          <a:r>
            <a:rPr lang="en-ID" sz="2000" b="1" baseline="-25000" dirty="0"/>
            <a:t>1</a:t>
          </a:r>
          <a:r>
            <a:rPr lang="en-ID" sz="2000" b="1" dirty="0"/>
            <a:t>P</a:t>
          </a:r>
          <a:r>
            <a:rPr lang="en-ID" sz="2000" b="1" baseline="-25000" dirty="0"/>
            <a:t>1</a:t>
          </a:r>
          <a:r>
            <a:rPr lang="en-ID" sz="2000" b="1" dirty="0"/>
            <a:t>) + (Q</a:t>
          </a:r>
          <a:r>
            <a:rPr lang="en-ID" sz="2000" b="1" baseline="-25000" dirty="0"/>
            <a:t>2</a:t>
          </a:r>
          <a:r>
            <a:rPr lang="en-ID" sz="2000" b="1" dirty="0"/>
            <a:t>P</a:t>
          </a:r>
          <a:r>
            <a:rPr lang="en-ID" sz="2000" b="1" baseline="-25000" dirty="0"/>
            <a:t>2</a:t>
          </a:r>
          <a:r>
            <a:rPr lang="en-ID" sz="2000" b="1" dirty="0"/>
            <a:t>) + … + (</a:t>
          </a:r>
          <a:r>
            <a:rPr lang="en-ID" sz="2000" b="1" dirty="0" err="1"/>
            <a:t>Q</a:t>
          </a:r>
          <a:r>
            <a:rPr lang="en-ID" sz="2000" b="1" baseline="-25000" dirty="0" err="1"/>
            <a:t>n</a:t>
          </a:r>
          <a:r>
            <a:rPr lang="en-ID" sz="2000" b="1" dirty="0" err="1"/>
            <a:t>P</a:t>
          </a:r>
          <a:r>
            <a:rPr lang="en-ID" sz="2000" b="1" baseline="-25000" dirty="0" err="1"/>
            <a:t>n</a:t>
          </a:r>
          <a:r>
            <a:rPr lang="en-ID" sz="2000" b="1" dirty="0"/>
            <a:t>)}</a:t>
          </a:r>
        </a:p>
        <a:p>
          <a:pPr algn="l"/>
          <a:endParaRPr lang="en-ID" sz="2400" b="1" dirty="0"/>
        </a:p>
      </dgm:t>
    </dgm:pt>
    <dgm:pt modelId="{0434DDFA-B724-4688-82C9-CCA364D07B4D}" type="parTrans" cxnId="{DE54940C-44FE-4AD3-9486-1002049EC0F3}">
      <dgm:prSet/>
      <dgm:spPr/>
      <dgm:t>
        <a:bodyPr/>
        <a:lstStyle/>
        <a:p>
          <a:endParaRPr lang="en-US"/>
        </a:p>
      </dgm:t>
    </dgm:pt>
    <dgm:pt modelId="{22412A35-6D92-46B3-AA7D-6E7781FEC9A5}" type="sibTrans" cxnId="{DE54940C-44FE-4AD3-9486-1002049EC0F3}">
      <dgm:prSet/>
      <dgm:spPr/>
      <dgm:t>
        <a:bodyPr/>
        <a:lstStyle/>
        <a:p>
          <a:endParaRPr lang="en-US"/>
        </a:p>
      </dgm:t>
    </dgm:pt>
    <dgm:pt modelId="{0A3ED4B0-F2BB-4777-AC06-9BC094CA693D}">
      <dgm:prSet phldrT="[Text]" custT="1"/>
      <dgm:spPr/>
      <dgm:t>
        <a:bodyPr/>
        <a:lstStyle/>
        <a:p>
          <a:r>
            <a:rPr lang="en-ID" sz="2000" b="1" dirty="0" err="1"/>
            <a:t>Pendekatan</a:t>
          </a:r>
          <a:r>
            <a:rPr lang="en-ID" sz="2000" b="1" dirty="0"/>
            <a:t> </a:t>
          </a:r>
          <a:r>
            <a:rPr lang="en-ID" sz="2000" b="1" dirty="0" err="1"/>
            <a:t>Pendapatan</a:t>
          </a:r>
          <a:endParaRPr lang="en-ID" sz="2000" b="1" dirty="0"/>
        </a:p>
        <a:p>
          <a:r>
            <a:rPr lang="en-ID" sz="2000" b="1" dirty="0"/>
            <a:t>NI = R + W + I + P</a:t>
          </a:r>
          <a:endParaRPr lang="en-US" sz="2000" b="1" dirty="0"/>
        </a:p>
      </dgm:t>
    </dgm:pt>
    <dgm:pt modelId="{FBA8302D-21B5-4372-945F-B310C966DBDE}" type="parTrans" cxnId="{A79D7D54-D904-45E7-A840-F5D0C72E701E}">
      <dgm:prSet/>
      <dgm:spPr/>
      <dgm:t>
        <a:bodyPr/>
        <a:lstStyle/>
        <a:p>
          <a:endParaRPr lang="en-US"/>
        </a:p>
      </dgm:t>
    </dgm:pt>
    <dgm:pt modelId="{10CF904B-25E5-4A59-A755-B944899C4192}" type="sibTrans" cxnId="{A79D7D54-D904-45E7-A840-F5D0C72E701E}">
      <dgm:prSet/>
      <dgm:spPr/>
      <dgm:t>
        <a:bodyPr/>
        <a:lstStyle/>
        <a:p>
          <a:endParaRPr lang="en-US"/>
        </a:p>
      </dgm:t>
    </dgm:pt>
    <dgm:pt modelId="{50158754-1F50-42BA-B882-60A20E9DE8C1}">
      <dgm:prSet phldrT="[Text]" custT="1"/>
      <dgm:spPr/>
      <dgm:t>
        <a:bodyPr/>
        <a:lstStyle/>
        <a:p>
          <a:r>
            <a:rPr lang="en-ID" sz="2000" b="1" dirty="0" err="1"/>
            <a:t>Pendekatan</a:t>
          </a:r>
          <a:r>
            <a:rPr lang="en-ID" sz="2000" b="1" dirty="0"/>
            <a:t> </a:t>
          </a:r>
          <a:r>
            <a:rPr lang="en-ID" sz="2000" b="1" dirty="0" err="1"/>
            <a:t>Pengeluaran</a:t>
          </a:r>
          <a:endParaRPr lang="en-ID" sz="2000" b="1" dirty="0"/>
        </a:p>
        <a:p>
          <a:r>
            <a:rPr lang="en-ID" sz="2000" b="1" dirty="0"/>
            <a:t>Y = C + I + G + (X – M)</a:t>
          </a:r>
          <a:endParaRPr lang="en-US" sz="2000" b="1" dirty="0"/>
        </a:p>
      </dgm:t>
    </dgm:pt>
    <dgm:pt modelId="{38648060-FFC0-4FAC-AB44-A6F8AFBD371D}" type="parTrans" cxnId="{BDF7EFB7-6B4E-474A-903B-96F9C36E2228}">
      <dgm:prSet/>
      <dgm:spPr/>
      <dgm:t>
        <a:bodyPr/>
        <a:lstStyle/>
        <a:p>
          <a:endParaRPr lang="en-US"/>
        </a:p>
      </dgm:t>
    </dgm:pt>
    <dgm:pt modelId="{494B9FF7-D052-4C25-B0E1-799B0AC66407}" type="sibTrans" cxnId="{BDF7EFB7-6B4E-474A-903B-96F9C36E2228}">
      <dgm:prSet/>
      <dgm:spPr/>
      <dgm:t>
        <a:bodyPr/>
        <a:lstStyle/>
        <a:p>
          <a:endParaRPr lang="en-US"/>
        </a:p>
      </dgm:t>
    </dgm:pt>
    <dgm:pt modelId="{96F97F02-E79D-49A2-AC64-FA579BC7027E}">
      <dgm:prSet/>
      <dgm:spPr/>
      <dgm:t>
        <a:bodyPr/>
        <a:lstStyle/>
        <a:p>
          <a:pPr algn="l"/>
          <a:endParaRPr lang="en-US" dirty="0"/>
        </a:p>
      </dgm:t>
    </dgm:pt>
    <dgm:pt modelId="{29F618B0-67BA-4CE5-AA5F-C50EB4D34785}" type="parTrans" cxnId="{7B54DDE1-EFBB-41FC-8797-D50F2B71D2A0}">
      <dgm:prSet/>
      <dgm:spPr/>
      <dgm:t>
        <a:bodyPr/>
        <a:lstStyle/>
        <a:p>
          <a:endParaRPr lang="en-US"/>
        </a:p>
      </dgm:t>
    </dgm:pt>
    <dgm:pt modelId="{E0861A75-3E42-4D59-9D80-2C0D3C085807}" type="sibTrans" cxnId="{7B54DDE1-EFBB-41FC-8797-D50F2B71D2A0}">
      <dgm:prSet/>
      <dgm:spPr/>
      <dgm:t>
        <a:bodyPr/>
        <a:lstStyle/>
        <a:p>
          <a:endParaRPr lang="en-US"/>
        </a:p>
      </dgm:t>
    </dgm:pt>
    <dgm:pt modelId="{FEC4F527-E9DC-48EF-9AB6-201585F3C619}" type="pres">
      <dgm:prSet presAssocID="{0096192A-3024-40F2-BB38-2841572DB236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AA0C6228-2484-45FD-B2C1-08A4A8C19E46}" type="pres">
      <dgm:prSet presAssocID="{0096192A-3024-40F2-BB38-2841572DB236}" presName="cycle" presStyleCnt="0"/>
      <dgm:spPr/>
    </dgm:pt>
    <dgm:pt modelId="{BC979D82-FF7C-4F48-BB35-2EAE6E5CE0AE}" type="pres">
      <dgm:prSet presAssocID="{0096192A-3024-40F2-BB38-2841572DB236}" presName="centerShape" presStyleCnt="0"/>
      <dgm:spPr/>
    </dgm:pt>
    <dgm:pt modelId="{3CEF1B19-4863-47A3-810C-72A963575DF3}" type="pres">
      <dgm:prSet presAssocID="{0096192A-3024-40F2-BB38-2841572DB236}" presName="connSite" presStyleLbl="node1" presStyleIdx="0" presStyleCnt="4"/>
      <dgm:spPr/>
    </dgm:pt>
    <dgm:pt modelId="{314939EC-1983-4B8D-8034-41029566EB09}" type="pres">
      <dgm:prSet presAssocID="{0096192A-3024-40F2-BB38-2841572DB236}" presName="visible" presStyleLbl="node1" presStyleIdx="0" presStyleCnt="4" custScaleX="66665" custScaleY="62090" custLinFactNeighborX="18148" custLinFactNeighborY="-74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6E87677-25C8-4424-BB62-A3382D204E08}" type="pres">
      <dgm:prSet presAssocID="{0434DDFA-B724-4688-82C9-CCA364D07B4D}" presName="Name25" presStyleLbl="parChTrans1D1" presStyleIdx="0" presStyleCnt="3"/>
      <dgm:spPr/>
    </dgm:pt>
    <dgm:pt modelId="{290F09F7-1A08-4725-8C1C-32A900C213D1}" type="pres">
      <dgm:prSet presAssocID="{98005E12-86E5-42CF-8703-708058E5DC96}" presName="node" presStyleCnt="0"/>
      <dgm:spPr/>
    </dgm:pt>
    <dgm:pt modelId="{D145F82E-0095-434D-9AAA-471D299FED25}" type="pres">
      <dgm:prSet presAssocID="{98005E12-86E5-42CF-8703-708058E5DC96}" presName="parentNode" presStyleLbl="node1" presStyleIdx="1" presStyleCnt="4" custScaleX="346080" custScaleY="109493" custLinFactNeighborX="86479" custLinFactNeighborY="-4518">
        <dgm:presLayoutVars>
          <dgm:chMax val="1"/>
          <dgm:bulletEnabled val="1"/>
        </dgm:presLayoutVars>
      </dgm:prSet>
      <dgm:spPr/>
    </dgm:pt>
    <dgm:pt modelId="{43F960A4-1C43-47CA-B222-F58A940E4856}" type="pres">
      <dgm:prSet presAssocID="{98005E12-86E5-42CF-8703-708058E5DC96}" presName="childNode" presStyleLbl="revTx" presStyleIdx="0" presStyleCnt="1">
        <dgm:presLayoutVars>
          <dgm:bulletEnabled val="1"/>
        </dgm:presLayoutVars>
      </dgm:prSet>
      <dgm:spPr/>
    </dgm:pt>
    <dgm:pt modelId="{3943DA2C-964D-4B79-AA2F-E73A2381C671}" type="pres">
      <dgm:prSet presAssocID="{FBA8302D-21B5-4372-945F-B310C966DBDE}" presName="Name25" presStyleLbl="parChTrans1D1" presStyleIdx="1" presStyleCnt="3"/>
      <dgm:spPr/>
    </dgm:pt>
    <dgm:pt modelId="{5A30DD9B-F519-43DA-B146-92B8399AF8B3}" type="pres">
      <dgm:prSet presAssocID="{0A3ED4B0-F2BB-4777-AC06-9BC094CA693D}" presName="node" presStyleCnt="0"/>
      <dgm:spPr/>
    </dgm:pt>
    <dgm:pt modelId="{487661EA-7BA8-4D4E-9DE6-BD517F4A056B}" type="pres">
      <dgm:prSet presAssocID="{0A3ED4B0-F2BB-4777-AC06-9BC094CA693D}" presName="parentNode" presStyleLbl="node1" presStyleIdx="2" presStyleCnt="4" custScaleX="289668" custLinFactX="70951" custLinFactNeighborX="100000" custLinFactNeighborY="-6241">
        <dgm:presLayoutVars>
          <dgm:chMax val="1"/>
          <dgm:bulletEnabled val="1"/>
        </dgm:presLayoutVars>
      </dgm:prSet>
      <dgm:spPr/>
    </dgm:pt>
    <dgm:pt modelId="{1938F032-888F-4FAE-8AFF-5684EB74C894}" type="pres">
      <dgm:prSet presAssocID="{0A3ED4B0-F2BB-4777-AC06-9BC094CA693D}" presName="childNode" presStyleLbl="revTx" presStyleIdx="0" presStyleCnt="1">
        <dgm:presLayoutVars>
          <dgm:bulletEnabled val="1"/>
        </dgm:presLayoutVars>
      </dgm:prSet>
      <dgm:spPr/>
    </dgm:pt>
    <dgm:pt modelId="{588F7AE8-6F46-43F3-BDB5-874E59AA2966}" type="pres">
      <dgm:prSet presAssocID="{38648060-FFC0-4FAC-AB44-A6F8AFBD371D}" presName="Name25" presStyleLbl="parChTrans1D1" presStyleIdx="2" presStyleCnt="3"/>
      <dgm:spPr/>
    </dgm:pt>
    <dgm:pt modelId="{64D8A5D2-65F8-4F59-85D9-1FD6E58C2E55}" type="pres">
      <dgm:prSet presAssocID="{50158754-1F50-42BA-B882-60A20E9DE8C1}" presName="node" presStyleCnt="0"/>
      <dgm:spPr/>
    </dgm:pt>
    <dgm:pt modelId="{CF69138A-A1F3-470F-9134-CDF1643B82B4}" type="pres">
      <dgm:prSet presAssocID="{50158754-1F50-42BA-B882-60A20E9DE8C1}" presName="parentNode" presStyleLbl="node1" presStyleIdx="3" presStyleCnt="4" custScaleX="297965" custLinFactNeighborX="88301" custLinFactNeighborY="-16963">
        <dgm:presLayoutVars>
          <dgm:chMax val="1"/>
          <dgm:bulletEnabled val="1"/>
        </dgm:presLayoutVars>
      </dgm:prSet>
      <dgm:spPr/>
    </dgm:pt>
    <dgm:pt modelId="{6BA078DA-6521-43FE-8C1E-31099FEA0100}" type="pres">
      <dgm:prSet presAssocID="{50158754-1F50-42BA-B882-60A20E9DE8C1}" presName="childNode" presStyleLbl="revTx" presStyleIdx="0" presStyleCnt="1">
        <dgm:presLayoutVars>
          <dgm:bulletEnabled val="1"/>
        </dgm:presLayoutVars>
      </dgm:prSet>
      <dgm:spPr/>
    </dgm:pt>
  </dgm:ptLst>
  <dgm:cxnLst>
    <dgm:cxn modelId="{0F0FCD0B-85DE-4C3A-A2AE-B3A520BBA7FA}" type="presOf" srcId="{50158754-1F50-42BA-B882-60A20E9DE8C1}" destId="{CF69138A-A1F3-470F-9134-CDF1643B82B4}" srcOrd="0" destOrd="0" presId="urn:microsoft.com/office/officeart/2005/8/layout/radial2"/>
    <dgm:cxn modelId="{DE54940C-44FE-4AD3-9486-1002049EC0F3}" srcId="{0096192A-3024-40F2-BB38-2841572DB236}" destId="{98005E12-86E5-42CF-8703-708058E5DC96}" srcOrd="0" destOrd="0" parTransId="{0434DDFA-B724-4688-82C9-CCA364D07B4D}" sibTransId="{22412A35-6D92-46B3-AA7D-6E7781FEC9A5}"/>
    <dgm:cxn modelId="{53728B47-2706-4285-92E1-F49F6BCB5AD4}" type="presOf" srcId="{0434DDFA-B724-4688-82C9-CCA364D07B4D}" destId="{36E87677-25C8-4424-BB62-A3382D204E08}" srcOrd="0" destOrd="0" presId="urn:microsoft.com/office/officeart/2005/8/layout/radial2"/>
    <dgm:cxn modelId="{3162176C-0065-4B39-88AA-B825A415613C}" type="presOf" srcId="{0096192A-3024-40F2-BB38-2841572DB236}" destId="{FEC4F527-E9DC-48EF-9AB6-201585F3C619}" srcOrd="0" destOrd="0" presId="urn:microsoft.com/office/officeart/2005/8/layout/radial2"/>
    <dgm:cxn modelId="{C23F756D-DAF6-42CB-87CA-6D172591C8ED}" type="presOf" srcId="{38648060-FFC0-4FAC-AB44-A6F8AFBD371D}" destId="{588F7AE8-6F46-43F3-BDB5-874E59AA2966}" srcOrd="0" destOrd="0" presId="urn:microsoft.com/office/officeart/2005/8/layout/radial2"/>
    <dgm:cxn modelId="{822BCE72-E359-401B-9A89-BBFF7965E7EC}" type="presOf" srcId="{0A3ED4B0-F2BB-4777-AC06-9BC094CA693D}" destId="{487661EA-7BA8-4D4E-9DE6-BD517F4A056B}" srcOrd="0" destOrd="0" presId="urn:microsoft.com/office/officeart/2005/8/layout/radial2"/>
    <dgm:cxn modelId="{A79D7D54-D904-45E7-A840-F5D0C72E701E}" srcId="{0096192A-3024-40F2-BB38-2841572DB236}" destId="{0A3ED4B0-F2BB-4777-AC06-9BC094CA693D}" srcOrd="1" destOrd="0" parTransId="{FBA8302D-21B5-4372-945F-B310C966DBDE}" sibTransId="{10CF904B-25E5-4A59-A755-B944899C4192}"/>
    <dgm:cxn modelId="{230A1789-30B6-4527-85D4-41A563FD4A6C}" type="presOf" srcId="{98005E12-86E5-42CF-8703-708058E5DC96}" destId="{D145F82E-0095-434D-9AAA-471D299FED25}" srcOrd="0" destOrd="0" presId="urn:microsoft.com/office/officeart/2005/8/layout/radial2"/>
    <dgm:cxn modelId="{BCDEAFA0-E728-4971-9CDE-7EBB550D643C}" type="presOf" srcId="{96F97F02-E79D-49A2-AC64-FA579BC7027E}" destId="{43F960A4-1C43-47CA-B222-F58A940E4856}" srcOrd="0" destOrd="0" presId="urn:microsoft.com/office/officeart/2005/8/layout/radial2"/>
    <dgm:cxn modelId="{106B9BA4-8D2C-43C7-9D16-EA5257EC7DCF}" type="presOf" srcId="{FBA8302D-21B5-4372-945F-B310C966DBDE}" destId="{3943DA2C-964D-4B79-AA2F-E73A2381C671}" srcOrd="0" destOrd="0" presId="urn:microsoft.com/office/officeart/2005/8/layout/radial2"/>
    <dgm:cxn modelId="{BDF7EFB7-6B4E-474A-903B-96F9C36E2228}" srcId="{0096192A-3024-40F2-BB38-2841572DB236}" destId="{50158754-1F50-42BA-B882-60A20E9DE8C1}" srcOrd="2" destOrd="0" parTransId="{38648060-FFC0-4FAC-AB44-A6F8AFBD371D}" sibTransId="{494B9FF7-D052-4C25-B0E1-799B0AC66407}"/>
    <dgm:cxn modelId="{7B54DDE1-EFBB-41FC-8797-D50F2B71D2A0}" srcId="{98005E12-86E5-42CF-8703-708058E5DC96}" destId="{96F97F02-E79D-49A2-AC64-FA579BC7027E}" srcOrd="0" destOrd="0" parTransId="{29F618B0-67BA-4CE5-AA5F-C50EB4D34785}" sibTransId="{E0861A75-3E42-4D59-9D80-2C0D3C085807}"/>
    <dgm:cxn modelId="{DE638542-E581-44AD-B665-90190D192E56}" type="presParOf" srcId="{FEC4F527-E9DC-48EF-9AB6-201585F3C619}" destId="{AA0C6228-2484-45FD-B2C1-08A4A8C19E46}" srcOrd="0" destOrd="0" presId="urn:microsoft.com/office/officeart/2005/8/layout/radial2"/>
    <dgm:cxn modelId="{7ADF879F-DEA1-4584-8CD3-AACBFF85D041}" type="presParOf" srcId="{AA0C6228-2484-45FD-B2C1-08A4A8C19E46}" destId="{BC979D82-FF7C-4F48-BB35-2EAE6E5CE0AE}" srcOrd="0" destOrd="0" presId="urn:microsoft.com/office/officeart/2005/8/layout/radial2"/>
    <dgm:cxn modelId="{74E88D40-6107-4E2C-B803-DD709BF6E5EA}" type="presParOf" srcId="{BC979D82-FF7C-4F48-BB35-2EAE6E5CE0AE}" destId="{3CEF1B19-4863-47A3-810C-72A963575DF3}" srcOrd="0" destOrd="0" presId="urn:microsoft.com/office/officeart/2005/8/layout/radial2"/>
    <dgm:cxn modelId="{B9B00F0B-B005-4CAD-A485-36F14CAB64EE}" type="presParOf" srcId="{BC979D82-FF7C-4F48-BB35-2EAE6E5CE0AE}" destId="{314939EC-1983-4B8D-8034-41029566EB09}" srcOrd="1" destOrd="0" presId="urn:microsoft.com/office/officeart/2005/8/layout/radial2"/>
    <dgm:cxn modelId="{67F8B6F5-CA31-41C4-B339-6087A9912044}" type="presParOf" srcId="{AA0C6228-2484-45FD-B2C1-08A4A8C19E46}" destId="{36E87677-25C8-4424-BB62-A3382D204E08}" srcOrd="1" destOrd="0" presId="urn:microsoft.com/office/officeart/2005/8/layout/radial2"/>
    <dgm:cxn modelId="{66679110-65A9-4DDB-9EB6-CD750E6C09EC}" type="presParOf" srcId="{AA0C6228-2484-45FD-B2C1-08A4A8C19E46}" destId="{290F09F7-1A08-4725-8C1C-32A900C213D1}" srcOrd="2" destOrd="0" presId="urn:microsoft.com/office/officeart/2005/8/layout/radial2"/>
    <dgm:cxn modelId="{9833670A-6BF5-42C0-B3C2-24CB3E570315}" type="presParOf" srcId="{290F09F7-1A08-4725-8C1C-32A900C213D1}" destId="{D145F82E-0095-434D-9AAA-471D299FED25}" srcOrd="0" destOrd="0" presId="urn:microsoft.com/office/officeart/2005/8/layout/radial2"/>
    <dgm:cxn modelId="{B8EE51EE-7301-46FF-BC18-96A889ADBAC2}" type="presParOf" srcId="{290F09F7-1A08-4725-8C1C-32A900C213D1}" destId="{43F960A4-1C43-47CA-B222-F58A940E4856}" srcOrd="1" destOrd="0" presId="urn:microsoft.com/office/officeart/2005/8/layout/radial2"/>
    <dgm:cxn modelId="{C1278428-B7AE-4A87-83CA-2026C06178F3}" type="presParOf" srcId="{AA0C6228-2484-45FD-B2C1-08A4A8C19E46}" destId="{3943DA2C-964D-4B79-AA2F-E73A2381C671}" srcOrd="3" destOrd="0" presId="urn:microsoft.com/office/officeart/2005/8/layout/radial2"/>
    <dgm:cxn modelId="{47825AD5-EF29-45FA-819E-B88F02DCE62A}" type="presParOf" srcId="{AA0C6228-2484-45FD-B2C1-08A4A8C19E46}" destId="{5A30DD9B-F519-43DA-B146-92B8399AF8B3}" srcOrd="4" destOrd="0" presId="urn:microsoft.com/office/officeart/2005/8/layout/radial2"/>
    <dgm:cxn modelId="{72E22CD3-FA86-4D30-B2F4-D199BEC32F7A}" type="presParOf" srcId="{5A30DD9B-F519-43DA-B146-92B8399AF8B3}" destId="{487661EA-7BA8-4D4E-9DE6-BD517F4A056B}" srcOrd="0" destOrd="0" presId="urn:microsoft.com/office/officeart/2005/8/layout/radial2"/>
    <dgm:cxn modelId="{8B5A43A9-66B2-4FF8-AAD7-7A78260CF948}" type="presParOf" srcId="{5A30DD9B-F519-43DA-B146-92B8399AF8B3}" destId="{1938F032-888F-4FAE-8AFF-5684EB74C894}" srcOrd="1" destOrd="0" presId="urn:microsoft.com/office/officeart/2005/8/layout/radial2"/>
    <dgm:cxn modelId="{25C1A1B6-2143-4CAF-B278-C9AED44EF830}" type="presParOf" srcId="{AA0C6228-2484-45FD-B2C1-08A4A8C19E46}" destId="{588F7AE8-6F46-43F3-BDB5-874E59AA2966}" srcOrd="5" destOrd="0" presId="urn:microsoft.com/office/officeart/2005/8/layout/radial2"/>
    <dgm:cxn modelId="{AF4B6C24-05CF-4042-A673-E2CED988A180}" type="presParOf" srcId="{AA0C6228-2484-45FD-B2C1-08A4A8C19E46}" destId="{64D8A5D2-65F8-4F59-85D9-1FD6E58C2E55}" srcOrd="6" destOrd="0" presId="urn:microsoft.com/office/officeart/2005/8/layout/radial2"/>
    <dgm:cxn modelId="{73060900-1D9B-40F4-A873-104A7CB97239}" type="presParOf" srcId="{64D8A5D2-65F8-4F59-85D9-1FD6E58C2E55}" destId="{CF69138A-A1F3-470F-9134-CDF1643B82B4}" srcOrd="0" destOrd="0" presId="urn:microsoft.com/office/officeart/2005/8/layout/radial2"/>
    <dgm:cxn modelId="{F326FD68-5A8D-4B8B-B4C6-6395F46E6946}" type="presParOf" srcId="{64D8A5D2-65F8-4F59-85D9-1FD6E58C2E55}" destId="{6BA078DA-6521-43FE-8C1E-31099FEA0100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8F7AE8-6F46-43F3-BDB5-874E59AA2966}">
      <dsp:nvSpPr>
        <dsp:cNvPr id="0" name=""/>
        <dsp:cNvSpPr/>
      </dsp:nvSpPr>
      <dsp:spPr>
        <a:xfrm rot="1716376">
          <a:off x="1375675" y="3622462"/>
          <a:ext cx="1581285" cy="52822"/>
        </a:xfrm>
        <a:custGeom>
          <a:avLst/>
          <a:gdLst/>
          <a:ahLst/>
          <a:cxnLst/>
          <a:rect l="0" t="0" r="0" b="0"/>
          <a:pathLst>
            <a:path>
              <a:moveTo>
                <a:pt x="0" y="26411"/>
              </a:moveTo>
              <a:lnTo>
                <a:pt x="1581285" y="2641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43DA2C-964D-4B79-AA2F-E73A2381C671}">
      <dsp:nvSpPr>
        <dsp:cNvPr id="0" name=""/>
        <dsp:cNvSpPr/>
      </dsp:nvSpPr>
      <dsp:spPr>
        <a:xfrm rot="21539707">
          <a:off x="1472020" y="2755028"/>
          <a:ext cx="2186558" cy="52822"/>
        </a:xfrm>
        <a:custGeom>
          <a:avLst/>
          <a:gdLst/>
          <a:ahLst/>
          <a:cxnLst/>
          <a:rect l="0" t="0" r="0" b="0"/>
          <a:pathLst>
            <a:path>
              <a:moveTo>
                <a:pt x="0" y="26411"/>
              </a:moveTo>
              <a:lnTo>
                <a:pt x="2186558" y="2641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E87677-25C8-4424-BB62-A3382D204E08}">
      <dsp:nvSpPr>
        <dsp:cNvPr id="0" name=""/>
        <dsp:cNvSpPr/>
      </dsp:nvSpPr>
      <dsp:spPr>
        <a:xfrm rot="19644109">
          <a:off x="1351071" y="1841011"/>
          <a:ext cx="1537690" cy="52822"/>
        </a:xfrm>
        <a:custGeom>
          <a:avLst/>
          <a:gdLst/>
          <a:ahLst/>
          <a:cxnLst/>
          <a:rect l="0" t="0" r="0" b="0"/>
          <a:pathLst>
            <a:path>
              <a:moveTo>
                <a:pt x="0" y="26411"/>
              </a:moveTo>
              <a:lnTo>
                <a:pt x="1537690" y="2641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939EC-1983-4B8D-8034-41029566EB09}">
      <dsp:nvSpPr>
        <dsp:cNvPr id="0" name=""/>
        <dsp:cNvSpPr/>
      </dsp:nvSpPr>
      <dsp:spPr>
        <a:xfrm>
          <a:off x="275719" y="2057402"/>
          <a:ext cx="1589387" cy="148031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45F82E-0095-434D-9AAA-471D299FED25}">
      <dsp:nvSpPr>
        <dsp:cNvPr id="0" name=""/>
        <dsp:cNvSpPr/>
      </dsp:nvSpPr>
      <dsp:spPr>
        <a:xfrm>
          <a:off x="1389990" y="-31859"/>
          <a:ext cx="4950621" cy="156628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 dirty="0" err="1"/>
            <a:t>Pendekatan</a:t>
          </a:r>
          <a:r>
            <a:rPr lang="en-ID" sz="2000" b="1" kern="1200" dirty="0"/>
            <a:t> </a:t>
          </a:r>
          <a:r>
            <a:rPr lang="en-ID" sz="2000" b="1" kern="1200" dirty="0" err="1"/>
            <a:t>Produksi</a:t>
          </a:r>
          <a:endParaRPr lang="en-ID" sz="2000" b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 dirty="0"/>
            <a:t>Y = {(Q</a:t>
          </a:r>
          <a:r>
            <a:rPr lang="en-ID" sz="2000" b="1" kern="1200" baseline="-25000" dirty="0"/>
            <a:t>1</a:t>
          </a:r>
          <a:r>
            <a:rPr lang="en-ID" sz="2000" b="1" kern="1200" dirty="0"/>
            <a:t>P</a:t>
          </a:r>
          <a:r>
            <a:rPr lang="en-ID" sz="2000" b="1" kern="1200" baseline="-25000" dirty="0"/>
            <a:t>1</a:t>
          </a:r>
          <a:r>
            <a:rPr lang="en-ID" sz="2000" b="1" kern="1200" dirty="0"/>
            <a:t>) + (Q</a:t>
          </a:r>
          <a:r>
            <a:rPr lang="en-ID" sz="2000" b="1" kern="1200" baseline="-25000" dirty="0"/>
            <a:t>2</a:t>
          </a:r>
          <a:r>
            <a:rPr lang="en-ID" sz="2000" b="1" kern="1200" dirty="0"/>
            <a:t>P</a:t>
          </a:r>
          <a:r>
            <a:rPr lang="en-ID" sz="2000" b="1" kern="1200" baseline="-25000" dirty="0"/>
            <a:t>2</a:t>
          </a:r>
          <a:r>
            <a:rPr lang="en-ID" sz="2000" b="1" kern="1200" dirty="0"/>
            <a:t>) + … + (</a:t>
          </a:r>
          <a:r>
            <a:rPr lang="en-ID" sz="2000" b="1" kern="1200" dirty="0" err="1"/>
            <a:t>Q</a:t>
          </a:r>
          <a:r>
            <a:rPr lang="en-ID" sz="2000" b="1" kern="1200" baseline="-25000" dirty="0" err="1"/>
            <a:t>n</a:t>
          </a:r>
          <a:r>
            <a:rPr lang="en-ID" sz="2000" b="1" kern="1200" dirty="0" err="1"/>
            <a:t>P</a:t>
          </a:r>
          <a:r>
            <a:rPr lang="en-ID" sz="2000" b="1" kern="1200" baseline="-25000" dirty="0" err="1"/>
            <a:t>n</a:t>
          </a:r>
          <a:r>
            <a:rPr lang="en-ID" sz="2000" b="1" kern="1200" dirty="0"/>
            <a:t>)}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2400" b="1" kern="1200" dirty="0"/>
        </a:p>
      </dsp:txBody>
      <dsp:txXfrm>
        <a:off x="2114992" y="197517"/>
        <a:ext cx="3500617" cy="1107528"/>
      </dsp:txXfrm>
    </dsp:sp>
    <dsp:sp modelId="{43F960A4-1C43-47CA-B222-F58A940E4856}">
      <dsp:nvSpPr>
        <dsp:cNvPr id="0" name=""/>
        <dsp:cNvSpPr/>
      </dsp:nvSpPr>
      <dsp:spPr>
        <a:xfrm>
          <a:off x="2083489" y="-31859"/>
          <a:ext cx="7425932" cy="1566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6500" kern="1200" dirty="0"/>
        </a:p>
      </dsp:txBody>
      <dsp:txXfrm>
        <a:off x="2083489" y="-31859"/>
        <a:ext cx="7425932" cy="1566280"/>
      </dsp:txXfrm>
    </dsp:sp>
    <dsp:sp modelId="{487661EA-7BA8-4D4E-9DE6-BD517F4A056B}">
      <dsp:nvSpPr>
        <dsp:cNvPr id="0" name=""/>
        <dsp:cNvSpPr/>
      </dsp:nvSpPr>
      <dsp:spPr>
        <a:xfrm>
          <a:off x="3655741" y="2010730"/>
          <a:ext cx="4143656" cy="143048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 dirty="0" err="1"/>
            <a:t>Pendekatan</a:t>
          </a:r>
          <a:r>
            <a:rPr lang="en-ID" sz="2000" b="1" kern="1200" dirty="0"/>
            <a:t> </a:t>
          </a:r>
          <a:r>
            <a:rPr lang="en-ID" sz="2000" b="1" kern="1200" dirty="0" err="1"/>
            <a:t>Pendapatan</a:t>
          </a:r>
          <a:endParaRPr lang="en-ID" sz="2000" b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 dirty="0"/>
            <a:t>NI = R + W + I + P</a:t>
          </a:r>
          <a:endParaRPr lang="en-US" sz="2000" b="1" kern="1200" dirty="0"/>
        </a:p>
      </dsp:txBody>
      <dsp:txXfrm>
        <a:off x="4262565" y="2220220"/>
        <a:ext cx="2930008" cy="1011504"/>
      </dsp:txXfrm>
    </dsp:sp>
    <dsp:sp modelId="{CF69138A-A1F3-470F-9134-CDF1643B82B4}">
      <dsp:nvSpPr>
        <dsp:cNvPr id="0" name=""/>
        <dsp:cNvSpPr/>
      </dsp:nvSpPr>
      <dsp:spPr>
        <a:xfrm>
          <a:off x="1846227" y="3921321"/>
          <a:ext cx="4262343" cy="143048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 dirty="0" err="1"/>
            <a:t>Pendekatan</a:t>
          </a:r>
          <a:r>
            <a:rPr lang="en-ID" sz="2000" b="1" kern="1200" dirty="0"/>
            <a:t> </a:t>
          </a:r>
          <a:r>
            <a:rPr lang="en-ID" sz="2000" b="1" kern="1200" dirty="0" err="1"/>
            <a:t>Pengeluaran</a:t>
          </a:r>
          <a:endParaRPr lang="en-ID" sz="2000" b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 dirty="0"/>
            <a:t>Y = C + I + G + (X – M)</a:t>
          </a:r>
          <a:endParaRPr lang="en-US" sz="2000" b="1" kern="1200" dirty="0"/>
        </a:p>
      </dsp:txBody>
      <dsp:txXfrm>
        <a:off x="2470433" y="4130811"/>
        <a:ext cx="3013931" cy="10115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ECEE-D31D-40FC-BDB0-BE57FA54677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B524-0419-4367-A9D7-7DF6C873E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55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ECEE-D31D-40FC-BDB0-BE57FA54677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B524-0419-4367-A9D7-7DF6C873E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14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ECEE-D31D-40FC-BDB0-BE57FA54677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B524-0419-4367-A9D7-7DF6C873E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6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ECEE-D31D-40FC-BDB0-BE57FA54677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B524-0419-4367-A9D7-7DF6C873E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41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ECEE-D31D-40FC-BDB0-BE57FA54677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B524-0419-4367-A9D7-7DF6C873E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1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ECEE-D31D-40FC-BDB0-BE57FA54677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B524-0419-4367-A9D7-7DF6C873E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0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ECEE-D31D-40FC-BDB0-BE57FA54677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B524-0419-4367-A9D7-7DF6C873E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78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ECEE-D31D-40FC-BDB0-BE57FA54677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B524-0419-4367-A9D7-7DF6C873E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626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ECEE-D31D-40FC-BDB0-BE57FA54677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B524-0419-4367-A9D7-7DF6C873E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3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ECEE-D31D-40FC-BDB0-BE57FA54677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B524-0419-4367-A9D7-7DF6C873E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7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ECEE-D31D-40FC-BDB0-BE57FA54677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B524-0419-4367-A9D7-7DF6C873E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0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5ECEE-D31D-40FC-BDB0-BE57FA54677F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7B524-0419-4367-A9D7-7DF6C873E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4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ECF29-1964-4D59-BA8B-A6C0D88FD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79292"/>
          </a:xfrm>
        </p:spPr>
        <p:txBody>
          <a:bodyPr>
            <a:normAutofit/>
          </a:bodyPr>
          <a:lstStyle/>
          <a:p>
            <a:pPr algn="ctr"/>
            <a:r>
              <a:rPr lang="id-ID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Metode Penghitungan Pendapatan Nasional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Dan </a:t>
            </a:r>
            <a:r>
              <a:rPr lang="id-ID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Pendapatan Per Kapita</a:t>
            </a:r>
            <a:endParaRPr lang="en-US" sz="36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CD1CB0A-26E5-43E8-8B2F-F4F1FEBB5C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915319"/>
            <a:ext cx="6400800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94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DD6BC-13DC-4BCD-B49A-B0805DA4C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pendapatan</a:t>
            </a:r>
            <a:r>
              <a:rPr lang="en-US" sz="3200" b="1" dirty="0"/>
              <a:t> </a:t>
            </a:r>
            <a:r>
              <a:rPr lang="en-US" sz="3200" b="1" dirty="0" err="1"/>
              <a:t>nasional</a:t>
            </a:r>
            <a:r>
              <a:rPr lang="en-US" sz="3200" b="1" dirty="0"/>
              <a:t> </a:t>
            </a:r>
            <a:r>
              <a:rPr lang="en-US" sz="3200" b="1" dirty="0" err="1"/>
              <a:t>adalah</a:t>
            </a:r>
            <a:r>
              <a:rPr lang="en-US" sz="3200" b="1" dirty="0"/>
              <a:t> </a:t>
            </a:r>
            <a:r>
              <a:rPr lang="en-US" sz="3200" b="1" dirty="0" err="1"/>
              <a:t>jumlah</a:t>
            </a:r>
            <a:r>
              <a:rPr lang="en-US" sz="3200" b="1" dirty="0"/>
              <a:t> </a:t>
            </a:r>
            <a:r>
              <a:rPr lang="en-US" sz="3200" b="1" dirty="0" err="1"/>
              <a:t>perhitungan</a:t>
            </a:r>
            <a:r>
              <a:rPr lang="en-US" sz="3200" b="1" dirty="0"/>
              <a:t> </a:t>
            </a:r>
            <a:r>
              <a:rPr lang="en-US" sz="3200" b="1" dirty="0" err="1"/>
              <a:t>atau</a:t>
            </a:r>
            <a:r>
              <a:rPr lang="en-US" sz="3200" b="1" dirty="0"/>
              <a:t> </a:t>
            </a:r>
            <a:r>
              <a:rPr lang="en-US" sz="3200" b="1" dirty="0" err="1"/>
              <a:t>pendapatan</a:t>
            </a:r>
            <a:r>
              <a:rPr lang="en-US" sz="3200" b="1" dirty="0"/>
              <a:t> yang </a:t>
            </a:r>
            <a:r>
              <a:rPr lang="en-US" sz="3200" b="1" dirty="0" err="1"/>
              <a:t>diterima</a:t>
            </a:r>
            <a:r>
              <a:rPr lang="en-US" sz="3200" b="1" dirty="0"/>
              <a:t> oleh </a:t>
            </a:r>
            <a:r>
              <a:rPr lang="en-US" sz="3200" b="1" dirty="0" err="1"/>
              <a:t>seluruh</a:t>
            </a:r>
            <a:r>
              <a:rPr lang="en-US" sz="3200" b="1" dirty="0"/>
              <a:t> </a:t>
            </a:r>
            <a:r>
              <a:rPr lang="en-US" sz="3200" b="1" dirty="0" err="1"/>
              <a:t>masyarakat</a:t>
            </a:r>
            <a:r>
              <a:rPr lang="en-US" sz="3200" b="1" dirty="0"/>
              <a:t> pada </a:t>
            </a:r>
            <a:r>
              <a:rPr lang="en-US" sz="3200" b="1" dirty="0" err="1"/>
              <a:t>suatu</a:t>
            </a:r>
            <a:r>
              <a:rPr lang="en-US" sz="3200" b="1" dirty="0"/>
              <a:t> negara </a:t>
            </a:r>
            <a:r>
              <a:rPr lang="en-US" sz="3200" b="1" dirty="0" err="1"/>
              <a:t>dari</a:t>
            </a:r>
            <a:r>
              <a:rPr lang="en-US" sz="3200" b="1" dirty="0"/>
              <a:t> </a:t>
            </a:r>
            <a:r>
              <a:rPr lang="en-US" sz="3200" b="1" dirty="0" err="1"/>
              <a:t>penyerahan</a:t>
            </a:r>
            <a:r>
              <a:rPr lang="en-US" sz="3200" b="1" dirty="0"/>
              <a:t> </a:t>
            </a:r>
            <a:r>
              <a:rPr lang="en-US" sz="3200" b="1" dirty="0" err="1"/>
              <a:t>faktor-faktor</a:t>
            </a:r>
            <a:r>
              <a:rPr lang="en-US" sz="3200" b="1" dirty="0"/>
              <a:t> </a:t>
            </a:r>
            <a:r>
              <a:rPr lang="en-US" sz="3200" b="1" dirty="0" err="1"/>
              <a:t>produksi</a:t>
            </a:r>
            <a:r>
              <a:rPr lang="en-US" sz="3200" b="1" dirty="0"/>
              <a:t> </a:t>
            </a:r>
            <a:r>
              <a:rPr lang="en-US" sz="3200" b="1" dirty="0" err="1"/>
              <a:t>dalam</a:t>
            </a:r>
            <a:r>
              <a:rPr lang="en-US" sz="3200" b="1" dirty="0"/>
              <a:t> </a:t>
            </a:r>
            <a:r>
              <a:rPr lang="en-US" sz="3200" b="1" dirty="0" err="1"/>
              <a:t>kurun</a:t>
            </a:r>
            <a:r>
              <a:rPr lang="en-US" sz="3200" b="1" dirty="0"/>
              <a:t> </a:t>
            </a:r>
            <a:r>
              <a:rPr lang="en-US" sz="3200" b="1" dirty="0" err="1"/>
              <a:t>waktu</a:t>
            </a:r>
            <a:r>
              <a:rPr lang="en-US" sz="3200" b="1" dirty="0"/>
              <a:t> </a:t>
            </a:r>
            <a:r>
              <a:rPr lang="en-US" sz="3200" b="1" dirty="0" err="1"/>
              <a:t>tertentu</a:t>
            </a:r>
            <a:r>
              <a:rPr lang="en-US" sz="3200" b="1" dirty="0"/>
              <a:t>,</a:t>
            </a:r>
            <a:r>
              <a:rPr lang="en-US" sz="3200" dirty="0"/>
              <a:t> </a:t>
            </a:r>
            <a:r>
              <a:rPr lang="en-US" sz="3200" dirty="0" err="1"/>
              <a:t>biasanya</a:t>
            </a:r>
            <a:r>
              <a:rPr lang="en-US" sz="3200" dirty="0"/>
              <a:t> </a:t>
            </a:r>
            <a:r>
              <a:rPr lang="en-US" sz="3200" dirty="0" err="1"/>
              <a:t>selama</a:t>
            </a:r>
            <a:r>
              <a:rPr lang="en-US" sz="3200" dirty="0"/>
              <a:t>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tahun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9753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51" y="781918"/>
            <a:ext cx="7535463" cy="42553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696" y="1948070"/>
            <a:ext cx="10694504" cy="4320208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id-ID" sz="2000" b="1" dirty="0"/>
              <a:t>Pendekatan Pendapatan</a:t>
            </a:r>
          </a:p>
          <a:p>
            <a:pPr marL="0" indent="0">
              <a:buNone/>
            </a:pPr>
            <a:endParaRPr lang="id-ID" sz="2000" dirty="0"/>
          </a:p>
          <a:p>
            <a:pPr marL="0" indent="0" algn="ctr">
              <a:buNone/>
            </a:pPr>
            <a:r>
              <a:rPr lang="id-ID" sz="2000" dirty="0"/>
              <a:t>NI = Yw + Yr + Yi + Yp</a:t>
            </a:r>
          </a:p>
          <a:p>
            <a:pPr marL="0" indent="0">
              <a:buNone/>
            </a:pPr>
            <a:r>
              <a:rPr lang="id-ID" sz="2000" dirty="0"/>
              <a:t>Dimana</a:t>
            </a:r>
          </a:p>
          <a:p>
            <a:pPr marL="0" indent="0">
              <a:buNone/>
            </a:pPr>
            <a:r>
              <a:rPr lang="id-ID" sz="2000" dirty="0"/>
              <a:t>NI	= </a:t>
            </a:r>
            <a:r>
              <a:rPr lang="id-ID" sz="2000" dirty="0" err="1"/>
              <a:t>Pendapatann</a:t>
            </a:r>
            <a:r>
              <a:rPr lang="id-ID" sz="2000" dirty="0"/>
              <a:t> nasional</a:t>
            </a:r>
          </a:p>
          <a:p>
            <a:pPr marL="0" indent="0">
              <a:buNone/>
            </a:pPr>
            <a:r>
              <a:rPr lang="id-ID" sz="2000" dirty="0" err="1"/>
              <a:t>Yw</a:t>
            </a:r>
            <a:r>
              <a:rPr lang="id-ID" sz="2000" dirty="0"/>
              <a:t>	= Pendapatan dari upah, gaji, dan pendapatan lainnya sebelum pajak</a:t>
            </a:r>
          </a:p>
          <a:p>
            <a:pPr marL="0" indent="0">
              <a:buNone/>
            </a:pPr>
            <a:r>
              <a:rPr lang="id-ID" sz="2000" dirty="0" err="1"/>
              <a:t>Yr</a:t>
            </a:r>
            <a:r>
              <a:rPr lang="id-ID" sz="2000" dirty="0"/>
              <a:t>	= pendapatan bersih dari sewa</a:t>
            </a:r>
          </a:p>
          <a:p>
            <a:pPr marL="0" indent="0">
              <a:buNone/>
            </a:pPr>
            <a:r>
              <a:rPr lang="id-ID" sz="2000" dirty="0" err="1"/>
              <a:t>Yi</a:t>
            </a:r>
            <a:r>
              <a:rPr lang="id-ID" sz="2000" dirty="0"/>
              <a:t>	= pendapatan dari bunga</a:t>
            </a:r>
          </a:p>
          <a:p>
            <a:pPr marL="0" indent="0">
              <a:buNone/>
            </a:pPr>
            <a:r>
              <a:rPr lang="id-ID" sz="2000" dirty="0" err="1"/>
              <a:t>Yp</a:t>
            </a:r>
            <a:r>
              <a:rPr lang="id-ID" sz="2000" dirty="0"/>
              <a:t>	= pendapatan dari keuntungan perusahaan dan usaha perorangan</a:t>
            </a:r>
          </a:p>
          <a:p>
            <a:pPr marL="0" indent="0">
              <a:buNone/>
            </a:pPr>
            <a:r>
              <a:rPr lang="id-ID" sz="2000" dirty="0"/>
              <a:t>				</a:t>
            </a:r>
          </a:p>
        </p:txBody>
      </p:sp>
      <p:sp>
        <p:nvSpPr>
          <p:cNvPr id="7" name="Rectangle 6"/>
          <p:cNvSpPr/>
          <p:nvPr/>
        </p:nvSpPr>
        <p:spPr>
          <a:xfrm>
            <a:off x="2296667" y="710314"/>
            <a:ext cx="723044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D. Metode Penghitungan Pendapatan Nasional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33320" y="797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642973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2386" y="932007"/>
            <a:ext cx="8677891" cy="4351338"/>
          </a:xfrm>
        </p:spPr>
        <p:txBody>
          <a:bodyPr/>
          <a:lstStyle/>
          <a:p>
            <a:pPr marL="0" indent="0">
              <a:buNone/>
            </a:pPr>
            <a:r>
              <a:rPr lang="id-ID" sz="2400" b="1" dirty="0"/>
              <a:t>2. Pendekatan Produksi</a:t>
            </a:r>
          </a:p>
          <a:p>
            <a:pPr marL="0" indent="0">
              <a:buNone/>
            </a:pPr>
            <a:r>
              <a:rPr lang="id-ID" sz="2400" dirty="0"/>
              <a:t>Diperoleh dengan cara menjumlahkan </a:t>
            </a:r>
            <a:r>
              <a:rPr lang="id-ID" sz="2400" b="1" dirty="0"/>
              <a:t>nilai tambah </a:t>
            </a:r>
            <a:r>
              <a:rPr lang="id-ID" sz="2400" dirty="0"/>
              <a:t>seluruh barang dan jasa yang dihasilkan oleh berbagai sektor dalam perekonomian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32"/>
          <a:stretch/>
        </p:blipFill>
        <p:spPr>
          <a:xfrm>
            <a:off x="1351722" y="2557671"/>
            <a:ext cx="9912625" cy="34720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33320" y="797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6914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088" y="727365"/>
            <a:ext cx="10933042" cy="57301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sz="2600" b="1" dirty="0"/>
              <a:t>3. Pendekatan pengeluaran</a:t>
            </a:r>
          </a:p>
          <a:p>
            <a:pPr marL="0" indent="0">
              <a:buNone/>
            </a:pPr>
            <a:r>
              <a:rPr lang="id-ID" sz="2600" dirty="0"/>
              <a:t>Pendapatan nasional diperoleh dengan cara menjumlahkan nilai pasar dari seluruh permintaan akhir atas </a:t>
            </a:r>
            <a:r>
              <a:rPr lang="id-ID" sz="2600" dirty="0" err="1"/>
              <a:t>output</a:t>
            </a:r>
            <a:r>
              <a:rPr lang="id-ID" sz="2600" dirty="0"/>
              <a:t> yang dihasilkan di dalam perekonomian yang diukur pada harga pasar yang berlaku</a:t>
            </a:r>
          </a:p>
          <a:p>
            <a:pPr marL="0" indent="0" algn="ctr">
              <a:buNone/>
            </a:pPr>
            <a:r>
              <a:rPr lang="id-ID" sz="2600" dirty="0"/>
              <a:t>Y = C + I + G + (X – M)</a:t>
            </a:r>
          </a:p>
          <a:p>
            <a:pPr marL="0" indent="0" algn="ctr">
              <a:buNone/>
            </a:pPr>
            <a:r>
              <a:rPr lang="id-ID" sz="2600" dirty="0"/>
              <a:t>Y = C + S + G + (X – M)</a:t>
            </a:r>
          </a:p>
          <a:p>
            <a:pPr marL="0" indent="0">
              <a:buNone/>
            </a:pPr>
            <a:endParaRPr lang="id-ID" sz="1900" dirty="0"/>
          </a:p>
          <a:p>
            <a:pPr marL="0" indent="0">
              <a:buNone/>
            </a:pPr>
            <a:r>
              <a:rPr lang="id-ID" sz="2600" dirty="0" err="1"/>
              <a:t>Dimana</a:t>
            </a:r>
            <a:endParaRPr lang="id-ID" sz="2600" dirty="0"/>
          </a:p>
          <a:p>
            <a:pPr marL="0" indent="0">
              <a:buNone/>
            </a:pPr>
            <a:r>
              <a:rPr lang="id-ID" sz="2600" dirty="0"/>
              <a:t>Y 	= pendapatan nasional</a:t>
            </a:r>
          </a:p>
          <a:p>
            <a:pPr marL="0" indent="0">
              <a:buNone/>
            </a:pPr>
            <a:r>
              <a:rPr lang="id-ID" sz="2600" dirty="0"/>
              <a:t>C	= nilai pasar pengeluaran konsumsi rumah tangga</a:t>
            </a:r>
          </a:p>
          <a:p>
            <a:pPr marL="0" indent="0">
              <a:buNone/>
            </a:pPr>
            <a:r>
              <a:rPr lang="id-ID" sz="2600" dirty="0"/>
              <a:t>I	= nilai pasar pengeluaran investasi barang modal</a:t>
            </a:r>
          </a:p>
          <a:p>
            <a:pPr marL="0" indent="0">
              <a:buNone/>
            </a:pPr>
            <a:r>
              <a:rPr lang="id-ID" sz="2600" dirty="0"/>
              <a:t>S	= nilai pasar </a:t>
            </a:r>
            <a:r>
              <a:rPr lang="id-ID" sz="2600" dirty="0" err="1"/>
              <a:t>tabungan</a:t>
            </a:r>
            <a:r>
              <a:rPr lang="id-ID" sz="2600" dirty="0"/>
              <a:t> rumah tangga, pemerintah, perusahaan</a:t>
            </a:r>
          </a:p>
          <a:p>
            <a:pPr marL="0" indent="0">
              <a:buNone/>
            </a:pPr>
            <a:r>
              <a:rPr lang="id-ID" sz="2600" dirty="0"/>
              <a:t>G	= nilai pasar pengeluaran pemerintah</a:t>
            </a:r>
          </a:p>
          <a:p>
            <a:pPr marL="0" indent="0">
              <a:buNone/>
            </a:pPr>
            <a:r>
              <a:rPr lang="id-ID" sz="2600" dirty="0"/>
              <a:t>X	= nilai pasar barang/jasa yang diekspor</a:t>
            </a:r>
          </a:p>
          <a:p>
            <a:pPr marL="0" indent="0">
              <a:buNone/>
            </a:pPr>
            <a:r>
              <a:rPr lang="id-ID" sz="2600" dirty="0"/>
              <a:t>M	= nilai pasar barang/jasa yang diimpor</a:t>
            </a:r>
          </a:p>
          <a:p>
            <a:pPr marL="514350" indent="-514350">
              <a:buAutoNum type="alphaLcPeriod"/>
            </a:pPr>
            <a:endParaRPr lang="id-ID" sz="2300" dirty="0"/>
          </a:p>
        </p:txBody>
      </p:sp>
      <p:sp>
        <p:nvSpPr>
          <p:cNvPr id="5" name="TextBox 4"/>
          <p:cNvSpPr txBox="1"/>
          <p:nvPr/>
        </p:nvSpPr>
        <p:spPr>
          <a:xfrm>
            <a:off x="1733320" y="797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657712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981200" y="437322"/>
            <a:ext cx="8229600" cy="596348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ID" sz="2800" b="1" dirty="0" err="1"/>
              <a:t>Metode</a:t>
            </a:r>
            <a:r>
              <a:rPr lang="en-ID" sz="2800" b="1" dirty="0"/>
              <a:t> </a:t>
            </a:r>
            <a:r>
              <a:rPr lang="en-ID" sz="2800" b="1" dirty="0" err="1"/>
              <a:t>Penghitungan</a:t>
            </a:r>
            <a:r>
              <a:rPr lang="en-ID" sz="2800" b="1" dirty="0"/>
              <a:t> </a:t>
            </a:r>
            <a:r>
              <a:rPr lang="en-ID" sz="2800" b="1" dirty="0" err="1"/>
              <a:t>Pendapatan</a:t>
            </a:r>
            <a:r>
              <a:rPr lang="en-ID" sz="2800" b="1" dirty="0"/>
              <a:t> </a:t>
            </a:r>
            <a:r>
              <a:rPr lang="en-ID" sz="2800" b="1" dirty="0" err="1"/>
              <a:t>Nasional</a:t>
            </a:r>
            <a:endParaRPr lang="en-US" sz="2800" b="1" dirty="0"/>
          </a:p>
        </p:txBody>
      </p:sp>
      <p:pic>
        <p:nvPicPr>
          <p:cNvPr id="4" name="Content Placeholder 5" descr="logo return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918200" y="3842544"/>
            <a:ext cx="355600" cy="317500"/>
          </a:xfrm>
        </p:spPr>
      </p:pic>
      <p:graphicFrame>
        <p:nvGraphicFramePr>
          <p:cNvPr id="5" name="Diagram 4"/>
          <p:cNvGraphicFramePr/>
          <p:nvPr/>
        </p:nvGraphicFramePr>
        <p:xfrm>
          <a:off x="1905000" y="1143000"/>
          <a:ext cx="8124328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561975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ID" sz="2800" b="1" dirty="0" err="1"/>
              <a:t>Pendapatan</a:t>
            </a:r>
            <a:r>
              <a:rPr lang="en-ID" sz="2800" b="1" dirty="0"/>
              <a:t> per </a:t>
            </a:r>
            <a:r>
              <a:rPr lang="en-ID" sz="2800" b="1" dirty="0" err="1"/>
              <a:t>Kapita</a:t>
            </a:r>
            <a:endParaRPr lang="en-US" sz="2800" b="1" dirty="0"/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1524001" y="6440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57400" y="838201"/>
            <a:ext cx="9013874" cy="64633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ID" dirty="0" err="1"/>
              <a:t>Pendapatan</a:t>
            </a:r>
            <a:r>
              <a:rPr lang="en-ID" dirty="0"/>
              <a:t> per </a:t>
            </a:r>
            <a:r>
              <a:rPr lang="en-ID" dirty="0" err="1"/>
              <a:t>kapita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tingkat</a:t>
            </a:r>
            <a:r>
              <a:rPr lang="en-ID" dirty="0"/>
              <a:t> rata-rata </a:t>
            </a:r>
            <a:r>
              <a:rPr lang="en-ID" dirty="0" err="1"/>
              <a:t>pendapatan</a:t>
            </a:r>
            <a:r>
              <a:rPr lang="en-ID" dirty="0"/>
              <a:t> </a:t>
            </a:r>
            <a:r>
              <a:rPr lang="en-ID" dirty="0" err="1"/>
              <a:t>penduduk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negara</a:t>
            </a:r>
            <a:r>
              <a:rPr lang="en-ID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periode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penduduk</a:t>
            </a:r>
            <a:r>
              <a:rPr lang="en-ID" dirty="0"/>
              <a:t> </a:t>
            </a:r>
            <a:r>
              <a:rPr lang="en-ID" dirty="0" err="1"/>
              <a:t>di</a:t>
            </a:r>
            <a:r>
              <a:rPr lang="en-ID" dirty="0"/>
              <a:t> </a:t>
            </a:r>
            <a:r>
              <a:rPr lang="en-ID" dirty="0" err="1"/>
              <a:t>negara</a:t>
            </a:r>
            <a:r>
              <a:rPr lang="en-ID" dirty="0"/>
              <a:t>  </a:t>
            </a:r>
            <a:r>
              <a:rPr lang="en-ID" dirty="0" err="1"/>
              <a:t>tersebut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895600" y="4114800"/>
          <a:ext cx="6400800" cy="2108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4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Keterangan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Tingkat </a:t>
                      </a:r>
                      <a:r>
                        <a:rPr lang="en-US" sz="1800" dirty="0" err="1"/>
                        <a:t>Pendapatan</a:t>
                      </a:r>
                      <a:r>
                        <a:rPr lang="en-US" sz="1800" dirty="0"/>
                        <a:t> per </a:t>
                      </a:r>
                      <a:r>
                        <a:rPr lang="en-US" sz="1800" dirty="0" err="1"/>
                        <a:t>Kapita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i="1" dirty="0"/>
                        <a:t>Low income economies 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dirty="0"/>
                        <a:t>US$955 </a:t>
                      </a:r>
                      <a:r>
                        <a:rPr lang="en-ID" sz="1800" dirty="0" err="1"/>
                        <a:t>atau</a:t>
                      </a:r>
                      <a:r>
                        <a:rPr lang="en-ID" sz="1800" dirty="0"/>
                        <a:t> </a:t>
                      </a:r>
                      <a:r>
                        <a:rPr lang="en-ID" sz="1800" dirty="0" err="1"/>
                        <a:t>kurang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i="1" dirty="0"/>
                        <a:t>Lower middle income economies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dirty="0"/>
                        <a:t>US$956–US$3.895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i="1" dirty="0"/>
                        <a:t>Upper middle income economies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dirty="0"/>
                        <a:t>US$3.896–US$12.055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i="1" dirty="0"/>
                        <a:t>High income economies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dirty="0"/>
                        <a:t>US$12.055 </a:t>
                      </a:r>
                      <a:r>
                        <a:rPr lang="en-ID" sz="1800" dirty="0" err="1"/>
                        <a:t>atau</a:t>
                      </a:r>
                      <a:r>
                        <a:rPr lang="en-ID" sz="1800" dirty="0"/>
                        <a:t> </a:t>
                      </a:r>
                      <a:r>
                        <a:rPr lang="en-ID" sz="1800" dirty="0" err="1"/>
                        <a:t>lebih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2895600" y="3657600"/>
            <a:ext cx="6400800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D" b="1" dirty="0" err="1">
                <a:latin typeface="Arial" pitchFamily="34" charset="0"/>
                <a:cs typeface="Arial" pitchFamily="34" charset="0"/>
              </a:rPr>
              <a:t>Tingkatan</a:t>
            </a:r>
            <a:r>
              <a:rPr lang="en-ID" b="1" dirty="0">
                <a:latin typeface="Arial" pitchFamily="34" charset="0"/>
                <a:cs typeface="Arial" pitchFamily="34" charset="0"/>
              </a:rPr>
              <a:t> </a:t>
            </a:r>
            <a:r>
              <a:rPr lang="en-ID" b="1" dirty="0" err="1">
                <a:latin typeface="Arial" pitchFamily="34" charset="0"/>
                <a:cs typeface="Arial" pitchFamily="34" charset="0"/>
              </a:rPr>
              <a:t>pendapatan</a:t>
            </a:r>
            <a:r>
              <a:rPr lang="en-ID" b="1" dirty="0">
                <a:latin typeface="Arial" pitchFamily="34" charset="0"/>
                <a:cs typeface="Arial" pitchFamily="34" charset="0"/>
              </a:rPr>
              <a:t> per </a:t>
            </a:r>
            <a:r>
              <a:rPr lang="en-ID" b="1" dirty="0" err="1">
                <a:latin typeface="Arial" pitchFamily="34" charset="0"/>
                <a:cs typeface="Arial" pitchFamily="34" charset="0"/>
              </a:rPr>
              <a:t>kapita</a:t>
            </a:r>
            <a:r>
              <a:rPr lang="en-ID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ID" b="1" dirty="0" err="1">
                <a:latin typeface="Arial" pitchFamily="34" charset="0"/>
                <a:cs typeface="Arial" pitchFamily="34" charset="0"/>
              </a:rPr>
              <a:t>menurut</a:t>
            </a:r>
            <a:r>
              <a:rPr lang="en-ID" b="1" dirty="0">
                <a:latin typeface="Arial" pitchFamily="34" charset="0"/>
                <a:cs typeface="Arial" pitchFamily="34" charset="0"/>
              </a:rPr>
              <a:t> Bank </a:t>
            </a:r>
            <a:r>
              <a:rPr lang="en-ID" b="1" dirty="0" err="1">
                <a:latin typeface="Arial" pitchFamily="34" charset="0"/>
                <a:cs typeface="Arial" pitchFamily="34" charset="0"/>
              </a:rPr>
              <a:t>Dunia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2133600" y="2362200"/>
          <a:ext cx="1968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787320" imgH="355320" progId="Equation.3">
                  <p:embed/>
                </p:oleObj>
              </mc:Choice>
              <mc:Fallback>
                <p:oleObj name="Equation" r:id="rId3" imgW="787320" imgH="355320" progId="Equation.3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362200"/>
                        <a:ext cx="19685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itle 1"/>
          <p:cNvSpPr txBox="1">
            <a:spLocks/>
          </p:cNvSpPr>
          <p:nvPr/>
        </p:nvSpPr>
        <p:spPr>
          <a:xfrm>
            <a:off x="4953000" y="2438400"/>
            <a:ext cx="5029200" cy="838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tabLst>
                <a:tab pos="2452688" algn="l"/>
              </a:tabLst>
            </a:pPr>
            <a:r>
              <a:rPr lang="en-US" b="1" i="1" dirty="0"/>
              <a:t>	Gross National Product</a:t>
            </a:r>
            <a:endParaRPr lang="en-US" dirty="0"/>
          </a:p>
          <a:p>
            <a:pPr>
              <a:tabLst>
                <a:tab pos="3149600" algn="l"/>
              </a:tabLst>
            </a:pPr>
            <a:r>
              <a:rPr lang="en-US" b="1" dirty="0" err="1"/>
              <a:t>Pendapatan</a:t>
            </a:r>
            <a:r>
              <a:rPr lang="en-US" b="1" dirty="0"/>
              <a:t> per </a:t>
            </a:r>
            <a:r>
              <a:rPr lang="en-US" b="1" dirty="0" err="1"/>
              <a:t>kapita</a:t>
            </a:r>
            <a:r>
              <a:rPr lang="en-US" b="1" dirty="0"/>
              <a:t> = --------------------------------</a:t>
            </a:r>
            <a:endParaRPr lang="en-US" dirty="0"/>
          </a:p>
          <a:p>
            <a:pPr>
              <a:tabLst>
                <a:tab pos="2743200" algn="l"/>
              </a:tabLst>
            </a:pPr>
            <a:r>
              <a:rPr lang="en-US" b="1" dirty="0"/>
              <a:t>	</a:t>
            </a:r>
            <a:r>
              <a:rPr lang="en-US" b="1" dirty="0" err="1"/>
              <a:t>Jumlah</a:t>
            </a:r>
            <a:r>
              <a:rPr lang="en-US" b="1" dirty="0"/>
              <a:t> </a:t>
            </a:r>
            <a:r>
              <a:rPr lang="en-US" b="1" dirty="0" err="1"/>
              <a:t>Penduduk</a:t>
            </a:r>
            <a:endParaRPr lang="en-US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133600" y="1676401"/>
            <a:ext cx="4953000" cy="5619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ID" b="1" dirty="0" err="1">
                <a:latin typeface="+mj-lt"/>
                <a:ea typeface="+mj-ea"/>
                <a:cs typeface="+mj-cs"/>
              </a:rPr>
              <a:t>Bagaimana</a:t>
            </a:r>
            <a:r>
              <a:rPr lang="en-ID" b="1" dirty="0">
                <a:latin typeface="+mj-lt"/>
                <a:ea typeface="+mj-ea"/>
                <a:cs typeface="+mj-cs"/>
              </a:rPr>
              <a:t> </a:t>
            </a:r>
            <a:r>
              <a:rPr lang="en-ID" b="1" dirty="0" err="1">
                <a:latin typeface="+mj-lt"/>
                <a:ea typeface="+mj-ea"/>
                <a:cs typeface="+mj-cs"/>
              </a:rPr>
              <a:t>penghitungan</a:t>
            </a:r>
            <a:r>
              <a:rPr lang="en-ID" b="1" dirty="0">
                <a:latin typeface="+mj-lt"/>
                <a:ea typeface="+mj-ea"/>
                <a:cs typeface="+mj-cs"/>
              </a:rPr>
              <a:t> </a:t>
            </a:r>
            <a:r>
              <a:rPr lang="en-ID" b="1" dirty="0" err="1">
                <a:latin typeface="+mj-lt"/>
                <a:ea typeface="+mj-ea"/>
                <a:cs typeface="+mj-cs"/>
              </a:rPr>
              <a:t>pendapatan</a:t>
            </a:r>
            <a:r>
              <a:rPr lang="en-ID" b="1" dirty="0">
                <a:latin typeface="+mj-lt"/>
                <a:ea typeface="+mj-ea"/>
                <a:cs typeface="+mj-cs"/>
              </a:rPr>
              <a:t> per </a:t>
            </a:r>
            <a:r>
              <a:rPr lang="en-ID" b="1" dirty="0" err="1">
                <a:latin typeface="+mj-lt"/>
                <a:ea typeface="+mj-ea"/>
                <a:cs typeface="+mj-cs"/>
              </a:rPr>
              <a:t>kapita</a:t>
            </a:r>
            <a:r>
              <a:rPr lang="en-ID" b="1" dirty="0">
                <a:latin typeface="+mj-lt"/>
                <a:ea typeface="+mj-ea"/>
                <a:cs typeface="+mj-cs"/>
              </a:rPr>
              <a:t>?</a:t>
            </a:r>
            <a:endParaRPr lang="en-US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5" grpId="0"/>
      <p:bldP spid="17" grpId="0" animBg="1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258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Myriad Pro</vt:lpstr>
      <vt:lpstr>Office Theme</vt:lpstr>
      <vt:lpstr>Equation</vt:lpstr>
      <vt:lpstr>Metode Penghitungan Pendapatan Nasional Dan Pendapatan Per Kapita</vt:lpstr>
      <vt:lpstr>PowerPoint Presentation</vt:lpstr>
      <vt:lpstr>PowerPoint Presentation</vt:lpstr>
      <vt:lpstr>PowerPoint Presentation</vt:lpstr>
      <vt:lpstr>PowerPoint Presentation</vt:lpstr>
      <vt:lpstr>Metode Penghitungan Pendapatan Nasional</vt:lpstr>
      <vt:lpstr>Pendapatan per Kapita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Penghitungan Pendapatan Nasional Dan Pendapatan Per Kapita</dc:title>
  <dc:creator>user</dc:creator>
  <cp:lastModifiedBy>user</cp:lastModifiedBy>
  <cp:revision>4</cp:revision>
  <dcterms:created xsi:type="dcterms:W3CDTF">2020-11-25T11:17:56Z</dcterms:created>
  <dcterms:modified xsi:type="dcterms:W3CDTF">2020-11-26T03:23:26Z</dcterms:modified>
</cp:coreProperties>
</file>