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9" r:id="rId4"/>
    <p:sldId id="261" r:id="rId5"/>
    <p:sldId id="262" r:id="rId6"/>
    <p:sldId id="258" r:id="rId7"/>
    <p:sldId id="260" r:id="rId8"/>
    <p:sldId id="264" r:id="rId9"/>
    <p:sldId id="263" r:id="rId10"/>
    <p:sldId id="266" r:id="rId11"/>
    <p:sldId id="267" r:id="rId12"/>
    <p:sldId id="268" r:id="rId13"/>
    <p:sldId id="269" r:id="rId14"/>
    <p:sldId id="270" r:id="rId15"/>
    <p:sldId id="271" r:id="rId16"/>
    <p:sldId id="272" r:id="rId17"/>
    <p:sldId id="273" r:id="rId18"/>
    <p:sldId id="274" r:id="rId19"/>
    <p:sldId id="275" r:id="rId20"/>
    <p:sldId id="282" r:id="rId21"/>
    <p:sldId id="281" r:id="rId22"/>
    <p:sldId id="287" r:id="rId23"/>
    <p:sldId id="283" r:id="rId24"/>
    <p:sldId id="284" r:id="rId25"/>
    <p:sldId id="285" r:id="rId26"/>
    <p:sldId id="288" r:id="rId27"/>
    <p:sldId id="291" r:id="rId28"/>
    <p:sldId id="276" r:id="rId29"/>
    <p:sldId id="277" r:id="rId30"/>
    <p:sldId id="278" r:id="rId31"/>
    <p:sldId id="279"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7FF"/>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192525"/>
            <a:ext cx="8246070" cy="1221640"/>
          </a:xfrm>
          <a:effectLst>
            <a:outerShdw blurRad="50800" dist="38100" dir="2700000" algn="tl" rotWithShape="0">
              <a:prstClr val="black">
                <a:alpha val="40000"/>
              </a:prstClr>
            </a:outerShdw>
          </a:effectLst>
        </p:spPr>
        <p:txBody>
          <a:bodyPr>
            <a:normAutofit/>
          </a:bodyPr>
          <a:lstStyle>
            <a:lvl1pPr algn="r">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5566870"/>
            <a:ext cx="8246070" cy="458115"/>
          </a:xfrm>
        </p:spPr>
        <p:txBody>
          <a:bodyPr>
            <a:normAutofit/>
          </a:bodyPr>
          <a:lstStyle>
            <a:lvl1pPr marL="0" indent="0" algn="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08" y="527605"/>
            <a:ext cx="6871725" cy="763525"/>
          </a:xfr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1823309" y="1443835"/>
            <a:ext cx="687172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29600" cy="532180"/>
          </a:xfrm>
        </p:spPr>
        <p:txBody>
          <a:bodyPr>
            <a:normAutofit/>
          </a:bodyPr>
          <a:lstStyle>
            <a:lvl1pPr algn="r">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448965" y="2188317"/>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81818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188317"/>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81818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17D-D23E-41E1-BDC3-A89F873383DB}"/>
              </a:ext>
            </a:extLst>
          </p:cNvPr>
          <p:cNvSpPr>
            <a:spLocks noGrp="1"/>
          </p:cNvSpPr>
          <p:nvPr>
            <p:ph type="title"/>
          </p:nvPr>
        </p:nvSpPr>
        <p:spPr>
          <a:xfrm>
            <a:off x="107504" y="1844824"/>
            <a:ext cx="8229600" cy="4536504"/>
          </a:xfrm>
        </p:spPr>
        <p:txBody>
          <a:bodyPr>
            <a:normAutofit/>
          </a:bodyPr>
          <a:lstStyle/>
          <a:p>
            <a:pPr algn="ctr"/>
            <a:r>
              <a:rPr lang="en-US" sz="6000" dirty="0"/>
              <a:t>PERSAMAAN DASAR AKUNTANSI </a:t>
            </a:r>
            <a:br>
              <a:rPr lang="en-US" sz="6000" dirty="0"/>
            </a:br>
            <a:endParaRPr lang="en-US" sz="6000" dirty="0"/>
          </a:p>
        </p:txBody>
      </p:sp>
    </p:spTree>
    <p:extLst>
      <p:ext uri="{BB962C8B-B14F-4D97-AF65-F5344CB8AC3E}">
        <p14:creationId xmlns:p14="http://schemas.microsoft.com/office/powerpoint/2010/main" val="344487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1425" y="1138425"/>
            <a:ext cx="686257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B. PO Ali meminjam uang kepada bank sebesar Rp 50.000.000,</a:t>
            </a:r>
          </a:p>
          <a:p>
            <a:endParaRPr lang="id-ID"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4179" t="47798" r="34743" b="21371"/>
          <a:stretch/>
        </p:blipFill>
        <p:spPr>
          <a:xfrm>
            <a:off x="448965" y="2207360"/>
            <a:ext cx="8394096" cy="3357638"/>
          </a:xfrm>
          <a:prstGeom prst="rect">
            <a:avLst/>
          </a:prstGeom>
        </p:spPr>
      </p:pic>
    </p:spTree>
    <p:extLst>
      <p:ext uri="{BB962C8B-B14F-4D97-AF65-F5344CB8AC3E}">
        <p14:creationId xmlns:p14="http://schemas.microsoft.com/office/powerpoint/2010/main" val="421218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17" y="1291130"/>
            <a:ext cx="610362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C. PO Ali membeli sebuah mobil seharga Rp 74.000.000,</a:t>
            </a:r>
          </a:p>
        </p:txBody>
      </p:sp>
      <p:pic>
        <p:nvPicPr>
          <p:cNvPr id="3" name="Picture 2"/>
          <p:cNvPicPr>
            <a:picLocks noChangeAspect="1"/>
          </p:cNvPicPr>
          <p:nvPr/>
        </p:nvPicPr>
        <p:blipFill rotWithShape="1">
          <a:blip r:embed="rId2"/>
          <a:srcRect l="23006" t="47798" r="30048" b="23573"/>
          <a:stretch/>
        </p:blipFill>
        <p:spPr>
          <a:xfrm>
            <a:off x="56117" y="2207360"/>
            <a:ext cx="8927365" cy="3359510"/>
          </a:xfrm>
          <a:prstGeom prst="rect">
            <a:avLst/>
          </a:prstGeom>
        </p:spPr>
      </p:pic>
    </p:spTree>
    <p:extLst>
      <p:ext uri="{BB962C8B-B14F-4D97-AF65-F5344CB8AC3E}">
        <p14:creationId xmlns:p14="http://schemas.microsoft.com/office/powerpoint/2010/main" val="170444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3015"/>
            <a:ext cx="808421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D. PO. Ali membeli perlengkapan seperti oli, minyak rem dan sebagainya sebesar Rp 650.000,secara kredit/hutang</a:t>
            </a:r>
          </a:p>
        </p:txBody>
      </p:sp>
      <p:pic>
        <p:nvPicPr>
          <p:cNvPr id="3" name="Picture 2"/>
          <p:cNvPicPr>
            <a:picLocks noChangeAspect="1"/>
          </p:cNvPicPr>
          <p:nvPr/>
        </p:nvPicPr>
        <p:blipFill rotWithShape="1">
          <a:blip r:embed="rId2"/>
          <a:srcRect l="19485" t="65416" r="18312" b="5956"/>
          <a:stretch/>
        </p:blipFill>
        <p:spPr>
          <a:xfrm>
            <a:off x="0" y="2207360"/>
            <a:ext cx="9144000" cy="3359510"/>
          </a:xfrm>
          <a:prstGeom prst="rect">
            <a:avLst/>
          </a:prstGeom>
        </p:spPr>
      </p:pic>
    </p:spTree>
    <p:extLst>
      <p:ext uri="{BB962C8B-B14F-4D97-AF65-F5344CB8AC3E}">
        <p14:creationId xmlns:p14="http://schemas.microsoft.com/office/powerpoint/2010/main" val="2661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310" y="1138425"/>
            <a:ext cx="701528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E. Membayar hutang atas pembelian perlengkapan sebesar Rp 300.000,</a:t>
            </a:r>
          </a:p>
        </p:txBody>
      </p:sp>
      <p:pic>
        <p:nvPicPr>
          <p:cNvPr id="3" name="Picture 2"/>
          <p:cNvPicPr>
            <a:picLocks noChangeAspect="1"/>
          </p:cNvPicPr>
          <p:nvPr/>
        </p:nvPicPr>
        <p:blipFill rotWithShape="1">
          <a:blip r:embed="rId2"/>
          <a:srcRect l="17834" t="56607" r="18312" b="16967"/>
          <a:stretch/>
        </p:blipFill>
        <p:spPr>
          <a:xfrm>
            <a:off x="57150" y="2512770"/>
            <a:ext cx="9000445" cy="3054100"/>
          </a:xfrm>
          <a:prstGeom prst="rect">
            <a:avLst/>
          </a:prstGeom>
        </p:spPr>
      </p:pic>
    </p:spTree>
    <p:extLst>
      <p:ext uri="{BB962C8B-B14F-4D97-AF65-F5344CB8AC3E}">
        <p14:creationId xmlns:p14="http://schemas.microsoft.com/office/powerpoint/2010/main" val="291591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1138425"/>
            <a:ext cx="717713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F. Selama bulan pertama kegiatannya, PO. Ali memperoleh pendapatan sebesar Rp 8.000.000,</a:t>
            </a:r>
          </a:p>
        </p:txBody>
      </p:sp>
      <p:pic>
        <p:nvPicPr>
          <p:cNvPr id="3" name="Picture 2"/>
          <p:cNvPicPr>
            <a:picLocks noChangeAspect="1"/>
          </p:cNvPicPr>
          <p:nvPr/>
        </p:nvPicPr>
        <p:blipFill rotWithShape="1">
          <a:blip r:embed="rId2"/>
          <a:srcRect l="19485" t="40380" r="18312" b="34584"/>
          <a:stretch/>
        </p:blipFill>
        <p:spPr>
          <a:xfrm>
            <a:off x="296260" y="2512770"/>
            <a:ext cx="8704185" cy="3054100"/>
          </a:xfrm>
          <a:prstGeom prst="rect">
            <a:avLst/>
          </a:prstGeom>
        </p:spPr>
      </p:pic>
    </p:spTree>
    <p:extLst>
      <p:ext uri="{BB962C8B-B14F-4D97-AF65-F5344CB8AC3E}">
        <p14:creationId xmlns:p14="http://schemas.microsoft.com/office/powerpoint/2010/main" val="190052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985720"/>
            <a:ext cx="794066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G. Selama sebulan dilakukan pembayaran sebagai berikut : gaji sopir dan kernet Rp 1.750.000, bensin Rp 500.000,- makanan dan minuman sebesar Rp 250.000,- dan keperluan lain-lain sebesar Rp 500.000. Total beban adalah Rp 3.000.000,</a:t>
            </a:r>
          </a:p>
        </p:txBody>
      </p:sp>
      <p:pic>
        <p:nvPicPr>
          <p:cNvPr id="3" name="Picture 2"/>
          <p:cNvPicPr>
            <a:picLocks noChangeAspect="1"/>
          </p:cNvPicPr>
          <p:nvPr/>
        </p:nvPicPr>
        <p:blipFill rotWithShape="1">
          <a:blip r:embed="rId2"/>
          <a:srcRect l="17138" t="50000" r="15964" b="23573"/>
          <a:stretch/>
        </p:blipFill>
        <p:spPr>
          <a:xfrm>
            <a:off x="60691" y="2970884"/>
            <a:ext cx="8939753" cy="2748691"/>
          </a:xfrm>
          <a:prstGeom prst="rect">
            <a:avLst/>
          </a:prstGeom>
        </p:spPr>
      </p:pic>
    </p:spTree>
    <p:extLst>
      <p:ext uri="{BB962C8B-B14F-4D97-AF65-F5344CB8AC3E}">
        <p14:creationId xmlns:p14="http://schemas.microsoft.com/office/powerpoint/2010/main" val="279949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447" y="985720"/>
            <a:ext cx="625175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H. Pada akhir bulan, nilai perlengkapan yang masih tersisa adalah Rp 250.000,</a:t>
            </a:r>
          </a:p>
        </p:txBody>
      </p:sp>
      <p:pic>
        <p:nvPicPr>
          <p:cNvPr id="3" name="Picture 2"/>
          <p:cNvPicPr>
            <a:picLocks noChangeAspect="1"/>
          </p:cNvPicPr>
          <p:nvPr/>
        </p:nvPicPr>
        <p:blipFill rotWithShape="1">
          <a:blip r:embed="rId2"/>
          <a:srcRect l="18311" t="34585" r="18311" b="38989"/>
          <a:stretch/>
        </p:blipFill>
        <p:spPr>
          <a:xfrm>
            <a:off x="125034" y="2665475"/>
            <a:ext cx="8933238" cy="2748690"/>
          </a:xfrm>
          <a:prstGeom prst="rect">
            <a:avLst/>
          </a:prstGeom>
        </p:spPr>
      </p:pic>
    </p:spTree>
    <p:extLst>
      <p:ext uri="{BB962C8B-B14F-4D97-AF65-F5344CB8AC3E}">
        <p14:creationId xmlns:p14="http://schemas.microsoft.com/office/powerpoint/2010/main" val="383316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291130"/>
            <a:ext cx="778795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I. Tuan Ali mengembalikan sebagian hutang bank sebesar Rp 1.500.000,</a:t>
            </a:r>
          </a:p>
        </p:txBody>
      </p:sp>
      <p:pic>
        <p:nvPicPr>
          <p:cNvPr id="3" name="Picture 2"/>
          <p:cNvPicPr>
            <a:picLocks noChangeAspect="1"/>
          </p:cNvPicPr>
          <p:nvPr/>
        </p:nvPicPr>
        <p:blipFill rotWithShape="1">
          <a:blip r:embed="rId2"/>
          <a:srcRect l="18312" t="61011" r="18312" b="14764"/>
          <a:stretch/>
        </p:blipFill>
        <p:spPr>
          <a:xfrm>
            <a:off x="219906" y="2360065"/>
            <a:ext cx="8780539" cy="3054100"/>
          </a:xfrm>
          <a:prstGeom prst="rect">
            <a:avLst/>
          </a:prstGeom>
        </p:spPr>
      </p:pic>
    </p:spTree>
    <p:extLst>
      <p:ext uri="{BB962C8B-B14F-4D97-AF65-F5344CB8AC3E}">
        <p14:creationId xmlns:p14="http://schemas.microsoft.com/office/powerpoint/2010/main" val="17577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1443835"/>
            <a:ext cx="854233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Tuan Ali mengambil uang sebesar Rp 1.000.000,- untuk keperluan pribadi.</a:t>
            </a:r>
          </a:p>
        </p:txBody>
      </p:sp>
      <p:pic>
        <p:nvPicPr>
          <p:cNvPr id="3" name="Picture 2"/>
          <p:cNvPicPr>
            <a:picLocks noChangeAspect="1"/>
          </p:cNvPicPr>
          <p:nvPr/>
        </p:nvPicPr>
        <p:blipFill rotWithShape="1">
          <a:blip r:embed="rId2"/>
          <a:srcRect l="18311" t="56607" r="17138" b="19169"/>
          <a:stretch/>
        </p:blipFill>
        <p:spPr>
          <a:xfrm>
            <a:off x="296260" y="2512769"/>
            <a:ext cx="8704185" cy="2901396"/>
          </a:xfrm>
          <a:prstGeom prst="rect">
            <a:avLst/>
          </a:prstGeom>
        </p:spPr>
      </p:pic>
    </p:spTree>
    <p:extLst>
      <p:ext uri="{BB962C8B-B14F-4D97-AF65-F5344CB8AC3E}">
        <p14:creationId xmlns:p14="http://schemas.microsoft.com/office/powerpoint/2010/main" val="119418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4215" y="222195"/>
            <a:ext cx="800219" cy="6413610"/>
          </a:xfrm>
          <a:prstGeom prst="rect">
            <a:avLst/>
          </a:prstGeom>
        </p:spPr>
        <p:style>
          <a:lnRef idx="2">
            <a:schemeClr val="dk1"/>
          </a:lnRef>
          <a:fillRef idx="1">
            <a:schemeClr val="lt1"/>
          </a:fillRef>
          <a:effectRef idx="0">
            <a:schemeClr val="dk1"/>
          </a:effectRef>
          <a:fontRef idx="minor">
            <a:schemeClr val="dk1"/>
          </a:fontRef>
        </p:style>
        <p:txBody>
          <a:bodyPr vert="eaVert" wrap="square">
            <a:spAutoFit/>
          </a:bodyPr>
          <a:lstStyle/>
          <a:p>
            <a:r>
              <a:rPr lang="id-ID" sz="2000" dirty="0">
                <a:latin typeface="Times New Roman" panose="02020603050405020304" pitchFamily="18" charset="0"/>
                <a:cs typeface="Times New Roman" panose="02020603050405020304" pitchFamily="18" charset="0"/>
              </a:rPr>
              <a:t> Setiap transaksi ditandai dengan huruf dan saldo tiap-tiap pos diperlihatkan segera setelah terjadinya transaksi.</a:t>
            </a:r>
          </a:p>
        </p:txBody>
      </p:sp>
      <p:pic>
        <p:nvPicPr>
          <p:cNvPr id="3" name="Picture 2"/>
          <p:cNvPicPr>
            <a:picLocks noChangeAspect="1"/>
          </p:cNvPicPr>
          <p:nvPr/>
        </p:nvPicPr>
        <p:blipFill rotWithShape="1">
          <a:blip r:embed="rId2"/>
          <a:srcRect l="11269" t="10360" r="14791" b="1552"/>
          <a:stretch/>
        </p:blipFill>
        <p:spPr>
          <a:xfrm>
            <a:off x="0" y="-25830"/>
            <a:ext cx="7473394" cy="5039265"/>
          </a:xfrm>
          <a:prstGeom prst="rect">
            <a:avLst/>
          </a:prstGeom>
        </p:spPr>
      </p:pic>
      <p:pic>
        <p:nvPicPr>
          <p:cNvPr id="4" name="Picture 3"/>
          <p:cNvPicPr>
            <a:picLocks noChangeAspect="1"/>
          </p:cNvPicPr>
          <p:nvPr/>
        </p:nvPicPr>
        <p:blipFill rotWithShape="1">
          <a:blip r:embed="rId3"/>
          <a:srcRect l="11269" t="12563" r="14791" b="41191"/>
          <a:stretch/>
        </p:blipFill>
        <p:spPr>
          <a:xfrm>
            <a:off x="-1" y="5013435"/>
            <a:ext cx="7473395" cy="1800225"/>
          </a:xfrm>
          <a:prstGeom prst="rect">
            <a:avLst/>
          </a:prstGeom>
        </p:spPr>
      </p:pic>
    </p:spTree>
    <p:extLst>
      <p:ext uri="{BB962C8B-B14F-4D97-AF65-F5344CB8AC3E}">
        <p14:creationId xmlns:p14="http://schemas.microsoft.com/office/powerpoint/2010/main" val="26536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0790" y="1901950"/>
            <a:ext cx="8229600" cy="458115"/>
          </a:xfrm>
        </p:spPr>
        <p:txBody>
          <a:bodyPr>
            <a:noAutofit/>
          </a:bodyPr>
          <a:lstStyle/>
          <a:p>
            <a:r>
              <a:rPr lang="id-ID" sz="4000" dirty="0">
                <a:latin typeface="Georgia" panose="02040502050405020303" pitchFamily="18" charset="0"/>
              </a:rPr>
              <a:t>Persamaan Akuntansi </a:t>
            </a:r>
          </a:p>
        </p:txBody>
      </p:sp>
      <p:sp>
        <p:nvSpPr>
          <p:cNvPr id="5" name="Content Placeholder 4"/>
          <p:cNvSpPr>
            <a:spLocks noGrp="1"/>
          </p:cNvSpPr>
          <p:nvPr>
            <p:ph idx="1"/>
          </p:nvPr>
        </p:nvSpPr>
        <p:spPr>
          <a:xfrm>
            <a:off x="448965" y="2665475"/>
            <a:ext cx="8229600" cy="3918803"/>
          </a:xfrm>
        </p:spPr>
        <p:txBody>
          <a:bodyPr>
            <a:normAutofit/>
          </a:bodyPr>
          <a:lstStyle/>
          <a:p>
            <a:pPr marL="0" indent="0" algn="just">
              <a:lnSpc>
                <a:spcPct val="150000"/>
              </a:lnSpc>
              <a:buNone/>
            </a:pPr>
            <a:r>
              <a:rPr lang="id-ID" dirty="0">
                <a:latin typeface="Times New Roman" panose="02020603050405020304" pitchFamily="18" charset="0"/>
                <a:cs typeface="Times New Roman" panose="02020603050405020304" pitchFamily="18" charset="0"/>
              </a:rPr>
              <a:t>	Transaksi usaha merupakan kejadian atau situasi yang mempengaruhi posisi keuangan perusahaan. Setiap transaksi harus dilakukan identifikasi dan pengukuran. Transaksi usaha bisa mengakibatkan perubahan jumlah atau komposisi persamaan antara kekayaan dan sumber pembelanjaan. </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053AC-9723-4BFC-9ED8-A5A078BE31EC}"/>
              </a:ext>
            </a:extLst>
          </p:cNvPr>
          <p:cNvPicPr>
            <a:picLocks noChangeAspect="1"/>
          </p:cNvPicPr>
          <p:nvPr/>
        </p:nvPicPr>
        <p:blipFill rotWithShape="1">
          <a:blip r:embed="rId2"/>
          <a:srcRect l="53937" t="23387" r="3538" b="30391"/>
          <a:stretch/>
        </p:blipFill>
        <p:spPr>
          <a:xfrm>
            <a:off x="539552" y="836713"/>
            <a:ext cx="8280920" cy="5328592"/>
          </a:xfrm>
          <a:prstGeom prst="rect">
            <a:avLst/>
          </a:prstGeom>
        </p:spPr>
      </p:pic>
    </p:spTree>
    <p:extLst>
      <p:ext uri="{BB962C8B-B14F-4D97-AF65-F5344CB8AC3E}">
        <p14:creationId xmlns:p14="http://schemas.microsoft.com/office/powerpoint/2010/main" val="377601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184FB-3147-4940-80B1-C1E38ADF4784}"/>
              </a:ext>
            </a:extLst>
          </p:cNvPr>
          <p:cNvPicPr>
            <a:picLocks noChangeAspect="1"/>
          </p:cNvPicPr>
          <p:nvPr/>
        </p:nvPicPr>
        <p:blipFill rotWithShape="1">
          <a:blip r:embed="rId2"/>
          <a:srcRect l="59449" t="23387" r="8263" b="37394"/>
          <a:stretch/>
        </p:blipFill>
        <p:spPr>
          <a:xfrm>
            <a:off x="395536" y="692696"/>
            <a:ext cx="8568952" cy="5760640"/>
          </a:xfrm>
          <a:prstGeom prst="rect">
            <a:avLst/>
          </a:prstGeom>
        </p:spPr>
      </p:pic>
    </p:spTree>
    <p:extLst>
      <p:ext uri="{BB962C8B-B14F-4D97-AF65-F5344CB8AC3E}">
        <p14:creationId xmlns:p14="http://schemas.microsoft.com/office/powerpoint/2010/main" val="379768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374900"/>
            <a:ext cx="7177135"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id-ID" sz="2800" dirty="0">
                <a:latin typeface="Bauhaus 93" panose="04030905020B02020C02" pitchFamily="82" charset="0"/>
              </a:rPr>
              <a:t>Menyusun laporan keuangan dari persamaan akuntansi</a:t>
            </a:r>
          </a:p>
        </p:txBody>
      </p:sp>
      <p:sp>
        <p:nvSpPr>
          <p:cNvPr id="3" name="Rounded Rectangle 2"/>
          <p:cNvSpPr/>
          <p:nvPr/>
        </p:nvSpPr>
        <p:spPr>
          <a:xfrm>
            <a:off x="601670" y="1749245"/>
            <a:ext cx="2901395" cy="2290575"/>
          </a:xfrm>
          <a:prstGeom prst="roundRect">
            <a:avLst/>
          </a:prstGeom>
          <a:solidFill>
            <a:schemeClr val="accent1">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Neraca adalah daftar aktiva, kewajiban dan modal perusahaan pada suatu saat tertentu, misal pada akhir bulan.</a:t>
            </a:r>
          </a:p>
        </p:txBody>
      </p:sp>
      <p:sp>
        <p:nvSpPr>
          <p:cNvPr id="6" name="Rounded Rectangle 5"/>
          <p:cNvSpPr/>
          <p:nvPr/>
        </p:nvSpPr>
        <p:spPr>
          <a:xfrm>
            <a:off x="4877410" y="1614295"/>
            <a:ext cx="2901395" cy="2290575"/>
          </a:xfrm>
          <a:prstGeom prst="roundRect">
            <a:avLst/>
          </a:prstGeom>
          <a:solidFill>
            <a:schemeClr val="accent3">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Laba Rugi adalah ikhtisar pendapatan dan beban untuk jangka waktu tertentu, misalnya satu bulan.</a:t>
            </a:r>
          </a:p>
        </p:txBody>
      </p:sp>
      <p:sp>
        <p:nvSpPr>
          <p:cNvPr id="7" name="Rounded Rectangle 6"/>
          <p:cNvSpPr/>
          <p:nvPr/>
        </p:nvSpPr>
        <p:spPr>
          <a:xfrm>
            <a:off x="6099050" y="4190159"/>
            <a:ext cx="2901395" cy="2290575"/>
          </a:xfrm>
          <a:prstGeom prst="roundRect">
            <a:avLst/>
          </a:prstGeom>
          <a:solidFill>
            <a:schemeClr val="bg2">
              <a:lumMod val="9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perubahan modal adalah ikhtisar tentang perubahan modal yang terjadi selama jangka waktu tertentu, misalnya satu tahun.</a:t>
            </a:r>
          </a:p>
        </p:txBody>
      </p:sp>
      <p:sp>
        <p:nvSpPr>
          <p:cNvPr id="8" name="Rounded Rectangle 7"/>
          <p:cNvSpPr/>
          <p:nvPr/>
        </p:nvSpPr>
        <p:spPr>
          <a:xfrm>
            <a:off x="1823310" y="4235766"/>
            <a:ext cx="2901395" cy="2290575"/>
          </a:xfrm>
          <a:prstGeom prst="roundRect">
            <a:avLst/>
          </a:prstGeom>
          <a:solidFill>
            <a:schemeClr val="accent4">
              <a:lumMod val="40000"/>
              <a:lumOff val="6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Pada setiap laporan keuangan harus dicantumkan nama perusahaan, nama laporan dan tanggal atau jangka waktunya.</a:t>
            </a:r>
          </a:p>
        </p:txBody>
      </p:sp>
    </p:spTree>
    <p:extLst>
      <p:ext uri="{BB962C8B-B14F-4D97-AF65-F5344CB8AC3E}">
        <p14:creationId xmlns:p14="http://schemas.microsoft.com/office/powerpoint/2010/main" val="216424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585F475-D46B-432A-8415-47EA59ACE672}"/>
              </a:ext>
            </a:extLst>
          </p:cNvPr>
          <p:cNvSpPr>
            <a:spLocks noGrp="1"/>
          </p:cNvSpPr>
          <p:nvPr>
            <p:ph type="dt" sz="quarter" idx="10"/>
          </p:nvPr>
        </p:nvSpPr>
        <p:spPr>
          <a:xfrm>
            <a:off x="428625" y="6597352"/>
            <a:ext cx="2438400" cy="54273"/>
          </a:xfrm>
        </p:spPr>
        <p:txBody>
          <a:bodyPr/>
          <a:lstStyle/>
          <a:p>
            <a:pPr>
              <a:defRPr/>
            </a:pPr>
            <a:endParaRPr lang="en-US" dirty="0"/>
          </a:p>
        </p:txBody>
      </p:sp>
      <p:sp>
        <p:nvSpPr>
          <p:cNvPr id="8" name="Footer Placeholder 2">
            <a:extLst>
              <a:ext uri="{FF2B5EF4-FFF2-40B4-BE49-F238E27FC236}">
                <a16:creationId xmlns:a16="http://schemas.microsoft.com/office/drawing/2014/main" id="{35B83B62-04A2-4216-A607-8397E6AA328D}"/>
              </a:ext>
            </a:extLst>
          </p:cNvPr>
          <p:cNvSpPr>
            <a:spLocks noGrp="1"/>
          </p:cNvSpPr>
          <p:nvPr>
            <p:ph type="ftr" sz="quarter" idx="11"/>
          </p:nvPr>
        </p:nvSpPr>
        <p:spPr>
          <a:xfrm>
            <a:off x="3124200" y="6597352"/>
            <a:ext cx="2895600" cy="124123"/>
          </a:xfrm>
        </p:spPr>
        <p:txBody>
          <a:bodyPr/>
          <a:lstStyle/>
          <a:p>
            <a:pPr>
              <a:defRPr/>
            </a:pPr>
            <a:endParaRPr lang="en-US" dirty="0"/>
          </a:p>
        </p:txBody>
      </p:sp>
      <p:sp>
        <p:nvSpPr>
          <p:cNvPr id="11266" name="Rectangle 2">
            <a:extLst>
              <a:ext uri="{FF2B5EF4-FFF2-40B4-BE49-F238E27FC236}">
                <a16:creationId xmlns:a16="http://schemas.microsoft.com/office/drawing/2014/main" id="{A298AB4A-0185-4717-863C-DB2E6D92C218}"/>
              </a:ext>
            </a:extLst>
          </p:cNvPr>
          <p:cNvSpPr>
            <a:spLocks noChangeArrowheads="1"/>
          </p:cNvSpPr>
          <p:nvPr/>
        </p:nvSpPr>
        <p:spPr bwMode="auto">
          <a:xfrm>
            <a:off x="642938" y="571500"/>
            <a:ext cx="7772400" cy="457200"/>
          </a:xfrm>
          <a:prstGeom prst="rect">
            <a:avLst/>
          </a:prstGeom>
          <a:noFill/>
          <a:ln w="9525">
            <a:noFill/>
            <a:miter lim="800000"/>
            <a:headEnd/>
            <a:tailEnd/>
          </a:ln>
          <a:effectLst/>
        </p:spPr>
        <p:txBody>
          <a:bodyPr/>
          <a:lstStyle/>
          <a:p>
            <a:pPr algn="ctr" eaLnBrk="1" hangingPunct="1">
              <a:defRPr/>
            </a:pPr>
            <a:r>
              <a:rPr lang="en-US" sz="3200" b="1" dirty="0">
                <a:solidFill>
                  <a:schemeClr val="tx2"/>
                </a:solidFill>
                <a:effectLst>
                  <a:outerShdw blurRad="38100" dist="38100" dir="2700000" algn="tl">
                    <a:srgbClr val="C0C0C0"/>
                  </a:outerShdw>
                </a:effectLst>
                <a:latin typeface="Tahoma" pitchFamily="34" charset="0"/>
              </a:rPr>
              <a:t>LAPORAN KEUANGAN</a:t>
            </a:r>
          </a:p>
        </p:txBody>
      </p:sp>
      <p:sp>
        <p:nvSpPr>
          <p:cNvPr id="31749" name="Rectangle 3">
            <a:extLst>
              <a:ext uri="{FF2B5EF4-FFF2-40B4-BE49-F238E27FC236}">
                <a16:creationId xmlns:a16="http://schemas.microsoft.com/office/drawing/2014/main" id="{9A548B81-52BC-4933-BB99-A3777A393F51}"/>
              </a:ext>
            </a:extLst>
          </p:cNvPr>
          <p:cNvSpPr>
            <a:spLocks noChangeArrowheads="1"/>
          </p:cNvSpPr>
          <p:nvPr/>
        </p:nvSpPr>
        <p:spPr bwMode="auto">
          <a:xfrm>
            <a:off x="685800" y="1143000"/>
            <a:ext cx="7848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FF0000"/>
                </a:solidFill>
                <a:latin typeface="Tahoma" panose="020B0604030504040204" pitchFamily="34" charset="0"/>
                <a:cs typeface="Times New Roman" panose="02020603050405020304" pitchFamily="18" charset="0"/>
              </a:rPr>
              <a:t>1. NERACA</a:t>
            </a:r>
            <a:r>
              <a:rPr lang="en-US" altLang="en-US" sz="2400" dirty="0">
                <a:solidFill>
                  <a:srgbClr val="FF0000"/>
                </a:solidFill>
                <a:latin typeface="Tahoma" panose="020B0604030504040204" pitchFamily="34" charset="0"/>
                <a:cs typeface="Times New Roman" panose="02020603050405020304" pitchFamily="18" charset="0"/>
              </a:rPr>
              <a:t> </a:t>
            </a:r>
          </a:p>
          <a:p>
            <a:pPr>
              <a:spcBef>
                <a:spcPct val="0"/>
              </a:spcBef>
              <a:buFontTx/>
              <a:buNone/>
            </a:pPr>
            <a:r>
              <a:rPr lang="en-US" altLang="en-US" sz="1600" dirty="0">
                <a:solidFill>
                  <a:schemeClr val="bg1"/>
                </a:solidFill>
                <a:latin typeface="Tahoma" panose="020B0604030504040204" pitchFamily="34" charset="0"/>
                <a:cs typeface="Times New Roman" panose="02020603050405020304" pitchFamily="18" charset="0"/>
              </a:rPr>
              <a:t> </a:t>
            </a:r>
          </a:p>
          <a:p>
            <a:pPr>
              <a:spcBef>
                <a:spcPct val="0"/>
              </a:spcBef>
              <a:buFontTx/>
              <a:buNone/>
            </a:pPr>
            <a:r>
              <a:rPr lang="en-US" altLang="en-US" sz="1600" dirty="0">
                <a:solidFill>
                  <a:schemeClr val="bg1"/>
                </a:solidFill>
                <a:latin typeface="Tahoma" panose="020B0604030504040204" pitchFamily="34" charset="0"/>
                <a:cs typeface="Times New Roman" panose="02020603050405020304" pitchFamily="18" charset="0"/>
              </a:rPr>
              <a:t>SUATU DAFTAR YANG MENGGAMBARKAN AKTIVA (HARTA KEKAYAAN), KEWAJIBAN DAN MODAL YANG DIMILIKI OLEH SUATU PERUSAHAAN PADA SUATU SAAT TERTENTU.</a:t>
            </a:r>
          </a:p>
          <a:p>
            <a:pPr>
              <a:spcBef>
                <a:spcPct val="0"/>
              </a:spcBef>
              <a:buFontTx/>
              <a:buNone/>
            </a:pPr>
            <a:endParaRPr lang="en-US" altLang="en-US" sz="1600" dirty="0">
              <a:latin typeface="Tahoma" panose="020B0604030504040204" pitchFamily="34" charset="0"/>
            </a:endParaRPr>
          </a:p>
        </p:txBody>
      </p:sp>
      <p:sp>
        <p:nvSpPr>
          <p:cNvPr id="31750" name="Rectangle 4">
            <a:extLst>
              <a:ext uri="{FF2B5EF4-FFF2-40B4-BE49-F238E27FC236}">
                <a16:creationId xmlns:a16="http://schemas.microsoft.com/office/drawing/2014/main" id="{B77BC9F3-0D4B-4E33-B88A-49F5D8AD34C8}"/>
              </a:ext>
            </a:extLst>
          </p:cNvPr>
          <p:cNvSpPr>
            <a:spLocks noChangeArrowheads="1"/>
          </p:cNvSpPr>
          <p:nvPr/>
        </p:nvSpPr>
        <p:spPr bwMode="auto">
          <a:xfrm>
            <a:off x="762000" y="2438400"/>
            <a:ext cx="7924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AutoNum type="alphaUcPeriod"/>
            </a:pPr>
            <a:r>
              <a:rPr lang="en-US" altLang="en-US" sz="1600" b="1" dirty="0">
                <a:solidFill>
                  <a:schemeClr val="bg1"/>
                </a:solidFill>
                <a:latin typeface="Tahoma" panose="020B0604030504040204" pitchFamily="34" charset="0"/>
                <a:cs typeface="Times New Roman" panose="02020603050405020304" pitchFamily="18" charset="0"/>
              </a:rPr>
              <a:t>AKTIVA</a:t>
            </a:r>
            <a:r>
              <a:rPr lang="en-US" altLang="en-US" sz="1600" dirty="0">
                <a:solidFill>
                  <a:schemeClr val="bg1"/>
                </a:solidFill>
                <a:latin typeface="Tahoma" panose="020B0604030504040204" pitchFamily="34" charset="0"/>
                <a:cs typeface="Times New Roman" panose="02020603050405020304" pitchFamily="18" charset="0"/>
              </a:rPr>
              <a:t> </a:t>
            </a:r>
          </a:p>
          <a:p>
            <a:pPr eaLnBrk="1" hangingPunct="1">
              <a:spcBef>
                <a:spcPct val="0"/>
              </a:spcBef>
              <a:buFontTx/>
              <a:buNone/>
            </a:pPr>
            <a:endParaRPr lang="en-US" altLang="en-US" sz="1600" dirty="0">
              <a:solidFill>
                <a:schemeClr val="bg1"/>
              </a:solidFill>
              <a:latin typeface="Tahoma" panose="020B0604030504040204" pitchFamily="34" charset="0"/>
              <a:cs typeface="Times New Roman" panose="02020603050405020304" pitchFamily="18" charset="0"/>
            </a:endParaRPr>
          </a:p>
          <a:p>
            <a:pPr eaLnBrk="1" hangingPunct="1">
              <a:spcBef>
                <a:spcPct val="0"/>
              </a:spcBef>
              <a:buFontTx/>
              <a:buNone/>
            </a:pPr>
            <a:r>
              <a:rPr lang="en-US" altLang="en-US" sz="1600" dirty="0">
                <a:solidFill>
                  <a:schemeClr val="bg1"/>
                </a:solidFill>
                <a:latin typeface="Tahoma" panose="020B0604030504040204" pitchFamily="34" charset="0"/>
                <a:cs typeface="Times New Roman" panose="02020603050405020304" pitchFamily="18" charset="0"/>
              </a:rPr>
              <a:t>       SEMUA MILIK (KEKAYAAN) DARI SUATU PERUSAHAAN YANG DAPAT DINILAI DENGAN UANG, BAIK YANG BERWUJUD ATAU KONGKRIT MAUPUN YANG ABSTRAK ATAU TIDAK BERWUJUD.</a:t>
            </a:r>
            <a:endParaRPr lang="en-US" altLang="en-US" sz="1600" dirty="0">
              <a:solidFill>
                <a:schemeClr val="bg1"/>
              </a:solidFill>
              <a:latin typeface="Tahoma" panose="020B0604030504040204" pitchFamily="34" charset="0"/>
            </a:endParaRPr>
          </a:p>
        </p:txBody>
      </p:sp>
      <p:sp>
        <p:nvSpPr>
          <p:cNvPr id="31751" name="Rectangle 5">
            <a:extLst>
              <a:ext uri="{FF2B5EF4-FFF2-40B4-BE49-F238E27FC236}">
                <a16:creationId xmlns:a16="http://schemas.microsoft.com/office/drawing/2014/main" id="{D822E0AD-993F-473E-951C-877DF9B79CEB}"/>
              </a:ext>
            </a:extLst>
          </p:cNvPr>
          <p:cNvSpPr>
            <a:spLocks noChangeArrowheads="1"/>
          </p:cNvSpPr>
          <p:nvPr/>
        </p:nvSpPr>
        <p:spPr bwMode="auto">
          <a:xfrm>
            <a:off x="685800" y="38100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chemeClr val="bg1"/>
                </a:solidFill>
                <a:latin typeface="Tahoma" panose="020B0604030504040204" pitchFamily="34" charset="0"/>
                <a:cs typeface="Times New Roman" panose="02020603050405020304" pitchFamily="18" charset="0"/>
              </a:rPr>
              <a:t>PENGOLONGAN AKTIVA</a:t>
            </a:r>
            <a:endParaRPr lang="en-US" altLang="en-US" sz="1800" dirty="0">
              <a:solidFill>
                <a:schemeClr val="bg1"/>
              </a:solidFill>
              <a:latin typeface="Tahoma" panose="020B0604030504040204" pitchFamily="34" charset="0"/>
            </a:endParaRPr>
          </a:p>
        </p:txBody>
      </p:sp>
      <p:sp>
        <p:nvSpPr>
          <p:cNvPr id="31752" name="Rectangle 6">
            <a:extLst>
              <a:ext uri="{FF2B5EF4-FFF2-40B4-BE49-F238E27FC236}">
                <a16:creationId xmlns:a16="http://schemas.microsoft.com/office/drawing/2014/main" id="{C0C19B99-0E7E-431F-9783-835BA03EB72E}"/>
              </a:ext>
            </a:extLst>
          </p:cNvPr>
          <p:cNvSpPr>
            <a:spLocks noChangeArrowheads="1"/>
          </p:cNvSpPr>
          <p:nvPr/>
        </p:nvSpPr>
        <p:spPr bwMode="auto">
          <a:xfrm>
            <a:off x="914400" y="4191000"/>
            <a:ext cx="8001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914400" indent="-45720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bg1"/>
                </a:solidFill>
                <a:latin typeface="Tahoma" panose="020B0604030504040204" pitchFamily="34" charset="0"/>
                <a:cs typeface="Times New Roman" panose="02020603050405020304" pitchFamily="18" charset="0"/>
              </a:rPr>
              <a:t>1). AKTIVA LANCAR</a:t>
            </a:r>
          </a:p>
          <a:p>
            <a:pPr lvl="1" eaLnBrk="1" hangingPunct="1">
              <a:spcBef>
                <a:spcPct val="0"/>
              </a:spcBef>
              <a:buFontTx/>
              <a:buChar char="•"/>
            </a:pPr>
            <a:r>
              <a:rPr lang="en-US" altLang="en-US" sz="1600" dirty="0">
                <a:solidFill>
                  <a:schemeClr val="bg1"/>
                </a:solidFill>
                <a:latin typeface="Tahoma" panose="020B0604030504040204" pitchFamily="34" charset="0"/>
              </a:rPr>
              <a:t>KAS (CASH)</a:t>
            </a:r>
          </a:p>
          <a:p>
            <a:pPr lvl="1" eaLnBrk="1" hangingPunct="1">
              <a:spcBef>
                <a:spcPct val="0"/>
              </a:spcBef>
              <a:buFontTx/>
              <a:buChar char="•"/>
            </a:pPr>
            <a:r>
              <a:rPr lang="en-US" altLang="en-US" sz="1600" dirty="0">
                <a:solidFill>
                  <a:schemeClr val="bg1"/>
                </a:solidFill>
                <a:latin typeface="Tahoma" panose="020B0604030504040204" pitchFamily="34" charset="0"/>
              </a:rPr>
              <a:t>EFEK-EFEK (MARKETABLE SECURITIES)</a:t>
            </a:r>
          </a:p>
          <a:p>
            <a:pPr lvl="1" eaLnBrk="1" hangingPunct="1">
              <a:spcBef>
                <a:spcPct val="0"/>
              </a:spcBef>
              <a:buFontTx/>
              <a:buChar char="•"/>
            </a:pPr>
            <a:r>
              <a:rPr lang="en-US" altLang="en-US" sz="1600" dirty="0">
                <a:solidFill>
                  <a:schemeClr val="bg1"/>
                </a:solidFill>
                <a:latin typeface="Tahoma" panose="020B0604030504040204" pitchFamily="34" charset="0"/>
              </a:rPr>
              <a:t>PIUTANG (ACCOUNT RECEIVABLE)</a:t>
            </a:r>
          </a:p>
          <a:p>
            <a:pPr lvl="1" eaLnBrk="1" hangingPunct="1">
              <a:spcBef>
                <a:spcPct val="0"/>
              </a:spcBef>
              <a:buFontTx/>
              <a:buChar char="•"/>
            </a:pPr>
            <a:r>
              <a:rPr lang="en-US" altLang="en-US" sz="1600" dirty="0">
                <a:solidFill>
                  <a:schemeClr val="bg1"/>
                </a:solidFill>
                <a:latin typeface="Tahoma" panose="020B0604030504040204" pitchFamily="34" charset="0"/>
              </a:rPr>
              <a:t>WESEL TAGIH (NOTES RECEIVABLE)</a:t>
            </a:r>
          </a:p>
          <a:p>
            <a:pPr lvl="1" eaLnBrk="1" hangingPunct="1">
              <a:spcBef>
                <a:spcPct val="0"/>
              </a:spcBef>
              <a:buFontTx/>
              <a:buChar char="•"/>
            </a:pPr>
            <a:r>
              <a:rPr lang="en-US" altLang="en-US" sz="1600" dirty="0">
                <a:solidFill>
                  <a:schemeClr val="bg1"/>
                </a:solidFill>
                <a:latin typeface="Tahoma" panose="020B0604030504040204" pitchFamily="34" charset="0"/>
              </a:rPr>
              <a:t>PERSEDIAAN BARANG (INVENTORY OF MERCHANDISE)</a:t>
            </a:r>
          </a:p>
          <a:p>
            <a:pPr lvl="1" eaLnBrk="1" hangingPunct="1">
              <a:spcBef>
                <a:spcPct val="0"/>
              </a:spcBef>
              <a:buFontTx/>
              <a:buChar char="•"/>
            </a:pPr>
            <a:r>
              <a:rPr lang="en-US" altLang="en-US" sz="1600" dirty="0">
                <a:solidFill>
                  <a:schemeClr val="bg1"/>
                </a:solidFill>
                <a:latin typeface="Tahoma" panose="020B0604030504040204" pitchFamily="34" charset="0"/>
              </a:rPr>
              <a:t>PENDAPATAN YANG MASIH HARUS DITERIMA (ACCRUAL RECEIVABLE)</a:t>
            </a:r>
          </a:p>
          <a:p>
            <a:pPr lvl="1" eaLnBrk="1" hangingPunct="1">
              <a:spcBef>
                <a:spcPct val="0"/>
              </a:spcBef>
              <a:buFontTx/>
              <a:buChar char="•"/>
            </a:pPr>
            <a:r>
              <a:rPr lang="en-US" altLang="en-US" sz="1600" dirty="0">
                <a:solidFill>
                  <a:schemeClr val="bg1"/>
                </a:solidFill>
                <a:latin typeface="Tahoma" panose="020B0604030504040204" pitchFamily="34" charset="0"/>
              </a:rPr>
              <a:t>BIAYA DIBAYAR DIMUKA/PERSEKOT BIAYA (PREPAID EXPENSE)</a:t>
            </a:r>
          </a:p>
          <a:p>
            <a:pPr eaLnBrk="1" hangingPunct="1">
              <a:spcBef>
                <a:spcPct val="0"/>
              </a:spcBef>
              <a:buFontTx/>
              <a:buChar char="•"/>
            </a:pPr>
            <a:endParaRPr lang="en-US" altLang="en-US" sz="1600" dirty="0">
              <a:latin typeface="Tahoma" panose="020B060403050404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0DEB9AC8-A814-4827-BAF0-72251616D3A5}"/>
              </a:ext>
            </a:extLst>
          </p:cNvPr>
          <p:cNvSpPr>
            <a:spLocks noChangeArrowheads="1"/>
          </p:cNvSpPr>
          <p:nvPr/>
        </p:nvSpPr>
        <p:spPr bwMode="auto">
          <a:xfrm>
            <a:off x="609600" y="1166813"/>
            <a:ext cx="7696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914400" indent="-45720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371600" indent="-4572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bg1"/>
                </a:solidFill>
                <a:latin typeface="Tahoma" panose="020B0604030504040204" pitchFamily="34" charset="0"/>
                <a:cs typeface="Times New Roman" panose="02020603050405020304" pitchFamily="18" charset="0"/>
              </a:rPr>
              <a:t>2).  AKTIVA TETAP</a:t>
            </a:r>
          </a:p>
          <a:p>
            <a:pPr lvl="1" eaLnBrk="1" hangingPunct="1">
              <a:spcBef>
                <a:spcPct val="0"/>
              </a:spcBef>
              <a:buFontTx/>
              <a:buChar char="•"/>
            </a:pPr>
            <a:r>
              <a:rPr lang="en-US" altLang="en-US" sz="1600" dirty="0">
                <a:solidFill>
                  <a:schemeClr val="bg1"/>
                </a:solidFill>
                <a:latin typeface="Tahoma" panose="020B0604030504040204" pitchFamily="34" charset="0"/>
              </a:rPr>
              <a:t>PENANAMAN MODAL</a:t>
            </a:r>
          </a:p>
          <a:p>
            <a:pPr lvl="1" eaLnBrk="1" hangingPunct="1">
              <a:spcBef>
                <a:spcPct val="0"/>
              </a:spcBef>
              <a:buFontTx/>
              <a:buChar char="•"/>
            </a:pPr>
            <a:r>
              <a:rPr lang="en-US" altLang="en-US" sz="1600" dirty="0">
                <a:solidFill>
                  <a:schemeClr val="bg1"/>
                </a:solidFill>
                <a:latin typeface="Tahoma" panose="020B0604030504040204" pitchFamily="34" charset="0"/>
              </a:rPr>
              <a:t>TANAH BANGUNAN DAN PERALATANNYA</a:t>
            </a:r>
          </a:p>
          <a:p>
            <a:pPr lvl="1" eaLnBrk="1" hangingPunct="1">
              <a:spcBef>
                <a:spcPct val="0"/>
              </a:spcBef>
              <a:buFontTx/>
              <a:buChar char="•"/>
            </a:pPr>
            <a:r>
              <a:rPr lang="en-US" altLang="en-US" sz="1600" dirty="0">
                <a:solidFill>
                  <a:schemeClr val="bg1"/>
                </a:solidFill>
                <a:latin typeface="Tahoma" panose="020B0604030504040204" pitchFamily="34" charset="0"/>
              </a:rPr>
              <a:t>AKTIVA TETAP TIDAK BERWUJUD</a:t>
            </a:r>
          </a:p>
          <a:p>
            <a:pPr lvl="2" eaLnBrk="1" hangingPunct="1">
              <a:spcBef>
                <a:spcPct val="0"/>
              </a:spcBef>
              <a:buFontTx/>
              <a:buChar char="•"/>
            </a:pPr>
            <a:r>
              <a:rPr lang="en-US" altLang="en-US" sz="1600" dirty="0">
                <a:solidFill>
                  <a:schemeClr val="bg1"/>
                </a:solidFill>
                <a:latin typeface="Tahoma" panose="020B0604030504040204" pitchFamily="34" charset="0"/>
              </a:rPr>
              <a:t>GOODWILL</a:t>
            </a:r>
          </a:p>
          <a:p>
            <a:pPr lvl="2" eaLnBrk="1" hangingPunct="1">
              <a:spcBef>
                <a:spcPct val="0"/>
              </a:spcBef>
              <a:buFontTx/>
              <a:buChar char="•"/>
            </a:pPr>
            <a:r>
              <a:rPr lang="en-US" altLang="en-US" sz="1600" dirty="0">
                <a:solidFill>
                  <a:schemeClr val="bg1"/>
                </a:solidFill>
                <a:latin typeface="Tahoma" panose="020B0604030504040204" pitchFamily="34" charset="0"/>
              </a:rPr>
              <a:t>HAK PATEN</a:t>
            </a:r>
          </a:p>
          <a:p>
            <a:pPr lvl="2" eaLnBrk="1" hangingPunct="1">
              <a:spcBef>
                <a:spcPct val="0"/>
              </a:spcBef>
              <a:buFontTx/>
              <a:buChar char="•"/>
            </a:pPr>
            <a:r>
              <a:rPr lang="en-US" altLang="en-US" sz="1600" dirty="0">
                <a:solidFill>
                  <a:schemeClr val="bg1"/>
                </a:solidFill>
                <a:latin typeface="Tahoma" panose="020B0604030504040204" pitchFamily="34" charset="0"/>
              </a:rPr>
              <a:t>HAK MEREK</a:t>
            </a:r>
          </a:p>
          <a:p>
            <a:pPr lvl="1" eaLnBrk="1" hangingPunct="1">
              <a:spcBef>
                <a:spcPct val="0"/>
              </a:spcBef>
              <a:buFontTx/>
              <a:buChar char="•"/>
            </a:pPr>
            <a:r>
              <a:rPr lang="en-US" altLang="en-US" sz="1600" dirty="0">
                <a:solidFill>
                  <a:schemeClr val="bg1"/>
                </a:solidFill>
                <a:latin typeface="Tahoma" panose="020B0604030504040204" pitchFamily="34" charset="0"/>
              </a:rPr>
              <a:t>AKTIVA LAIN-LAIN</a:t>
            </a:r>
          </a:p>
        </p:txBody>
      </p:sp>
      <p:sp>
        <p:nvSpPr>
          <p:cNvPr id="32773" name="Rectangle 3">
            <a:extLst>
              <a:ext uri="{FF2B5EF4-FFF2-40B4-BE49-F238E27FC236}">
                <a16:creationId xmlns:a16="http://schemas.microsoft.com/office/drawing/2014/main" id="{8DD4526D-2A6E-420D-B237-E5ABC28E6F20}"/>
              </a:ext>
            </a:extLst>
          </p:cNvPr>
          <p:cNvSpPr>
            <a:spLocks noChangeArrowheads="1"/>
          </p:cNvSpPr>
          <p:nvPr/>
        </p:nvSpPr>
        <p:spPr bwMode="auto">
          <a:xfrm>
            <a:off x="609600" y="3159125"/>
            <a:ext cx="76962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914400" indent="-45720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bg1"/>
                </a:solidFill>
                <a:latin typeface="Tahoma" panose="020B0604030504040204" pitchFamily="34" charset="0"/>
                <a:cs typeface="Times New Roman" panose="02020603050405020304" pitchFamily="18" charset="0"/>
              </a:rPr>
              <a:t>B.</a:t>
            </a:r>
            <a:r>
              <a:rPr lang="en-US" altLang="en-US" sz="1600" b="1" dirty="0">
                <a:latin typeface="Tahoma" panose="020B0604030504040204" pitchFamily="34" charset="0"/>
                <a:cs typeface="Times New Roman" panose="02020603050405020304" pitchFamily="18" charset="0"/>
              </a:rPr>
              <a:t> </a:t>
            </a:r>
            <a:r>
              <a:rPr lang="en-US" altLang="en-US" sz="1600" b="1" dirty="0">
                <a:solidFill>
                  <a:schemeClr val="bg1"/>
                </a:solidFill>
                <a:latin typeface="Tahoma" panose="020B0604030504040204" pitchFamily="34" charset="0"/>
                <a:cs typeface="Times New Roman" panose="02020603050405020304" pitchFamily="18" charset="0"/>
              </a:rPr>
              <a:t>HUTANG</a:t>
            </a:r>
          </a:p>
          <a:p>
            <a:pPr eaLnBrk="1" hangingPunct="1">
              <a:spcBef>
                <a:spcPct val="0"/>
              </a:spcBef>
              <a:buFontTx/>
              <a:buNone/>
            </a:pPr>
            <a:r>
              <a:rPr lang="en-US" altLang="en-US" sz="1600" dirty="0">
                <a:solidFill>
                  <a:schemeClr val="bg1"/>
                </a:solidFill>
                <a:latin typeface="Tahoma" panose="020B0604030504040204" pitchFamily="34" charset="0"/>
                <a:cs typeface="Times New Roman" panose="02020603050405020304" pitchFamily="18" charset="0"/>
              </a:rPr>
              <a:t>       KEWAJIBAN PERUSAHAAN KEPADA PIHAK LAIN YANG HARUS DILUNASI PADA WAKTU YANG AKAN DATANG</a:t>
            </a:r>
          </a:p>
          <a:p>
            <a:pPr eaLnBrk="1" hangingPunct="1">
              <a:spcBef>
                <a:spcPct val="0"/>
              </a:spcBef>
              <a:buFontTx/>
              <a:buNone/>
            </a:pPr>
            <a:endParaRPr lang="en-US" altLang="en-US" sz="1600" dirty="0">
              <a:solidFill>
                <a:schemeClr val="bg1"/>
              </a:solidFill>
              <a:latin typeface="Tahoma" panose="020B0604030504040204" pitchFamily="34" charset="0"/>
              <a:cs typeface="Times New Roman" panose="02020603050405020304" pitchFamily="18" charset="0"/>
            </a:endParaRPr>
          </a:p>
          <a:p>
            <a:pPr eaLnBrk="1" hangingPunct="1">
              <a:spcBef>
                <a:spcPct val="0"/>
              </a:spcBef>
              <a:buFontTx/>
              <a:buNone/>
            </a:pPr>
            <a:r>
              <a:rPr lang="en-US" altLang="en-US" sz="1600" b="1" dirty="0">
                <a:solidFill>
                  <a:schemeClr val="bg1"/>
                </a:solidFill>
                <a:latin typeface="Tahoma" panose="020B0604030504040204" pitchFamily="34" charset="0"/>
                <a:cs typeface="Times New Roman" panose="02020603050405020304" pitchFamily="18" charset="0"/>
              </a:rPr>
              <a:t>PENGGOLONGAN HUTANG</a:t>
            </a:r>
          </a:p>
          <a:p>
            <a:pPr eaLnBrk="1" hangingPunct="1">
              <a:spcBef>
                <a:spcPct val="0"/>
              </a:spcBef>
              <a:buFontTx/>
              <a:buChar char="•"/>
            </a:pPr>
            <a:r>
              <a:rPr lang="en-US" altLang="en-US" sz="1600" dirty="0">
                <a:solidFill>
                  <a:schemeClr val="bg1"/>
                </a:solidFill>
                <a:latin typeface="Tahoma" panose="020B0604030504040204" pitchFamily="34" charset="0"/>
              </a:rPr>
              <a:t>HUTANG JANGKA PENDEK/HUTANG LANCAR</a:t>
            </a:r>
          </a:p>
          <a:p>
            <a:pPr lvl="1" eaLnBrk="1" hangingPunct="1">
              <a:spcBef>
                <a:spcPct val="0"/>
              </a:spcBef>
              <a:buFontTx/>
              <a:buChar char="•"/>
            </a:pPr>
            <a:r>
              <a:rPr lang="en-US" altLang="en-US" sz="1600" dirty="0">
                <a:solidFill>
                  <a:schemeClr val="bg1"/>
                </a:solidFill>
                <a:latin typeface="Tahoma" panose="020B0604030504040204" pitchFamily="34" charset="0"/>
              </a:rPr>
              <a:t>HUTANG</a:t>
            </a:r>
          </a:p>
          <a:p>
            <a:pPr lvl="1" eaLnBrk="1" hangingPunct="1">
              <a:spcBef>
                <a:spcPct val="0"/>
              </a:spcBef>
              <a:buFontTx/>
              <a:buChar char="•"/>
            </a:pPr>
            <a:r>
              <a:rPr lang="en-US" altLang="en-US" sz="1600" dirty="0">
                <a:solidFill>
                  <a:schemeClr val="bg1"/>
                </a:solidFill>
                <a:latin typeface="Tahoma" panose="020B0604030504040204" pitchFamily="34" charset="0"/>
              </a:rPr>
              <a:t>WESEL BAYAR</a:t>
            </a:r>
          </a:p>
          <a:p>
            <a:pPr lvl="1" eaLnBrk="1" hangingPunct="1">
              <a:spcBef>
                <a:spcPct val="0"/>
              </a:spcBef>
              <a:buFontTx/>
              <a:buChar char="•"/>
            </a:pPr>
            <a:r>
              <a:rPr lang="en-US" altLang="en-US" sz="1600" dirty="0">
                <a:solidFill>
                  <a:schemeClr val="bg1"/>
                </a:solidFill>
                <a:latin typeface="Tahoma" panose="020B0604030504040204" pitchFamily="34" charset="0"/>
              </a:rPr>
              <a:t>BEBAN – BEBAN YANG MASIH HARUS DIBAYAR</a:t>
            </a:r>
          </a:p>
          <a:p>
            <a:pPr lvl="1" eaLnBrk="1" hangingPunct="1">
              <a:spcBef>
                <a:spcPct val="0"/>
              </a:spcBef>
              <a:buFontTx/>
              <a:buChar char="•"/>
            </a:pPr>
            <a:r>
              <a:rPr lang="en-US" altLang="en-US" sz="1600" dirty="0">
                <a:solidFill>
                  <a:schemeClr val="bg1"/>
                </a:solidFill>
                <a:latin typeface="Tahoma" panose="020B0604030504040204" pitchFamily="34" charset="0"/>
              </a:rPr>
              <a:t>PENGHASILAN YANG DITANGGUHKAN</a:t>
            </a:r>
          </a:p>
          <a:p>
            <a:pPr eaLnBrk="1" hangingPunct="1">
              <a:spcBef>
                <a:spcPct val="0"/>
              </a:spcBef>
              <a:buFontTx/>
              <a:buChar char="•"/>
            </a:pPr>
            <a:r>
              <a:rPr lang="en-US" altLang="en-US" sz="1600" dirty="0">
                <a:solidFill>
                  <a:schemeClr val="bg1"/>
                </a:solidFill>
                <a:latin typeface="Tahoma" panose="020B0604030504040204" pitchFamily="34" charset="0"/>
              </a:rPr>
              <a:t>HUTANG JANGKA PANJANG</a:t>
            </a:r>
          </a:p>
          <a:p>
            <a:pPr lvl="1" eaLnBrk="1" hangingPunct="1">
              <a:spcBef>
                <a:spcPct val="0"/>
              </a:spcBef>
              <a:buFontTx/>
              <a:buChar char="•"/>
            </a:pPr>
            <a:r>
              <a:rPr lang="en-US" altLang="en-US" sz="1600" dirty="0">
                <a:solidFill>
                  <a:schemeClr val="bg1"/>
                </a:solidFill>
                <a:latin typeface="Tahoma" panose="020B0604030504040204" pitchFamily="34" charset="0"/>
              </a:rPr>
              <a:t>HUTANG HIPOTIK</a:t>
            </a:r>
          </a:p>
          <a:p>
            <a:pPr lvl="1" eaLnBrk="1" hangingPunct="1">
              <a:spcBef>
                <a:spcPct val="0"/>
              </a:spcBef>
              <a:buFontTx/>
              <a:buChar char="•"/>
            </a:pPr>
            <a:r>
              <a:rPr lang="en-US" altLang="en-US" sz="1600" dirty="0">
                <a:latin typeface="Tahoma" panose="020B0604030504040204" pitchFamily="34" charset="0"/>
              </a:rPr>
              <a:t>HUTANG OBLIGASI</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E6674A75-2F48-4301-8FEC-CE8EC7B17E50}"/>
              </a:ext>
            </a:extLst>
          </p:cNvPr>
          <p:cNvSpPr>
            <a:spLocks noChangeArrowheads="1"/>
          </p:cNvSpPr>
          <p:nvPr/>
        </p:nvSpPr>
        <p:spPr bwMode="auto">
          <a:xfrm>
            <a:off x="539750" y="1362075"/>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914400" indent="-45720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FontTx/>
              <a:buAutoNum type="alphaUcPeriod"/>
            </a:pPr>
            <a:r>
              <a:rPr lang="en-US" altLang="en-US" sz="2400" b="1" dirty="0">
                <a:solidFill>
                  <a:schemeClr val="bg1"/>
                </a:solidFill>
                <a:latin typeface="Tahoma" panose="020B0604030504040204" pitchFamily="34" charset="0"/>
                <a:cs typeface="Times New Roman" panose="02020603050405020304" pitchFamily="18" charset="0"/>
              </a:rPr>
              <a:t>MODAL/OWNER EQUITY</a:t>
            </a:r>
          </a:p>
          <a:p>
            <a:pPr eaLnBrk="1" hangingPunct="1">
              <a:spcBef>
                <a:spcPct val="0"/>
              </a:spcBef>
              <a:buFontTx/>
              <a:buNone/>
            </a:pPr>
            <a:r>
              <a:rPr lang="en-US" altLang="en-US" sz="2400" dirty="0">
                <a:solidFill>
                  <a:schemeClr val="bg1"/>
                </a:solidFill>
                <a:latin typeface="Tahoma" panose="020B0604030504040204" pitchFamily="34" charset="0"/>
                <a:cs typeface="Times New Roman" panose="02020603050405020304" pitchFamily="18" charset="0"/>
              </a:rPr>
              <a:t>       HAK PEMILIK/PARA PEMILIK MODAL</a:t>
            </a:r>
          </a:p>
          <a:p>
            <a:pPr eaLnBrk="1" hangingPunct="1">
              <a:spcBef>
                <a:spcPct val="0"/>
              </a:spcBef>
              <a:buFontTx/>
              <a:buNone/>
            </a:pPr>
            <a:endParaRPr lang="en-US" altLang="en-US" sz="2400" b="1" dirty="0">
              <a:solidFill>
                <a:schemeClr val="bg1"/>
              </a:solidFill>
              <a:latin typeface="Tahoma" panose="020B0604030504040204" pitchFamily="34" charset="0"/>
              <a:cs typeface="Times New Roman" panose="02020603050405020304" pitchFamily="18" charset="0"/>
            </a:endParaRPr>
          </a:p>
          <a:p>
            <a:pPr eaLnBrk="1" hangingPunct="1">
              <a:spcBef>
                <a:spcPct val="0"/>
              </a:spcBef>
              <a:buFontTx/>
              <a:buChar char="•"/>
            </a:pPr>
            <a:r>
              <a:rPr lang="en-US" altLang="en-US" sz="2400" dirty="0">
                <a:solidFill>
                  <a:schemeClr val="bg1"/>
                </a:solidFill>
                <a:latin typeface="Tahoma" panose="020B0604030504040204" pitchFamily="34" charset="0"/>
              </a:rPr>
              <a:t>PERUSAHAAN PERSEORANGAN (SOLE PROPIETOSHIP)</a:t>
            </a:r>
          </a:p>
          <a:p>
            <a:pPr lvl="1" eaLnBrk="1" hangingPunct="1">
              <a:spcBef>
                <a:spcPct val="0"/>
              </a:spcBef>
              <a:buFontTx/>
              <a:buChar char="•"/>
            </a:pPr>
            <a:r>
              <a:rPr lang="en-US" altLang="en-US" sz="2400" dirty="0">
                <a:solidFill>
                  <a:schemeClr val="bg1"/>
                </a:solidFill>
                <a:latin typeface="Tahoma" panose="020B0604030504040204" pitchFamily="34" charset="0"/>
              </a:rPr>
              <a:t>MODAL …………….(NAMA PEMILIK)</a:t>
            </a:r>
          </a:p>
          <a:p>
            <a:pPr eaLnBrk="1" hangingPunct="1">
              <a:spcBef>
                <a:spcPct val="0"/>
              </a:spcBef>
              <a:buFontTx/>
              <a:buChar char="•"/>
            </a:pPr>
            <a:r>
              <a:rPr lang="en-US" altLang="en-US" sz="2400" dirty="0">
                <a:solidFill>
                  <a:schemeClr val="bg1"/>
                </a:solidFill>
                <a:latin typeface="Tahoma" panose="020B0604030504040204" pitchFamily="34" charset="0"/>
              </a:rPr>
              <a:t>PERUSAHAAN PERSEKUTUAN (PARTNERSHIP)</a:t>
            </a:r>
          </a:p>
          <a:p>
            <a:pPr lvl="1" eaLnBrk="1" hangingPunct="1">
              <a:spcBef>
                <a:spcPct val="0"/>
              </a:spcBef>
              <a:buFontTx/>
              <a:buChar char="•"/>
            </a:pPr>
            <a:r>
              <a:rPr lang="en-US" altLang="en-US" sz="2400" dirty="0">
                <a:solidFill>
                  <a:schemeClr val="bg1"/>
                </a:solidFill>
                <a:latin typeface="Tahoma" panose="020B0604030504040204" pitchFamily="34" charset="0"/>
              </a:rPr>
              <a:t>MODAL ……………(NAMA PEMILIK)</a:t>
            </a:r>
          </a:p>
          <a:p>
            <a:pPr lvl="1" eaLnBrk="1" hangingPunct="1">
              <a:spcBef>
                <a:spcPct val="0"/>
              </a:spcBef>
              <a:buFontTx/>
              <a:buChar char="•"/>
            </a:pPr>
            <a:r>
              <a:rPr lang="en-US" altLang="en-US" sz="2400" dirty="0">
                <a:solidFill>
                  <a:schemeClr val="bg1"/>
                </a:solidFill>
                <a:latin typeface="Tahoma" panose="020B0604030504040204" pitchFamily="34" charset="0"/>
              </a:rPr>
              <a:t>MODAL ……………(NAMA PEMILIK)</a:t>
            </a:r>
          </a:p>
          <a:p>
            <a:pPr eaLnBrk="1" hangingPunct="1">
              <a:spcBef>
                <a:spcPct val="0"/>
              </a:spcBef>
              <a:buFontTx/>
              <a:buChar char="•"/>
            </a:pPr>
            <a:r>
              <a:rPr lang="en-US" altLang="en-US" sz="2400" dirty="0">
                <a:solidFill>
                  <a:schemeClr val="bg1"/>
                </a:solidFill>
                <a:latin typeface="Tahoma" panose="020B0604030504040204" pitchFamily="34" charset="0"/>
              </a:rPr>
              <a:t>DALAM PERUSAHAAN PERSEROAN (CORPORATION)</a:t>
            </a:r>
          </a:p>
          <a:p>
            <a:pPr lvl="1" eaLnBrk="1" hangingPunct="1">
              <a:spcBef>
                <a:spcPct val="0"/>
              </a:spcBef>
              <a:buFontTx/>
              <a:buChar char="•"/>
            </a:pPr>
            <a:r>
              <a:rPr lang="en-US" altLang="en-US" sz="2400" dirty="0">
                <a:solidFill>
                  <a:schemeClr val="bg1"/>
                </a:solidFill>
                <a:latin typeface="Tahoma" panose="020B0604030504040204" pitchFamily="34" charset="0"/>
              </a:rPr>
              <a:t>MODAL SAHAM (CAPITAL STOCK)</a:t>
            </a:r>
          </a:p>
          <a:p>
            <a:pPr lvl="1" eaLnBrk="1" hangingPunct="1">
              <a:spcBef>
                <a:spcPct val="0"/>
              </a:spcBef>
              <a:buFontTx/>
              <a:buChar char="•"/>
            </a:pPr>
            <a:r>
              <a:rPr lang="en-US" altLang="en-US" sz="2400" dirty="0">
                <a:solidFill>
                  <a:schemeClr val="bg1"/>
                </a:solidFill>
                <a:latin typeface="Tahoma" panose="020B0604030504040204" pitchFamily="34" charset="0"/>
              </a:rPr>
              <a:t>LABA YANG DITAHAN (RETAINED EARNING)</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6810213-F361-4067-A2CC-9178BD0A4EB2}"/>
              </a:ext>
            </a:extLst>
          </p:cNvPr>
          <p:cNvSpPr>
            <a:spLocks noGrp="1"/>
          </p:cNvSpPr>
          <p:nvPr>
            <p:ph type="ftr" sz="quarter" idx="11"/>
          </p:nvPr>
        </p:nvSpPr>
        <p:spPr/>
        <p:txBody>
          <a:bodyPr/>
          <a:lstStyle/>
          <a:p>
            <a:pPr>
              <a:defRPr/>
            </a:pPr>
            <a:r>
              <a:rPr lang="en-US" dirty="0"/>
              <a:t>)</a:t>
            </a:r>
          </a:p>
        </p:txBody>
      </p:sp>
      <p:sp>
        <p:nvSpPr>
          <p:cNvPr id="35844" name="Text Box 6">
            <a:extLst>
              <a:ext uri="{FF2B5EF4-FFF2-40B4-BE49-F238E27FC236}">
                <a16:creationId xmlns:a16="http://schemas.microsoft.com/office/drawing/2014/main" id="{BD41C828-54AB-4D45-ADAD-EC6972AB403F}"/>
              </a:ext>
            </a:extLst>
          </p:cNvPr>
          <p:cNvSpPr txBox="1">
            <a:spLocks noChangeArrowheads="1"/>
          </p:cNvSpPr>
          <p:nvPr/>
        </p:nvSpPr>
        <p:spPr bwMode="auto">
          <a:xfrm>
            <a:off x="755650" y="1628775"/>
            <a:ext cx="7777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a:spcBef>
                <a:spcPct val="50000"/>
              </a:spcBef>
              <a:buFontTx/>
              <a:buNone/>
            </a:pPr>
            <a:r>
              <a:rPr lang="en-US" altLang="en-US" sz="2000" dirty="0" err="1">
                <a:solidFill>
                  <a:schemeClr val="bg1"/>
                </a:solidFill>
                <a:latin typeface="Tahoma" panose="020B0604030504040204" pitchFamily="34" charset="0"/>
              </a:rPr>
              <a:t>Suatu</a:t>
            </a:r>
            <a:r>
              <a:rPr lang="en-US" altLang="en-US" sz="2000" dirty="0">
                <a:solidFill>
                  <a:schemeClr val="bg1"/>
                </a:solidFill>
                <a:latin typeface="Tahoma" panose="020B0604030504040204" pitchFamily="34" charset="0"/>
              </a:rPr>
              <a:t> Daftar yang </a:t>
            </a:r>
            <a:r>
              <a:rPr lang="en-US" altLang="en-US" sz="2000" dirty="0" err="1">
                <a:solidFill>
                  <a:schemeClr val="bg1"/>
                </a:solidFill>
                <a:latin typeface="Tahoma" panose="020B0604030504040204" pitchFamily="34" charset="0"/>
              </a:rPr>
              <a:t>menggambarkan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hasil</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operasi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perusahaan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dalam</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suatu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periode</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tertentu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atau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dengan</a:t>
            </a:r>
            <a:r>
              <a:rPr lang="en-US" altLang="en-US" sz="2000" dirty="0">
                <a:solidFill>
                  <a:schemeClr val="bg1"/>
                </a:solidFill>
                <a:latin typeface="Tahoma" panose="020B0604030504040204" pitchFamily="34" charset="0"/>
              </a:rPr>
              <a:t> kata lain </a:t>
            </a:r>
            <a:r>
              <a:rPr lang="en-US" altLang="en-US" sz="2000" dirty="0" err="1">
                <a:solidFill>
                  <a:schemeClr val="bg1"/>
                </a:solidFill>
                <a:latin typeface="Tahoma" panose="020B0604030504040204" pitchFamily="34" charset="0"/>
              </a:rPr>
              <a:t>Laporan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rugi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Laba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menggambarkan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keberhasilan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atau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kegagalan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operasi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perusahaan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dalam</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upaya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mencapai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tujuannya</a:t>
            </a:r>
            <a:r>
              <a:rPr lang="en-US" altLang="en-US" sz="1600" dirty="0">
                <a:solidFill>
                  <a:schemeClr val="bg1"/>
                </a:solidFill>
                <a:latin typeface="Tahoma" panose="020B0604030504040204" pitchFamily="34" charset="0"/>
              </a:rPr>
              <a:t>. </a:t>
            </a:r>
          </a:p>
        </p:txBody>
      </p:sp>
      <p:sp>
        <p:nvSpPr>
          <p:cNvPr id="35845" name="Text Box 8">
            <a:extLst>
              <a:ext uri="{FF2B5EF4-FFF2-40B4-BE49-F238E27FC236}">
                <a16:creationId xmlns:a16="http://schemas.microsoft.com/office/drawing/2014/main" id="{2F38C6E8-33F6-4E81-ADEC-7FF958C19578}"/>
              </a:ext>
            </a:extLst>
          </p:cNvPr>
          <p:cNvSpPr txBox="1">
            <a:spLocks noChangeArrowheads="1"/>
          </p:cNvSpPr>
          <p:nvPr/>
        </p:nvSpPr>
        <p:spPr bwMode="auto">
          <a:xfrm>
            <a:off x="714375" y="642938"/>
            <a:ext cx="6492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FontTx/>
              <a:buNone/>
            </a:pPr>
            <a:r>
              <a:rPr lang="en-US" altLang="en-US" sz="4000" b="1" dirty="0">
                <a:solidFill>
                  <a:srgbClr val="FF0000"/>
                </a:solidFill>
                <a:latin typeface="Tahoma" panose="020B0604030504040204" pitchFamily="34" charset="0"/>
              </a:rPr>
              <a:t>2. LAPORAN LABA/RUGI</a:t>
            </a:r>
          </a:p>
        </p:txBody>
      </p:sp>
      <p:sp>
        <p:nvSpPr>
          <p:cNvPr id="35846" name="Rectangle 9">
            <a:extLst>
              <a:ext uri="{FF2B5EF4-FFF2-40B4-BE49-F238E27FC236}">
                <a16:creationId xmlns:a16="http://schemas.microsoft.com/office/drawing/2014/main" id="{A033612E-C80B-4BE9-92B1-977112ED974C}"/>
              </a:ext>
            </a:extLst>
          </p:cNvPr>
          <p:cNvSpPr>
            <a:spLocks noChangeArrowheads="1"/>
          </p:cNvSpPr>
          <p:nvPr/>
        </p:nvSpPr>
        <p:spPr bwMode="auto">
          <a:xfrm>
            <a:off x="827088" y="3716338"/>
            <a:ext cx="7993384" cy="273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eaLnBrk="1" hangingPunct="1">
              <a:buFontTx/>
              <a:buChar char="•"/>
            </a:pPr>
            <a:r>
              <a:rPr lang="en-US" altLang="en-US" sz="2000" i="1" dirty="0" err="1">
                <a:solidFill>
                  <a:schemeClr val="bg1"/>
                </a:solidFill>
                <a:latin typeface="Tahoma" panose="020B0604030504040204" pitchFamily="34" charset="0"/>
              </a:rPr>
              <a:t>Pendapatan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adalah</a:t>
            </a:r>
            <a:r>
              <a:rPr lang="en-US" altLang="en-US" sz="2000" dirty="0">
                <a:solidFill>
                  <a:schemeClr val="bg1"/>
                </a:solidFill>
                <a:latin typeface="Tahoma" panose="020B0604030504040204" pitchFamily="34" charset="0"/>
              </a:rPr>
              <a:t> : </a:t>
            </a:r>
            <a:r>
              <a:rPr lang="en-US" altLang="en-US" sz="2000" dirty="0" err="1">
                <a:solidFill>
                  <a:schemeClr val="bg1"/>
                </a:solidFill>
                <a:latin typeface="Tahoma" panose="020B0604030504040204" pitchFamily="34" charset="0"/>
              </a:rPr>
              <a:t>Aliran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penerimaan</a:t>
            </a:r>
            <a:r>
              <a:rPr lang="en-US" altLang="en-US" sz="2000" dirty="0">
                <a:solidFill>
                  <a:schemeClr val="bg1"/>
                </a:solidFill>
                <a:latin typeface="Tahoma" panose="020B0604030504040204" pitchFamily="34" charset="0"/>
              </a:rPr>
              <a:t> Kas </a:t>
            </a:r>
            <a:r>
              <a:rPr lang="en-US" altLang="en-US" sz="2000" dirty="0" err="1">
                <a:solidFill>
                  <a:schemeClr val="bg1"/>
                </a:solidFill>
                <a:latin typeface="Tahoma" panose="020B0604030504040204" pitchFamily="34" charset="0"/>
              </a:rPr>
              <a:t>atau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harta</a:t>
            </a:r>
            <a:r>
              <a:rPr lang="en-US" altLang="en-US" sz="2000" dirty="0">
                <a:solidFill>
                  <a:schemeClr val="bg1"/>
                </a:solidFill>
                <a:latin typeface="Tahoma" panose="020B0604030504040204" pitchFamily="34" charset="0"/>
              </a:rPr>
              <a:t> lain yang </a:t>
            </a:r>
            <a:r>
              <a:rPr lang="en-US" altLang="en-US" sz="2000" dirty="0" err="1">
                <a:solidFill>
                  <a:schemeClr val="bg1"/>
                </a:solidFill>
                <a:latin typeface="Tahoma" panose="020B0604030504040204" pitchFamily="34" charset="0"/>
              </a:rPr>
              <a:t>diterima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dari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konsumen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sebagai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hasil</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penjualan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barang</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atau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pemberian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Jasa</a:t>
            </a:r>
            <a:r>
              <a:rPr lang="en-US" altLang="en-US" sz="2000" dirty="0">
                <a:solidFill>
                  <a:schemeClr val="bg1"/>
                </a:solidFill>
                <a:latin typeface="Tahoma" panose="020B0604030504040204" pitchFamily="34" charset="0"/>
              </a:rPr>
              <a:t>.</a:t>
            </a:r>
            <a:endParaRPr lang="en-US" altLang="en-US" sz="2000" i="1" dirty="0">
              <a:solidFill>
                <a:schemeClr val="bg1"/>
              </a:solidFill>
              <a:latin typeface="Tahoma" panose="020B0604030504040204" pitchFamily="34" charset="0"/>
            </a:endParaRPr>
          </a:p>
          <a:p>
            <a:pPr eaLnBrk="1" hangingPunct="1">
              <a:buFontTx/>
              <a:buChar char="•"/>
            </a:pPr>
            <a:r>
              <a:rPr lang="en-US" altLang="en-US" sz="2000" i="1" dirty="0" err="1">
                <a:solidFill>
                  <a:schemeClr val="bg1"/>
                </a:solidFill>
                <a:latin typeface="Tahoma" panose="020B0604030504040204" pitchFamily="34" charset="0"/>
              </a:rPr>
              <a:t>Biaya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adalah</a:t>
            </a:r>
            <a:r>
              <a:rPr lang="en-US" altLang="en-US" sz="2000" dirty="0">
                <a:solidFill>
                  <a:schemeClr val="bg1"/>
                </a:solidFill>
                <a:latin typeface="Tahoma" panose="020B0604030504040204" pitchFamily="34" charset="0"/>
              </a:rPr>
              <a:t> : </a:t>
            </a:r>
            <a:r>
              <a:rPr lang="en-US" altLang="en-US" sz="2000" dirty="0" err="1">
                <a:solidFill>
                  <a:schemeClr val="bg1"/>
                </a:solidFill>
                <a:latin typeface="Tahoma" panose="020B0604030504040204" pitchFamily="34" charset="0"/>
              </a:rPr>
              <a:t>Harga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pokok</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barang</a:t>
            </a:r>
            <a:r>
              <a:rPr lang="en-US" altLang="en-US" sz="2000" dirty="0">
                <a:solidFill>
                  <a:schemeClr val="bg1"/>
                </a:solidFill>
                <a:latin typeface="Tahoma" panose="020B0604030504040204" pitchFamily="34" charset="0"/>
              </a:rPr>
              <a:t> yang </a:t>
            </a:r>
            <a:r>
              <a:rPr lang="en-US" altLang="en-US" sz="2000" dirty="0" err="1">
                <a:solidFill>
                  <a:schemeClr val="bg1"/>
                </a:solidFill>
                <a:latin typeface="Tahoma" panose="020B0604030504040204" pitchFamily="34" charset="0"/>
              </a:rPr>
              <a:t>dijual</a:t>
            </a:r>
            <a:r>
              <a:rPr lang="en-US" altLang="en-US" sz="2000" dirty="0">
                <a:solidFill>
                  <a:schemeClr val="bg1"/>
                </a:solidFill>
                <a:latin typeface="Tahoma" panose="020B0604030504040204" pitchFamily="34" charset="0"/>
              </a:rPr>
              <a:t> dan </a:t>
            </a:r>
            <a:r>
              <a:rPr lang="en-US" altLang="en-US" sz="2000" dirty="0" err="1">
                <a:solidFill>
                  <a:schemeClr val="bg1"/>
                </a:solidFill>
                <a:latin typeface="Tahoma" panose="020B0604030504040204" pitchFamily="34" charset="0"/>
              </a:rPr>
              <a:t>Jasa-jasa</a:t>
            </a:r>
            <a:r>
              <a:rPr lang="en-US" altLang="en-US" sz="2000" dirty="0">
                <a:solidFill>
                  <a:schemeClr val="bg1"/>
                </a:solidFill>
                <a:latin typeface="Tahoma" panose="020B0604030504040204" pitchFamily="34" charset="0"/>
              </a:rPr>
              <a:t> yang </a:t>
            </a:r>
            <a:r>
              <a:rPr lang="en-US" altLang="en-US" sz="2000" dirty="0" err="1">
                <a:solidFill>
                  <a:schemeClr val="bg1"/>
                </a:solidFill>
                <a:latin typeface="Tahoma" panose="020B0604030504040204" pitchFamily="34" charset="0"/>
              </a:rPr>
              <a:t>dikonsumsi</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untuk</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menghasilkan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pendapatan</a:t>
            </a:r>
            <a:r>
              <a:rPr lang="en-US" altLang="en-US" sz="2000" dirty="0">
                <a:solidFill>
                  <a:schemeClr val="bg1"/>
                </a:solidFill>
                <a:latin typeface="Tahoma" panose="020B0604030504040204" pitchFamily="34" charset="0"/>
              </a:rPr>
              <a:t>.</a:t>
            </a:r>
            <a:endParaRPr lang="en-US" altLang="en-US" sz="2000" i="1" dirty="0">
              <a:solidFill>
                <a:schemeClr val="bg1"/>
              </a:solidFill>
              <a:latin typeface="Tahoma" panose="020B0604030504040204" pitchFamily="34" charset="0"/>
            </a:endParaRPr>
          </a:p>
          <a:p>
            <a:pPr eaLnBrk="1" hangingPunct="1">
              <a:buFontTx/>
              <a:buChar char="•"/>
            </a:pPr>
            <a:r>
              <a:rPr lang="en-US" altLang="en-US" sz="2000" i="1" dirty="0" err="1">
                <a:solidFill>
                  <a:schemeClr val="bg1"/>
                </a:solidFill>
                <a:latin typeface="Tahoma" panose="020B0604030504040204" pitchFamily="34" charset="0"/>
              </a:rPr>
              <a:t>Laba</a:t>
            </a:r>
            <a:r>
              <a:rPr lang="en-US" altLang="en-US" sz="2000" i="1" dirty="0">
                <a:solidFill>
                  <a:schemeClr val="bg1"/>
                </a:solidFill>
                <a:latin typeface="Tahoma" panose="020B0604030504040204" pitchFamily="34" charset="0"/>
              </a:rPr>
              <a:t> (</a:t>
            </a:r>
            <a:r>
              <a:rPr lang="en-US" altLang="en-US" sz="2000" i="1" dirty="0" err="1">
                <a:solidFill>
                  <a:schemeClr val="bg1"/>
                </a:solidFill>
                <a:latin typeface="Tahoma" panose="020B0604030504040204" pitchFamily="34" charset="0"/>
              </a:rPr>
              <a:t>atau</a:t>
            </a:r>
            <a:r>
              <a:rPr lang="en-US" altLang="en-US" sz="2000" i="1" dirty="0">
                <a:solidFill>
                  <a:schemeClr val="bg1"/>
                </a:solidFill>
                <a:latin typeface="Tahoma" panose="020B0604030504040204" pitchFamily="34" charset="0"/>
              </a:rPr>
              <a:t> </a:t>
            </a:r>
            <a:r>
              <a:rPr lang="en-US" altLang="en-US" sz="2000" i="1" dirty="0" err="1">
                <a:solidFill>
                  <a:schemeClr val="bg1"/>
                </a:solidFill>
                <a:latin typeface="Tahoma" panose="020B0604030504040204" pitchFamily="34" charset="0"/>
              </a:rPr>
              <a:t>Rugi</a:t>
            </a:r>
            <a:r>
              <a:rPr lang="en-US" altLang="en-US" sz="2000" i="1" dirty="0">
                <a:solidFill>
                  <a:schemeClr val="bg1"/>
                </a:solidFill>
                <a:latin typeface="Tahoma" panose="020B0604030504040204" pitchFamily="34" charset="0"/>
              </a:rPr>
              <a:t>)</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adalah</a:t>
            </a:r>
            <a:r>
              <a:rPr lang="en-US" altLang="en-US" sz="2000" dirty="0">
                <a:solidFill>
                  <a:schemeClr val="bg1"/>
                </a:solidFill>
                <a:latin typeface="Tahoma" panose="020B0604030504040204" pitchFamily="34" charset="0"/>
              </a:rPr>
              <a:t> : </a:t>
            </a:r>
            <a:r>
              <a:rPr lang="en-US" altLang="en-US" sz="2000" dirty="0" err="1">
                <a:solidFill>
                  <a:schemeClr val="bg1"/>
                </a:solidFill>
                <a:latin typeface="Tahoma" panose="020B0604030504040204" pitchFamily="34" charset="0"/>
              </a:rPr>
              <a:t>Selisih</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lebih</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atau</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Kurang</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antara</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pendapatan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dengan</a:t>
            </a:r>
            <a:r>
              <a:rPr lang="en-US" altLang="en-US" sz="2000" dirty="0">
                <a:solidFill>
                  <a:schemeClr val="bg1"/>
                </a:solidFill>
                <a:latin typeface="Tahoma" panose="020B0604030504040204" pitchFamily="34" charset="0"/>
              </a:rPr>
              <a:t> </a:t>
            </a:r>
            <a:r>
              <a:rPr lang="en-US" altLang="en-US" sz="2000" dirty="0" err="1">
                <a:solidFill>
                  <a:schemeClr val="bg1"/>
                </a:solidFill>
                <a:latin typeface="Tahoma" panose="020B0604030504040204" pitchFamily="34" charset="0"/>
              </a:rPr>
              <a:t>biaya</a:t>
            </a:r>
            <a:r>
              <a:rPr lang="en-US" altLang="en-US" sz="2000" dirty="0">
                <a:solidFill>
                  <a:schemeClr val="bg1"/>
                </a:solidFill>
                <a:latin typeface="Tahoma" panose="020B0604030504040204" pitchFamily="34" charset="0"/>
              </a:rPr>
              <a:t>.</a:t>
            </a:r>
          </a:p>
        </p:txBody>
      </p:sp>
      <p:sp>
        <p:nvSpPr>
          <p:cNvPr id="35847" name="Text Box 10">
            <a:extLst>
              <a:ext uri="{FF2B5EF4-FFF2-40B4-BE49-F238E27FC236}">
                <a16:creationId xmlns:a16="http://schemas.microsoft.com/office/drawing/2014/main" id="{B96B5705-FDF7-4FEA-A77B-2D7B63A49192}"/>
              </a:ext>
            </a:extLst>
          </p:cNvPr>
          <p:cNvSpPr txBox="1">
            <a:spLocks noChangeArrowheads="1"/>
          </p:cNvSpPr>
          <p:nvPr/>
        </p:nvSpPr>
        <p:spPr bwMode="auto">
          <a:xfrm>
            <a:off x="827088" y="3068638"/>
            <a:ext cx="6265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FontTx/>
              <a:buNone/>
            </a:pPr>
            <a:r>
              <a:rPr lang="en-US" altLang="en-US" sz="2800" dirty="0" err="1">
                <a:solidFill>
                  <a:schemeClr val="bg1"/>
                </a:solidFill>
                <a:latin typeface="Tahoma" panose="020B0604030504040204" pitchFamily="34" charset="0"/>
              </a:rPr>
              <a:t>Komponen</a:t>
            </a:r>
            <a:r>
              <a:rPr lang="en-US" altLang="en-US" sz="2800" dirty="0">
                <a:solidFill>
                  <a:schemeClr val="bg1"/>
                </a:solidFill>
                <a:latin typeface="Tahoma" panose="020B0604030504040204" pitchFamily="34" charset="0"/>
              </a:rPr>
              <a:t> </a:t>
            </a:r>
            <a:r>
              <a:rPr lang="en-US" altLang="en-US" sz="2800" dirty="0" err="1">
                <a:solidFill>
                  <a:schemeClr val="bg1"/>
                </a:solidFill>
                <a:latin typeface="Tahoma" panose="020B0604030504040204" pitchFamily="34" charset="0"/>
              </a:rPr>
              <a:t>Laporan</a:t>
            </a:r>
            <a:r>
              <a:rPr lang="en-US" altLang="en-US" sz="2800" dirty="0">
                <a:solidFill>
                  <a:schemeClr val="bg1"/>
                </a:solidFill>
                <a:latin typeface="Tahoma" panose="020B0604030504040204" pitchFamily="34" charset="0"/>
              </a:rPr>
              <a:t> </a:t>
            </a:r>
            <a:r>
              <a:rPr lang="en-US" altLang="en-US" sz="2800" dirty="0" err="1">
                <a:solidFill>
                  <a:schemeClr val="bg1"/>
                </a:solidFill>
                <a:latin typeface="Tahoma" panose="020B0604030504040204" pitchFamily="34" charset="0"/>
              </a:rPr>
              <a:t>Laba</a:t>
            </a:r>
            <a:r>
              <a:rPr lang="en-US" altLang="en-US" sz="2800" dirty="0">
                <a:solidFill>
                  <a:schemeClr val="bg1"/>
                </a:solidFill>
                <a:latin typeface="Tahoma" panose="020B0604030504040204" pitchFamily="34" charset="0"/>
              </a:rPr>
              <a:t>/</a:t>
            </a:r>
            <a:r>
              <a:rPr lang="en-US" altLang="en-US" sz="2800" dirty="0" err="1">
                <a:solidFill>
                  <a:schemeClr val="bg1"/>
                </a:solidFill>
                <a:latin typeface="Tahoma" panose="020B0604030504040204" pitchFamily="34" charset="0"/>
              </a:rPr>
              <a:t>Rugi</a:t>
            </a:r>
            <a:endParaRPr lang="en-US" altLang="en-US" sz="2800" dirty="0">
              <a:solidFill>
                <a:schemeClr val="bg1"/>
              </a:solidFill>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a:extLst>
              <a:ext uri="{FF2B5EF4-FFF2-40B4-BE49-F238E27FC236}">
                <a16:creationId xmlns:a16="http://schemas.microsoft.com/office/drawing/2014/main" id="{CFCDCD14-46EA-4B21-AA11-21F0342AD451}"/>
              </a:ext>
            </a:extLst>
          </p:cNvPr>
          <p:cNvSpPr txBox="1">
            <a:spLocks noChangeArrowheads="1"/>
          </p:cNvSpPr>
          <p:nvPr/>
        </p:nvSpPr>
        <p:spPr bwMode="auto">
          <a:xfrm>
            <a:off x="179512" y="1628775"/>
            <a:ext cx="896448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FontTx/>
              <a:buNone/>
            </a:pPr>
            <a:r>
              <a:rPr lang="en-US" altLang="en-US" sz="2400" dirty="0" err="1">
                <a:solidFill>
                  <a:schemeClr val="bg1"/>
                </a:solidFill>
                <a:latin typeface="Tahoma" panose="020B0604030504040204" pitchFamily="34" charset="0"/>
              </a:rPr>
              <a:t>Laporan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ini</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menggambarkan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alasan</a:t>
            </a:r>
            <a:r>
              <a:rPr lang="en-US" altLang="en-US" sz="2400" dirty="0">
                <a:solidFill>
                  <a:schemeClr val="bg1"/>
                </a:solidFill>
                <a:latin typeface="Tahoma" panose="020B0604030504040204" pitchFamily="34" charset="0"/>
              </a:rPr>
              <a:t> yang </a:t>
            </a:r>
            <a:r>
              <a:rPr lang="en-US" altLang="en-US" sz="2400" dirty="0" err="1">
                <a:solidFill>
                  <a:schemeClr val="bg1"/>
                </a:solidFill>
                <a:latin typeface="Tahoma" panose="020B0604030504040204" pitchFamily="34" charset="0"/>
              </a:rPr>
              <a:t>menjadi</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penyebab</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terjadinya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perubahan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jumlah</a:t>
            </a:r>
            <a:r>
              <a:rPr lang="en-US" altLang="en-US" sz="2400" dirty="0">
                <a:solidFill>
                  <a:schemeClr val="bg1"/>
                </a:solidFill>
                <a:latin typeface="Tahoma" panose="020B0604030504040204" pitchFamily="34" charset="0"/>
              </a:rPr>
              <a:t> modal </a:t>
            </a:r>
            <a:r>
              <a:rPr lang="en-US" altLang="en-US" sz="2400" dirty="0" err="1">
                <a:solidFill>
                  <a:schemeClr val="bg1"/>
                </a:solidFill>
                <a:latin typeface="Tahoma" panose="020B0604030504040204" pitchFamily="34" charset="0"/>
              </a:rPr>
              <a:t>pemilik</a:t>
            </a:r>
            <a:r>
              <a:rPr lang="en-US" altLang="en-US" sz="2400" dirty="0">
                <a:solidFill>
                  <a:schemeClr val="bg1"/>
                </a:solidFill>
                <a:latin typeface="Tahoma" panose="020B0604030504040204" pitchFamily="34" charset="0"/>
              </a:rPr>
              <a:t>. Hasil </a:t>
            </a:r>
            <a:r>
              <a:rPr lang="en-US" altLang="en-US" sz="2400" dirty="0" err="1">
                <a:solidFill>
                  <a:schemeClr val="bg1"/>
                </a:solidFill>
                <a:latin typeface="Tahoma" panose="020B0604030504040204" pitchFamily="34" charset="0"/>
              </a:rPr>
              <a:t>Operasi</a:t>
            </a:r>
            <a:r>
              <a:rPr lang="en-US" altLang="en-US" sz="2400" dirty="0">
                <a:solidFill>
                  <a:schemeClr val="bg1"/>
                </a:solidFill>
                <a:latin typeface="Tahoma" panose="020B0604030504040204" pitchFamily="34" charset="0"/>
              </a:rPr>
              <a:t> Perusahaan yang </a:t>
            </a:r>
            <a:r>
              <a:rPr lang="en-US" altLang="en-US" sz="2400" dirty="0" err="1">
                <a:solidFill>
                  <a:schemeClr val="bg1"/>
                </a:solidFill>
                <a:latin typeface="Tahoma" panose="020B0604030504040204" pitchFamily="34" charset="0"/>
              </a:rPr>
              <a:t>berupa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laba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atau</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rugi</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akan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berpengaruh</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terhadap</a:t>
            </a:r>
            <a:r>
              <a:rPr lang="en-US" altLang="en-US" sz="2400" dirty="0">
                <a:solidFill>
                  <a:schemeClr val="bg1"/>
                </a:solidFill>
                <a:latin typeface="Tahoma" panose="020B0604030504040204" pitchFamily="34" charset="0"/>
              </a:rPr>
              <a:t> modal </a:t>
            </a:r>
            <a:r>
              <a:rPr lang="en-US" altLang="en-US" sz="2400" dirty="0" err="1">
                <a:solidFill>
                  <a:schemeClr val="bg1"/>
                </a:solidFill>
                <a:latin typeface="Tahoma" panose="020B0604030504040204" pitchFamily="34" charset="0"/>
              </a:rPr>
              <a:t>pemilik</a:t>
            </a:r>
            <a:r>
              <a:rPr lang="en-US" altLang="en-US" sz="2400" dirty="0">
                <a:solidFill>
                  <a:schemeClr val="bg1"/>
                </a:solidFill>
                <a:latin typeface="Tahoma" panose="020B0604030504040204" pitchFamily="34" charset="0"/>
              </a:rPr>
              <a:t>. </a:t>
            </a:r>
            <a:endParaRPr lang="en-US" altLang="en-US" sz="2400" b="1" dirty="0">
              <a:solidFill>
                <a:schemeClr val="bg1"/>
              </a:solidFill>
              <a:latin typeface="Tahoma" panose="020B0604030504040204" pitchFamily="34" charset="0"/>
            </a:endParaRPr>
          </a:p>
          <a:p>
            <a:pPr>
              <a:spcBef>
                <a:spcPct val="0"/>
              </a:spcBef>
              <a:buFontTx/>
              <a:buNone/>
            </a:pPr>
            <a:endParaRPr lang="en-US" altLang="en-US" sz="2400" b="1" dirty="0">
              <a:solidFill>
                <a:schemeClr val="bg1"/>
              </a:solidFill>
              <a:latin typeface="Tahoma" panose="020B0604030504040204" pitchFamily="34" charset="0"/>
            </a:endParaRPr>
          </a:p>
          <a:p>
            <a:pPr>
              <a:spcBef>
                <a:spcPct val="0"/>
              </a:spcBef>
              <a:buFontTx/>
              <a:buNone/>
            </a:pPr>
            <a:r>
              <a:rPr lang="en-US" altLang="en-US" sz="2400" b="1" dirty="0">
                <a:solidFill>
                  <a:schemeClr val="bg1"/>
                </a:solidFill>
                <a:latin typeface="Tahoma" panose="020B0604030504040204" pitchFamily="34" charset="0"/>
              </a:rPr>
              <a:t>Modal </a:t>
            </a:r>
            <a:r>
              <a:rPr lang="en-US" altLang="en-US" sz="2400" b="1" dirty="0" err="1">
                <a:solidFill>
                  <a:schemeClr val="bg1"/>
                </a:solidFill>
                <a:latin typeface="Tahoma" panose="020B0604030504040204" pitchFamily="34" charset="0"/>
              </a:rPr>
              <a:t>Pemilik</a:t>
            </a:r>
            <a:r>
              <a:rPr lang="en-US" altLang="en-US" sz="2400" b="1" dirty="0">
                <a:solidFill>
                  <a:schemeClr val="bg1"/>
                </a:solidFill>
                <a:latin typeface="Tahoma" panose="020B0604030504040204" pitchFamily="34" charset="0"/>
              </a:rPr>
              <a:t> </a:t>
            </a:r>
            <a:r>
              <a:rPr lang="en-US" altLang="en-US" sz="2400" b="1" dirty="0" err="1">
                <a:solidFill>
                  <a:schemeClr val="bg1"/>
                </a:solidFill>
                <a:latin typeface="Tahoma" panose="020B0604030504040204" pitchFamily="34" charset="0"/>
              </a:rPr>
              <a:t>akan</a:t>
            </a:r>
            <a:r>
              <a:rPr lang="en-US" altLang="en-US" sz="2400" b="1" dirty="0">
                <a:solidFill>
                  <a:schemeClr val="bg1"/>
                </a:solidFill>
                <a:latin typeface="Tahoma" panose="020B0604030504040204" pitchFamily="34" charset="0"/>
              </a:rPr>
              <a:t> </a:t>
            </a:r>
            <a:r>
              <a:rPr lang="en-US" altLang="en-US" sz="2400" b="1" dirty="0" err="1">
                <a:solidFill>
                  <a:schemeClr val="bg1"/>
                </a:solidFill>
                <a:latin typeface="Tahoma" panose="020B0604030504040204" pitchFamily="34" charset="0"/>
              </a:rPr>
              <a:t>bertambah</a:t>
            </a:r>
            <a:r>
              <a:rPr lang="en-US" altLang="en-US" sz="2400" b="1" dirty="0">
                <a:solidFill>
                  <a:schemeClr val="bg1"/>
                </a:solidFill>
                <a:latin typeface="Tahoma" panose="020B0604030504040204" pitchFamily="34" charset="0"/>
              </a:rPr>
              <a:t> :</a:t>
            </a:r>
            <a:endParaRPr lang="en-US" altLang="en-US" sz="2400" dirty="0">
              <a:solidFill>
                <a:schemeClr val="bg1"/>
              </a:solidFill>
              <a:latin typeface="Tahoma" panose="020B0604030504040204" pitchFamily="34" charset="0"/>
            </a:endParaRPr>
          </a:p>
          <a:p>
            <a:pPr>
              <a:spcBef>
                <a:spcPct val="0"/>
              </a:spcBef>
              <a:buFontTx/>
              <a:buNone/>
            </a:pPr>
            <a:r>
              <a:rPr lang="en-US" altLang="en-US" sz="2400" dirty="0">
                <a:solidFill>
                  <a:schemeClr val="bg1"/>
                </a:solidFill>
                <a:latin typeface="Tahoma" panose="020B0604030504040204" pitchFamily="34" charset="0"/>
              </a:rPr>
              <a:t>1. Karena </a:t>
            </a:r>
            <a:r>
              <a:rPr lang="en-US" altLang="en-US" sz="2400" dirty="0" err="1">
                <a:solidFill>
                  <a:schemeClr val="bg1"/>
                </a:solidFill>
                <a:latin typeface="Tahoma" panose="020B0604030504040204" pitchFamily="34" charset="0"/>
              </a:rPr>
              <a:t>adanya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tambahan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Investasi</a:t>
            </a:r>
            <a:r>
              <a:rPr lang="en-US" altLang="en-US" sz="2400" dirty="0">
                <a:solidFill>
                  <a:schemeClr val="bg1"/>
                </a:solidFill>
                <a:latin typeface="Tahoma" panose="020B0604030504040204" pitchFamily="34" charset="0"/>
              </a:rPr>
              <a:t> oleh </a:t>
            </a:r>
            <a:r>
              <a:rPr lang="en-US" altLang="en-US" sz="2400" dirty="0" err="1">
                <a:solidFill>
                  <a:schemeClr val="bg1"/>
                </a:solidFill>
                <a:latin typeface="Tahoma" panose="020B0604030504040204" pitchFamily="34" charset="0"/>
              </a:rPr>
              <a:t>pemilik</a:t>
            </a:r>
            <a:endParaRPr lang="en-US" altLang="en-US" sz="2400" dirty="0">
              <a:solidFill>
                <a:schemeClr val="bg1"/>
              </a:solidFill>
              <a:latin typeface="Tahoma" panose="020B0604030504040204" pitchFamily="34" charset="0"/>
            </a:endParaRPr>
          </a:p>
          <a:p>
            <a:pPr>
              <a:spcBef>
                <a:spcPct val="0"/>
              </a:spcBef>
              <a:buFontTx/>
              <a:buNone/>
            </a:pPr>
            <a:r>
              <a:rPr lang="en-US" altLang="en-US" sz="2400" dirty="0">
                <a:solidFill>
                  <a:schemeClr val="bg1"/>
                </a:solidFill>
                <a:latin typeface="Tahoma" panose="020B0604030504040204" pitchFamily="34" charset="0"/>
              </a:rPr>
              <a:t>2. Karena </a:t>
            </a:r>
            <a:r>
              <a:rPr lang="en-US" altLang="en-US" sz="2400" dirty="0" err="1">
                <a:solidFill>
                  <a:schemeClr val="bg1"/>
                </a:solidFill>
                <a:latin typeface="Tahoma" panose="020B0604030504040204" pitchFamily="34" charset="0"/>
              </a:rPr>
              <a:t>adanya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perusahaan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mendapat</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Laba</a:t>
            </a:r>
            <a:endParaRPr lang="en-US" altLang="en-US" sz="2400" b="1" dirty="0">
              <a:solidFill>
                <a:schemeClr val="bg1"/>
              </a:solidFill>
              <a:latin typeface="Tahoma" panose="020B0604030504040204" pitchFamily="34" charset="0"/>
            </a:endParaRPr>
          </a:p>
          <a:p>
            <a:pPr>
              <a:spcBef>
                <a:spcPct val="0"/>
              </a:spcBef>
              <a:buFontTx/>
              <a:buNone/>
            </a:pPr>
            <a:endParaRPr lang="en-US" altLang="en-US" sz="2400" b="1" dirty="0">
              <a:solidFill>
                <a:schemeClr val="bg1"/>
              </a:solidFill>
              <a:latin typeface="Tahoma" panose="020B0604030504040204" pitchFamily="34" charset="0"/>
            </a:endParaRPr>
          </a:p>
          <a:p>
            <a:pPr>
              <a:spcBef>
                <a:spcPct val="0"/>
              </a:spcBef>
              <a:buFontTx/>
              <a:buNone/>
            </a:pPr>
            <a:r>
              <a:rPr lang="en-US" altLang="en-US" sz="2400" b="1" dirty="0">
                <a:solidFill>
                  <a:schemeClr val="bg1"/>
                </a:solidFill>
                <a:latin typeface="Tahoma" panose="020B0604030504040204" pitchFamily="34" charset="0"/>
              </a:rPr>
              <a:t>Modal </a:t>
            </a:r>
            <a:r>
              <a:rPr lang="en-US" altLang="en-US" sz="2400" b="1" dirty="0" err="1">
                <a:solidFill>
                  <a:schemeClr val="bg1"/>
                </a:solidFill>
                <a:latin typeface="Tahoma" panose="020B0604030504040204" pitchFamily="34" charset="0"/>
              </a:rPr>
              <a:t>Pemilik</a:t>
            </a:r>
            <a:r>
              <a:rPr lang="en-US" altLang="en-US" sz="2400" b="1" dirty="0">
                <a:solidFill>
                  <a:schemeClr val="bg1"/>
                </a:solidFill>
                <a:latin typeface="Tahoma" panose="020B0604030504040204" pitchFamily="34" charset="0"/>
              </a:rPr>
              <a:t> </a:t>
            </a:r>
            <a:r>
              <a:rPr lang="en-US" altLang="en-US" sz="2400" b="1" dirty="0" err="1">
                <a:solidFill>
                  <a:schemeClr val="bg1"/>
                </a:solidFill>
                <a:latin typeface="Tahoma" panose="020B0604030504040204" pitchFamily="34" charset="0"/>
              </a:rPr>
              <a:t>akan</a:t>
            </a:r>
            <a:r>
              <a:rPr lang="en-US" altLang="en-US" sz="2400" b="1" dirty="0">
                <a:solidFill>
                  <a:schemeClr val="bg1"/>
                </a:solidFill>
                <a:latin typeface="Tahoma" panose="020B0604030504040204" pitchFamily="34" charset="0"/>
              </a:rPr>
              <a:t> </a:t>
            </a:r>
            <a:r>
              <a:rPr lang="en-US" altLang="en-US" sz="2400" b="1" dirty="0" err="1">
                <a:solidFill>
                  <a:schemeClr val="bg1"/>
                </a:solidFill>
                <a:latin typeface="Tahoma" panose="020B0604030504040204" pitchFamily="34" charset="0"/>
              </a:rPr>
              <a:t>berkurang</a:t>
            </a:r>
            <a:r>
              <a:rPr lang="en-US" altLang="en-US" sz="2400" b="1" dirty="0">
                <a:solidFill>
                  <a:schemeClr val="bg1"/>
                </a:solidFill>
                <a:latin typeface="Tahoma" panose="020B0604030504040204" pitchFamily="34" charset="0"/>
              </a:rPr>
              <a:t> :</a:t>
            </a:r>
            <a:endParaRPr lang="en-US" altLang="en-US" sz="2400" dirty="0">
              <a:solidFill>
                <a:schemeClr val="bg1"/>
              </a:solidFill>
              <a:latin typeface="Tahoma" panose="020B0604030504040204" pitchFamily="34" charset="0"/>
            </a:endParaRPr>
          </a:p>
          <a:p>
            <a:pPr>
              <a:spcBef>
                <a:spcPct val="0"/>
              </a:spcBef>
              <a:buFontTx/>
              <a:buNone/>
            </a:pPr>
            <a:r>
              <a:rPr lang="en-US" altLang="en-US" sz="2400" dirty="0">
                <a:solidFill>
                  <a:schemeClr val="bg1"/>
                </a:solidFill>
                <a:latin typeface="Tahoma" panose="020B0604030504040204" pitchFamily="34" charset="0"/>
              </a:rPr>
              <a:t>1. Karena </a:t>
            </a:r>
            <a:r>
              <a:rPr lang="en-US" altLang="en-US" sz="2400" dirty="0" err="1">
                <a:solidFill>
                  <a:schemeClr val="bg1"/>
                </a:solidFill>
                <a:latin typeface="Tahoma" panose="020B0604030504040204" pitchFamily="34" charset="0"/>
              </a:rPr>
              <a:t>pemilik</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melakukan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pengambilan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harta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perusahaan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untuk</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keperluan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pribadi</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Pengambilan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Prive</a:t>
            </a:r>
            <a:r>
              <a:rPr lang="en-US" altLang="en-US" sz="2400" dirty="0">
                <a:solidFill>
                  <a:schemeClr val="bg1"/>
                </a:solidFill>
                <a:latin typeface="Tahoma" panose="020B0604030504040204" pitchFamily="34" charset="0"/>
              </a:rPr>
              <a:t>).</a:t>
            </a:r>
          </a:p>
          <a:p>
            <a:pPr>
              <a:spcBef>
                <a:spcPct val="0"/>
              </a:spcBef>
              <a:buFontTx/>
              <a:buNone/>
            </a:pPr>
            <a:r>
              <a:rPr lang="en-US" altLang="en-US" sz="2400" dirty="0">
                <a:solidFill>
                  <a:schemeClr val="bg1"/>
                </a:solidFill>
                <a:latin typeface="Tahoma" panose="020B0604030504040204" pitchFamily="34" charset="0"/>
              </a:rPr>
              <a:t>2. Karena </a:t>
            </a:r>
            <a:r>
              <a:rPr lang="en-US" altLang="en-US" sz="2400" dirty="0" err="1">
                <a:solidFill>
                  <a:schemeClr val="bg1"/>
                </a:solidFill>
                <a:latin typeface="Tahoma" panose="020B0604030504040204" pitchFamily="34" charset="0"/>
              </a:rPr>
              <a:t>perusahaan</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menderita</a:t>
            </a:r>
            <a:r>
              <a:rPr lang="en-US" altLang="en-US" sz="2400" dirty="0">
                <a:solidFill>
                  <a:schemeClr val="bg1"/>
                </a:solidFill>
                <a:latin typeface="Tahoma" panose="020B0604030504040204" pitchFamily="34" charset="0"/>
              </a:rPr>
              <a:t> </a:t>
            </a:r>
            <a:r>
              <a:rPr lang="en-US" altLang="en-US" sz="2400" dirty="0" err="1">
                <a:solidFill>
                  <a:schemeClr val="bg1"/>
                </a:solidFill>
                <a:latin typeface="Tahoma" panose="020B0604030504040204" pitchFamily="34" charset="0"/>
              </a:rPr>
              <a:t>Rugi</a:t>
            </a:r>
            <a:r>
              <a:rPr lang="en-US" altLang="en-US" sz="2400" dirty="0">
                <a:solidFill>
                  <a:schemeClr val="bg1"/>
                </a:solidFill>
                <a:latin typeface="Tahoma" panose="020B0604030504040204" pitchFamily="34" charset="0"/>
              </a:rPr>
              <a:t>.</a:t>
            </a:r>
          </a:p>
        </p:txBody>
      </p:sp>
      <p:sp>
        <p:nvSpPr>
          <p:cNvPr id="37893" name="Text Box 6">
            <a:extLst>
              <a:ext uri="{FF2B5EF4-FFF2-40B4-BE49-F238E27FC236}">
                <a16:creationId xmlns:a16="http://schemas.microsoft.com/office/drawing/2014/main" id="{FA1A6306-E2FF-4246-B9C4-3B36FFBD0885}"/>
              </a:ext>
            </a:extLst>
          </p:cNvPr>
          <p:cNvSpPr txBox="1">
            <a:spLocks noChangeArrowheads="1"/>
          </p:cNvSpPr>
          <p:nvPr/>
        </p:nvSpPr>
        <p:spPr bwMode="auto">
          <a:xfrm>
            <a:off x="684213" y="500063"/>
            <a:ext cx="625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FontTx/>
              <a:buNone/>
            </a:pPr>
            <a:r>
              <a:rPr lang="en-US" altLang="en-US" dirty="0">
                <a:solidFill>
                  <a:srgbClr val="FF0000"/>
                </a:solidFill>
                <a:latin typeface="Tahoma" panose="020B0604030504040204" pitchFamily="34" charset="0"/>
              </a:rPr>
              <a:t>3. LAPORAN PERUBAHAN MODAL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374900"/>
            <a:ext cx="7177135"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id-ID" sz="2800" dirty="0">
                <a:latin typeface="Bauhaus 93" panose="04030905020B02020C02" pitchFamily="82" charset="0"/>
              </a:rPr>
              <a:t>Menyusun laporan keuangan dari persamaan akuntansi</a:t>
            </a:r>
          </a:p>
        </p:txBody>
      </p:sp>
      <p:sp>
        <p:nvSpPr>
          <p:cNvPr id="3" name="Rounded Rectangle 2"/>
          <p:cNvSpPr/>
          <p:nvPr/>
        </p:nvSpPr>
        <p:spPr>
          <a:xfrm>
            <a:off x="601670" y="1749245"/>
            <a:ext cx="2901395" cy="2290575"/>
          </a:xfrm>
          <a:prstGeom prst="roundRect">
            <a:avLst/>
          </a:prstGeom>
          <a:solidFill>
            <a:schemeClr val="accent1">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Neraca adalah daftar aktiva, kewajiban dan modal perusahaan pada suatu saat tertentu, misal pada akhir bulan.</a:t>
            </a:r>
          </a:p>
        </p:txBody>
      </p:sp>
      <p:sp>
        <p:nvSpPr>
          <p:cNvPr id="6" name="Rounded Rectangle 5"/>
          <p:cNvSpPr/>
          <p:nvPr/>
        </p:nvSpPr>
        <p:spPr>
          <a:xfrm>
            <a:off x="4877410" y="1614295"/>
            <a:ext cx="2901395" cy="2290575"/>
          </a:xfrm>
          <a:prstGeom prst="roundRect">
            <a:avLst/>
          </a:prstGeom>
          <a:solidFill>
            <a:schemeClr val="accent3">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Laba Rugi adalah ikhtisar pendapatan dan beban untuk jangka waktu tertentu, misalnya satu bulan.</a:t>
            </a:r>
          </a:p>
        </p:txBody>
      </p:sp>
      <p:sp>
        <p:nvSpPr>
          <p:cNvPr id="7" name="Rounded Rectangle 6"/>
          <p:cNvSpPr/>
          <p:nvPr/>
        </p:nvSpPr>
        <p:spPr>
          <a:xfrm>
            <a:off x="6099050" y="4190159"/>
            <a:ext cx="2901395" cy="2290575"/>
          </a:xfrm>
          <a:prstGeom prst="roundRect">
            <a:avLst/>
          </a:prstGeom>
          <a:solidFill>
            <a:schemeClr val="bg2">
              <a:lumMod val="9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perubahan modal adalah ikhtisar tentang perubahan modal yang terjadi selama jangka waktu tertentu, misalnya satu tahun.</a:t>
            </a:r>
          </a:p>
        </p:txBody>
      </p:sp>
      <p:sp>
        <p:nvSpPr>
          <p:cNvPr id="8" name="Rounded Rectangle 7"/>
          <p:cNvSpPr/>
          <p:nvPr/>
        </p:nvSpPr>
        <p:spPr>
          <a:xfrm>
            <a:off x="1823310" y="4235766"/>
            <a:ext cx="2901395" cy="2290575"/>
          </a:xfrm>
          <a:prstGeom prst="roundRect">
            <a:avLst/>
          </a:prstGeom>
          <a:solidFill>
            <a:schemeClr val="accent4">
              <a:lumMod val="40000"/>
              <a:lumOff val="6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Pada setiap laporan keuangan harus dicantumkan nama perusahaan, nama laporan dan tanggal atau jangka waktunya.</a:t>
            </a:r>
          </a:p>
        </p:txBody>
      </p:sp>
    </p:spTree>
    <p:extLst>
      <p:ext uri="{BB962C8B-B14F-4D97-AF65-F5344CB8AC3E}">
        <p14:creationId xmlns:p14="http://schemas.microsoft.com/office/powerpoint/2010/main" val="153452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374900"/>
            <a:ext cx="8504251" cy="646331"/>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id-ID" sz="3600" dirty="0">
                <a:latin typeface="Courier New" panose="02070309020205020404" pitchFamily="49" charset="0"/>
                <a:cs typeface="Courier New" panose="02070309020205020404" pitchFamily="49" charset="0"/>
              </a:rPr>
              <a:t>PO. Ali neraca 31 januari 2011</a:t>
            </a:r>
          </a:p>
        </p:txBody>
      </p:sp>
      <p:pic>
        <p:nvPicPr>
          <p:cNvPr id="3" name="Picture 2"/>
          <p:cNvPicPr>
            <a:picLocks noChangeAspect="1"/>
          </p:cNvPicPr>
          <p:nvPr/>
        </p:nvPicPr>
        <p:blipFill rotWithShape="1">
          <a:blip r:embed="rId2"/>
          <a:srcRect l="17138" t="21371" r="25354" b="14764"/>
          <a:stretch/>
        </p:blipFill>
        <p:spPr>
          <a:xfrm>
            <a:off x="65033" y="1443835"/>
            <a:ext cx="8963988" cy="4886560"/>
          </a:xfrm>
          <a:prstGeom prst="rect">
            <a:avLst/>
          </a:prstGeom>
        </p:spPr>
      </p:pic>
    </p:spTree>
    <p:extLst>
      <p:ext uri="{BB962C8B-B14F-4D97-AF65-F5344CB8AC3E}">
        <p14:creationId xmlns:p14="http://schemas.microsoft.com/office/powerpoint/2010/main" val="76022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9006" y="888723"/>
            <a:ext cx="7940658" cy="763525"/>
          </a:xfrm>
        </p:spPr>
        <p:txBody>
          <a:bodyPr>
            <a:noAutofit/>
          </a:bodyPr>
          <a:lstStyle/>
          <a:p>
            <a:pPr algn="ctr"/>
            <a:r>
              <a:rPr lang="en-US" b="1" dirty="0">
                <a:latin typeface="Castellar" panose="020A0402060406010301" pitchFamily="18" charset="0"/>
              </a:rPr>
              <a:t>PERSAMAAN AKUNTANSI (ACCOUNTING EQUATION).</a:t>
            </a:r>
          </a:p>
        </p:txBody>
      </p:sp>
      <p:pic>
        <p:nvPicPr>
          <p:cNvPr id="6" name="Picture 5"/>
          <p:cNvPicPr>
            <a:picLocks noChangeAspect="1"/>
          </p:cNvPicPr>
          <p:nvPr/>
        </p:nvPicPr>
        <p:blipFill>
          <a:blip r:embed="rId3"/>
          <a:stretch>
            <a:fillRect/>
          </a:stretch>
        </p:blipFill>
        <p:spPr>
          <a:xfrm>
            <a:off x="245453" y="2523280"/>
            <a:ext cx="1985166" cy="312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triped Right Arrow 8"/>
          <p:cNvSpPr/>
          <p:nvPr/>
        </p:nvSpPr>
        <p:spPr>
          <a:xfrm>
            <a:off x="2230619" y="3306241"/>
            <a:ext cx="2346698" cy="195522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Eras Bold ITC" panose="020B0907030504020204" pitchFamily="34" charset="0"/>
              </a:rPr>
              <a:t>Kekayaan</a:t>
            </a:r>
            <a:endParaRPr lang="id-ID" sz="2000" dirty="0">
              <a:solidFill>
                <a:schemeClr val="tx1"/>
              </a:solidFill>
              <a:latin typeface="Eras Bold ITC" panose="020B0907030504020204" pitchFamily="34" charset="0"/>
            </a:endParaRPr>
          </a:p>
        </p:txBody>
      </p:sp>
      <p:pic>
        <p:nvPicPr>
          <p:cNvPr id="1028" name="Picture 4" descr="Image result for pembelanjaan perusaha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837" y="2523280"/>
            <a:ext cx="1985163" cy="3043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Striped Right Arrow 15"/>
          <p:cNvSpPr/>
          <p:nvPr/>
        </p:nvSpPr>
        <p:spPr>
          <a:xfrm rot="10800000">
            <a:off x="4669336" y="3251836"/>
            <a:ext cx="2598067" cy="1955219"/>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Eras Bold ITC" panose="020B0907030504020204" pitchFamily="34" charset="0"/>
            </a:endParaRPr>
          </a:p>
        </p:txBody>
      </p:sp>
      <p:sp>
        <p:nvSpPr>
          <p:cNvPr id="17" name="Rectangle 16"/>
          <p:cNvSpPr/>
          <p:nvPr/>
        </p:nvSpPr>
        <p:spPr>
          <a:xfrm>
            <a:off x="4889352" y="3875503"/>
            <a:ext cx="2100255" cy="707886"/>
          </a:xfrm>
          <a:prstGeom prst="rect">
            <a:avLst/>
          </a:prstGeom>
        </p:spPr>
        <p:txBody>
          <a:bodyPr wrap="none">
            <a:spAutoFit/>
          </a:bodyPr>
          <a:lstStyle/>
          <a:p>
            <a:pPr algn="ctr"/>
            <a:r>
              <a:rPr lang="en-US" sz="2000" dirty="0" err="1">
                <a:latin typeface="Eras Bold ITC" panose="020B0907030504020204" pitchFamily="34" charset="0"/>
              </a:rPr>
              <a:t>Sumber</a:t>
            </a:r>
            <a:endParaRPr lang="id-ID" sz="2000" dirty="0">
              <a:latin typeface="Eras Bold ITC" panose="020B0907030504020204" pitchFamily="34" charset="0"/>
            </a:endParaRPr>
          </a:p>
          <a:p>
            <a:pPr algn="ctr"/>
            <a:r>
              <a:rPr lang="en-US" sz="2000" dirty="0">
                <a:latin typeface="Eras Bold ITC" panose="020B0907030504020204" pitchFamily="34" charset="0"/>
              </a:rPr>
              <a:t> </a:t>
            </a:r>
            <a:r>
              <a:rPr lang="en-US" sz="2000" dirty="0" err="1">
                <a:latin typeface="Eras Bold ITC" panose="020B0907030504020204" pitchFamily="34" charset="0"/>
              </a:rPr>
              <a:t>Pembelanjaan</a:t>
            </a:r>
            <a:endParaRPr lang="id-ID" sz="2000" dirty="0">
              <a:latin typeface="Eras Bold ITC" panose="020B0907030504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222195"/>
            <a:ext cx="8236920" cy="46166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id-ID" sz="2400" dirty="0">
                <a:latin typeface="Courier New" panose="02070309020205020404" pitchFamily="49" charset="0"/>
                <a:cs typeface="Courier New" panose="02070309020205020404" pitchFamily="49" charset="0"/>
              </a:rPr>
              <a:t>PO. Ali laporan laba rugi bulan januari 2011</a:t>
            </a:r>
          </a:p>
        </p:txBody>
      </p:sp>
      <p:pic>
        <p:nvPicPr>
          <p:cNvPr id="3" name="Picture 2"/>
          <p:cNvPicPr>
            <a:picLocks noChangeAspect="1"/>
          </p:cNvPicPr>
          <p:nvPr/>
        </p:nvPicPr>
        <p:blipFill rotWithShape="1">
          <a:blip r:embed="rId2"/>
          <a:srcRect l="18311" t="27978" r="32395" b="19169"/>
          <a:stretch/>
        </p:blipFill>
        <p:spPr>
          <a:xfrm>
            <a:off x="900217" y="1138425"/>
            <a:ext cx="7029005" cy="5039265"/>
          </a:xfrm>
          <a:prstGeom prst="rect">
            <a:avLst/>
          </a:prstGeom>
        </p:spPr>
      </p:pic>
    </p:spTree>
    <p:extLst>
      <p:ext uri="{BB962C8B-B14F-4D97-AF65-F5344CB8AC3E}">
        <p14:creationId xmlns:p14="http://schemas.microsoft.com/office/powerpoint/2010/main" val="214992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374900"/>
            <a:ext cx="7787955" cy="40011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id-ID" sz="2000" dirty="0">
                <a:latin typeface="Courier New" panose="02070309020205020404" pitchFamily="49" charset="0"/>
                <a:cs typeface="Courier New" panose="02070309020205020404" pitchFamily="49" charset="0"/>
              </a:rPr>
              <a:t>PO. Ali laporan perubahan ekuitas 31 januari 2011</a:t>
            </a:r>
          </a:p>
        </p:txBody>
      </p:sp>
      <p:pic>
        <p:nvPicPr>
          <p:cNvPr id="3" name="Picture 2"/>
          <p:cNvPicPr>
            <a:picLocks noChangeAspect="1"/>
          </p:cNvPicPr>
          <p:nvPr/>
        </p:nvPicPr>
        <p:blipFill rotWithShape="1">
          <a:blip r:embed="rId2"/>
          <a:srcRect l="17138" t="45596" r="32396" b="14764"/>
          <a:stretch/>
        </p:blipFill>
        <p:spPr>
          <a:xfrm>
            <a:off x="300500" y="1596540"/>
            <a:ext cx="8390293" cy="3970330"/>
          </a:xfrm>
          <a:prstGeom prst="rect">
            <a:avLst/>
          </a:prstGeom>
        </p:spPr>
      </p:pic>
    </p:spTree>
    <p:extLst>
      <p:ext uri="{BB962C8B-B14F-4D97-AF65-F5344CB8AC3E}">
        <p14:creationId xmlns:p14="http://schemas.microsoft.com/office/powerpoint/2010/main" val="2966018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erima kas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5" y="0"/>
            <a:ext cx="9305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2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393" y="1748529"/>
            <a:ext cx="4572000" cy="707886"/>
          </a:xfrm>
          <a:prstGeom prst="rect">
            <a:avLst/>
          </a:prstGeom>
        </p:spPr>
        <p:txBody>
          <a:bodyPr>
            <a:spAutoFit/>
          </a:bodyPr>
          <a:lstStyle/>
          <a:p>
            <a:pPr algn="ctr"/>
            <a:r>
              <a:rPr lang="id-ID" sz="2000" dirty="0">
                <a:solidFill>
                  <a:schemeClr val="bg1"/>
                </a:solidFill>
                <a:latin typeface="Times New Roman" panose="02020603050405020304" pitchFamily="18" charset="0"/>
                <a:cs typeface="Times New Roman" panose="02020603050405020304" pitchFamily="18" charset="0"/>
              </a:rPr>
              <a:t>Sumber pembelanjaan yang berasal dari pemilik </a:t>
            </a:r>
          </a:p>
        </p:txBody>
      </p:sp>
      <p:pic>
        <p:nvPicPr>
          <p:cNvPr id="3074" name="Picture 2" descr="Image result for modal  usa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09" y="2456415"/>
            <a:ext cx="3849196" cy="3137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029" y="4210785"/>
            <a:ext cx="3106247" cy="923330"/>
          </a:xfrm>
          <a:prstGeom prst="rect">
            <a:avLst/>
          </a:prstGeom>
          <a:noFill/>
        </p:spPr>
        <p:txBody>
          <a:bodyPr wrap="square" rtlCol="0">
            <a:spAutoFit/>
          </a:bodyPr>
          <a:lstStyle/>
          <a:p>
            <a:r>
              <a:rPr lang="id-ID" sz="5400" dirty="0">
                <a:ln w="38100">
                  <a:solidFill>
                    <a:schemeClr val="bg1"/>
                  </a:solidFill>
                </a:ln>
                <a:latin typeface="Eras Bold ITC" panose="020B0907030504020204" pitchFamily="34" charset="0"/>
              </a:rPr>
              <a:t>MODAL</a:t>
            </a:r>
          </a:p>
        </p:txBody>
      </p:sp>
      <p:pic>
        <p:nvPicPr>
          <p:cNvPr id="5" name="Picture 4"/>
          <p:cNvPicPr>
            <a:picLocks noChangeAspect="1"/>
          </p:cNvPicPr>
          <p:nvPr/>
        </p:nvPicPr>
        <p:blipFill>
          <a:blip r:embed="rId3"/>
          <a:stretch>
            <a:fillRect/>
          </a:stretch>
        </p:blipFill>
        <p:spPr>
          <a:xfrm>
            <a:off x="5033312" y="2482809"/>
            <a:ext cx="3801099" cy="3171897"/>
          </a:xfrm>
          <a:prstGeom prst="rect">
            <a:avLst/>
          </a:prstGeom>
        </p:spPr>
      </p:pic>
      <p:sp>
        <p:nvSpPr>
          <p:cNvPr id="6" name="Rectangle 5"/>
          <p:cNvSpPr/>
          <p:nvPr/>
        </p:nvSpPr>
        <p:spPr>
          <a:xfrm>
            <a:off x="5033312" y="1718919"/>
            <a:ext cx="3802644" cy="400110"/>
          </a:xfrm>
          <a:prstGeom prst="rect">
            <a:avLst/>
          </a:prstGeom>
        </p:spPr>
        <p:txBody>
          <a:bodyPr wrap="none">
            <a:spAutoFit/>
          </a:bodyPr>
          <a:lstStyle/>
          <a:p>
            <a:r>
              <a:rPr lang="id-ID" sz="2000" dirty="0">
                <a:solidFill>
                  <a:schemeClr val="bg1"/>
                </a:solidFill>
                <a:latin typeface="Times New Roman" panose="02020603050405020304" pitchFamily="18" charset="0"/>
                <a:cs typeface="Times New Roman" panose="02020603050405020304" pitchFamily="18" charset="0"/>
              </a:rPr>
              <a:t>Sumber pembelanjaan dari kreditur</a:t>
            </a:r>
          </a:p>
        </p:txBody>
      </p:sp>
      <p:sp>
        <p:nvSpPr>
          <p:cNvPr id="7" name="Rectangle 6"/>
          <p:cNvSpPr/>
          <p:nvPr/>
        </p:nvSpPr>
        <p:spPr>
          <a:xfrm>
            <a:off x="257845" y="5896107"/>
            <a:ext cx="857182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dirty="0">
                <a:solidFill>
                  <a:schemeClr val="tx1"/>
                </a:solidFill>
                <a:latin typeface="Georgia" panose="02040502050405020303" pitchFamily="18" charset="0"/>
              </a:rPr>
              <a:t>	Kreditur mempunyai hak untuk lebih didahulukan daripada modal pemilik jika terjadi kondisi perusahaan merugi (kolaps).</a:t>
            </a:r>
          </a:p>
        </p:txBody>
      </p:sp>
    </p:spTree>
    <p:extLst>
      <p:ext uri="{BB962C8B-B14F-4D97-AF65-F5344CB8AC3E}">
        <p14:creationId xmlns:p14="http://schemas.microsoft.com/office/powerpoint/2010/main" val="290715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448965" y="4039820"/>
            <a:ext cx="8398775" cy="1068935"/>
          </a:xfrm>
          <a:prstGeom prst="can">
            <a:avLst/>
          </a:prstGeom>
          <a:solidFill>
            <a:schemeClr val="accent2">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ysClr val="windowText" lastClr="000000"/>
                </a:solidFill>
                <a:latin typeface="Courier New" panose="02070309020205020404" pitchFamily="49" charset="0"/>
                <a:cs typeface="Courier New" panose="02070309020205020404" pitchFamily="49" charset="0"/>
              </a:rPr>
              <a:t>AKTIVA = KEWAJIBAN + MODAL</a:t>
            </a:r>
          </a:p>
        </p:txBody>
      </p:sp>
      <p:sp>
        <p:nvSpPr>
          <p:cNvPr id="3" name="Rectangle 2"/>
          <p:cNvSpPr/>
          <p:nvPr/>
        </p:nvSpPr>
        <p:spPr>
          <a:xfrm>
            <a:off x="1704167" y="2512770"/>
            <a:ext cx="5463355" cy="707886"/>
          </a:xfrm>
          <a:prstGeom prst="rect">
            <a:avLst/>
          </a:prstGeom>
        </p:spPr>
        <p:txBody>
          <a:bodyPr wrap="none">
            <a:spAutoFit/>
          </a:bodyPr>
          <a:lstStyle/>
          <a:p>
            <a:pPr algn="ctr"/>
            <a:r>
              <a:rPr lang="id-ID" sz="4000" dirty="0">
                <a:solidFill>
                  <a:schemeClr val="bg1"/>
                </a:solidFill>
                <a:latin typeface="Adobe Devanagari" panose="02040503050201020203" pitchFamily="18" charset="0"/>
                <a:cs typeface="Adobe Devanagari" panose="02040503050201020203" pitchFamily="18" charset="0"/>
              </a:rPr>
              <a:t>Persamaan yang diperoleh: </a:t>
            </a:r>
          </a:p>
        </p:txBody>
      </p:sp>
    </p:spTree>
    <p:extLst>
      <p:ext uri="{BB962C8B-B14F-4D97-AF65-F5344CB8AC3E}">
        <p14:creationId xmlns:p14="http://schemas.microsoft.com/office/powerpoint/2010/main" val="180518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k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835"/>
            <a:ext cx="3338489" cy="27916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97655" y="1635607"/>
            <a:ext cx="4428445" cy="1754326"/>
          </a:xfrm>
          <a:prstGeom prst="rect">
            <a:avLst/>
          </a:prstGeom>
        </p:spPr>
        <p:txBody>
          <a:bodyPr wrap="square">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Kekayaan perusahaan disebut juga sebagai aktiva atau harta (assets).</a:t>
            </a:r>
          </a:p>
        </p:txBody>
      </p:sp>
      <p:sp>
        <p:nvSpPr>
          <p:cNvPr id="13" name="Rectangle 12"/>
          <p:cNvSpPr/>
          <p:nvPr/>
        </p:nvSpPr>
        <p:spPr>
          <a:xfrm>
            <a:off x="4635202" y="3268357"/>
            <a:ext cx="4572000" cy="3349956"/>
          </a:xfrm>
          <a:prstGeom prst="rect">
            <a:avLst/>
          </a:prstGeom>
        </p:spPr>
        <p:txBody>
          <a:bodyPr>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Sumber pembelanjaan merupakan modal yang digunakan perusahaan untuk membiayai operasional perusahaan. Sumber pembelanjaan bisa berasal dari pemilik dan juga dari pihak luar (kreditur). </a:t>
            </a:r>
          </a:p>
        </p:txBody>
      </p:sp>
      <p:sp>
        <p:nvSpPr>
          <p:cNvPr id="14" name="AutoShape 4" descr="Image result for modal  usaha"/>
          <p:cNvSpPr>
            <a:spLocks noChangeAspect="1" noChangeArrowheads="1"/>
          </p:cNvSpPr>
          <p:nvPr/>
        </p:nvSpPr>
        <p:spPr bwMode="auto">
          <a:xfrm>
            <a:off x="37148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5" name="Picture 14"/>
          <p:cNvPicPr>
            <a:picLocks noChangeAspect="1"/>
          </p:cNvPicPr>
          <p:nvPr/>
        </p:nvPicPr>
        <p:blipFill>
          <a:blip r:embed="rId3"/>
          <a:stretch>
            <a:fillRect/>
          </a:stretch>
        </p:blipFill>
        <p:spPr>
          <a:xfrm>
            <a:off x="371482" y="4353714"/>
            <a:ext cx="3991037" cy="2346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365195" y="375133"/>
            <a:ext cx="7024430" cy="1077218"/>
          </a:xfrm>
          <a:prstGeom prst="rect">
            <a:avLst/>
          </a:prstGeom>
          <a:ln>
            <a:solidFill>
              <a:srgbClr val="FFFF00"/>
            </a:solidFill>
          </a:ln>
        </p:spPr>
        <p:txBody>
          <a:bodyPr wrap="square">
            <a:spAutoFit/>
          </a:bodyPr>
          <a:lstStyle/>
          <a:p>
            <a:pPr algn="ctr"/>
            <a:r>
              <a:rPr lang="id-ID" sz="3200" dirty="0">
                <a:solidFill>
                  <a:srgbClr val="FF0000"/>
                </a:solidFill>
                <a:effectLst>
                  <a:glow rad="127000">
                    <a:schemeClr val="bg1"/>
                  </a:glow>
                </a:effectLst>
                <a:latin typeface="Elephant" panose="02020904090505020303" pitchFamily="18" charset="0"/>
              </a:rPr>
              <a:t>Pengaruh Transaksi Keuangan Terhadap Persamaan Akuntansi</a:t>
            </a:r>
          </a:p>
        </p:txBody>
      </p:sp>
      <p:sp>
        <p:nvSpPr>
          <p:cNvPr id="7" name="Rectangle 6"/>
          <p:cNvSpPr/>
          <p:nvPr/>
        </p:nvSpPr>
        <p:spPr>
          <a:xfrm>
            <a:off x="1670605" y="2254655"/>
            <a:ext cx="7473395" cy="2246769"/>
          </a:xfrm>
          <a:prstGeom prst="rect">
            <a:avLst/>
          </a:prstGeom>
        </p:spPr>
        <p:txBody>
          <a:bodyPr wrap="square">
            <a:spAutoFit/>
          </a:bodyPr>
          <a:lstStyle/>
          <a:p>
            <a:r>
              <a:rPr lang="id-ID" sz="2800" dirty="0">
                <a:solidFill>
                  <a:schemeClr val="bg1"/>
                </a:solidFill>
                <a:latin typeface="Times New Roman" panose="02020603050405020304" pitchFamily="18" charset="0"/>
                <a:cs typeface="Times New Roman" panose="02020603050405020304" pitchFamily="18" charset="0"/>
              </a:rPr>
              <a:t>	Transaksi bisnis adalah suatu kejadian ekonomi atau kondisi yang secara langsung mempengaruhi posisi keuangan entitas atau secara langsung mempengaruhi hasil operasi entitas tersebut.</a:t>
            </a:r>
          </a:p>
        </p:txBody>
      </p:sp>
      <p:sp>
        <p:nvSpPr>
          <p:cNvPr id="8" name="Rectangle 7"/>
          <p:cNvSpPr/>
          <p:nvPr/>
        </p:nvSpPr>
        <p:spPr>
          <a:xfrm>
            <a:off x="345410" y="5414165"/>
            <a:ext cx="850233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d-ID" sz="2400" dirty="0">
                <a:latin typeface="Times New Roman" panose="02020603050405020304" pitchFamily="18" charset="0"/>
                <a:cs typeface="Times New Roman" panose="02020603050405020304" pitchFamily="18" charset="0"/>
              </a:rPr>
              <a:t>	Tidak semua kejadian ekonomi yang mempengaruhi entitas bisnis dicatat dalam suatu sistem akuntansi. Hanya transaksi bisnis yang akan dicatat dalam catatan akuntansi.</a:t>
            </a:r>
          </a:p>
        </p:txBody>
      </p:sp>
    </p:spTree>
    <p:extLst>
      <p:ext uri="{BB962C8B-B14F-4D97-AF65-F5344CB8AC3E}">
        <p14:creationId xmlns:p14="http://schemas.microsoft.com/office/powerpoint/2010/main" val="231149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375" y="2207360"/>
            <a:ext cx="7787956" cy="3970318"/>
          </a:xfrm>
          <a:prstGeom prst="rect">
            <a:avLst/>
          </a:prstGeom>
        </p:spPr>
        <p:txBody>
          <a:bodyPr wrap="square">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Persamaan akuntansi menunjukkan posisi keuangan perusahaan. Setiap transaksi bisnis akan mempengaruhi posisi keuangan perusahaan. Oleh karena itu setiap transaksi dapat dinyatakan dalam bentuk efeknya terhadap ketiga unsur dalam persamaan akuntansi. Efek terhadap unsur persamaan akuntansi dinyatakan dalam penambahan atau pengurangan dari unsur-unsur tersebut.</a:t>
            </a:r>
          </a:p>
        </p:txBody>
      </p:sp>
    </p:spTree>
    <p:extLst>
      <p:ext uri="{BB962C8B-B14F-4D97-AF65-F5344CB8AC3E}">
        <p14:creationId xmlns:p14="http://schemas.microsoft.com/office/powerpoint/2010/main" val="126587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6260" y="222195"/>
            <a:ext cx="8093365" cy="1221640"/>
          </a:xfrm>
          <a:prstGeom prst="rect">
            <a:avLst/>
          </a:prstGeom>
        </p:spPr>
        <p:txBody>
          <a:bodyPr wrap="square">
            <a:prstTxWarp prst="textCanUp">
              <a:avLst/>
            </a:prstTxWarp>
            <a:spAutoFit/>
          </a:bodyPr>
          <a:lstStyle/>
          <a:p>
            <a:pPr algn="ctr"/>
            <a:r>
              <a:rPr lang="id-ID" sz="3200" dirty="0">
                <a:solidFill>
                  <a:schemeClr val="bg1"/>
                </a:solidFill>
                <a:effectLst>
                  <a:glow rad="101600">
                    <a:schemeClr val="accent2">
                      <a:satMod val="175000"/>
                      <a:alpha val="40000"/>
                    </a:schemeClr>
                  </a:glow>
                </a:effectLst>
                <a:latin typeface="Bauhaus 93" panose="04030905020B02020C02" pitchFamily="82" charset="0"/>
              </a:rPr>
              <a:t>Mencatat Transaksi Keuangan Dengan Persamaan Akuntansi</a:t>
            </a:r>
          </a:p>
        </p:txBody>
      </p:sp>
      <p:sp>
        <p:nvSpPr>
          <p:cNvPr id="7" name="Rectangle 6"/>
          <p:cNvSpPr/>
          <p:nvPr/>
        </p:nvSpPr>
        <p:spPr>
          <a:xfrm>
            <a:off x="1517900" y="2054655"/>
            <a:ext cx="7482545" cy="1631216"/>
          </a:xfrm>
          <a:prstGeom prst="rect">
            <a:avLst/>
          </a:prstGeom>
        </p:spPr>
        <p:txBody>
          <a:bodyPr wrap="square">
            <a:spAutoFit/>
          </a:bodyPr>
          <a:lstStyle/>
          <a:p>
            <a:r>
              <a:rPr lang="id-ID" sz="2000" dirty="0">
                <a:solidFill>
                  <a:schemeClr val="bg1"/>
                </a:solidFill>
                <a:latin typeface="Times New Roman" panose="02020603050405020304" pitchFamily="18" charset="0"/>
                <a:cs typeface="Times New Roman" panose="02020603050405020304" pitchFamily="18" charset="0"/>
              </a:rPr>
              <a:t> Persamaan akuntansi dapat dijadikan pedoman bagi kita melakukan pencatatan transaksi usaha. Sebagai misal:</a:t>
            </a:r>
          </a:p>
          <a:p>
            <a:r>
              <a:rPr lang="id-ID" sz="2000" dirty="0">
                <a:solidFill>
                  <a:schemeClr val="bg1"/>
                </a:solidFill>
                <a:latin typeface="Times New Roman" panose="02020603050405020304" pitchFamily="18" charset="0"/>
                <a:cs typeface="Times New Roman" panose="02020603050405020304" pitchFamily="18" charset="0"/>
              </a:rPr>
              <a:t> </a:t>
            </a:r>
          </a:p>
          <a:p>
            <a:pPr algn="ctr"/>
            <a:r>
              <a:rPr lang="id-ID" sz="2000" dirty="0">
                <a:solidFill>
                  <a:schemeClr val="bg1"/>
                </a:solidFill>
                <a:latin typeface="Times New Roman" panose="02020603050405020304" pitchFamily="18" charset="0"/>
                <a:cs typeface="Times New Roman" panose="02020603050405020304" pitchFamily="18" charset="0"/>
              </a:rPr>
              <a:t>Tuan Ali akan mendirikan usaha transportasi yang diberi nama PO. Ali</a:t>
            </a:r>
          </a:p>
          <a:p>
            <a:pPr algn="ctr"/>
            <a:endParaRPr lang="id-ID" sz="20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3780585"/>
            <a:ext cx="470790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dirty="0">
                <a:solidFill>
                  <a:schemeClr val="tx1"/>
                </a:solidFill>
                <a:latin typeface="Times New Roman" panose="02020603050405020304" pitchFamily="18" charset="0"/>
                <a:cs typeface="Times New Roman" panose="02020603050405020304" pitchFamily="18" charset="0"/>
              </a:rPr>
              <a:t>A. Transaksi permulaan, tuan Ali melakukan penyetoran modal sebesar Rp 40.000.000,</a:t>
            </a:r>
          </a:p>
        </p:txBody>
      </p:sp>
      <p:pic>
        <p:nvPicPr>
          <p:cNvPr id="9" name="Picture 8"/>
          <p:cNvPicPr>
            <a:picLocks noChangeAspect="1"/>
          </p:cNvPicPr>
          <p:nvPr/>
        </p:nvPicPr>
        <p:blipFill rotWithShape="1">
          <a:blip r:embed="rId3"/>
          <a:srcRect l="25353" t="58809" r="31222" b="19169"/>
          <a:stretch/>
        </p:blipFill>
        <p:spPr>
          <a:xfrm>
            <a:off x="1036574" y="4671591"/>
            <a:ext cx="8089713" cy="2186409"/>
          </a:xfrm>
          <a:prstGeom prst="rect">
            <a:avLst/>
          </a:prstGeom>
        </p:spPr>
      </p:pic>
    </p:spTree>
    <p:extLst>
      <p:ext uri="{BB962C8B-B14F-4D97-AF65-F5344CB8AC3E}">
        <p14:creationId xmlns:p14="http://schemas.microsoft.com/office/powerpoint/2010/main" val="601470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860</Words>
  <Application>Microsoft Office PowerPoint</Application>
  <PresentationFormat>On-screen Show (4:3)</PresentationFormat>
  <Paragraphs>111</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Adobe Devanagari</vt:lpstr>
      <vt:lpstr>Arial</vt:lpstr>
      <vt:lpstr>Bauhaus 93</vt:lpstr>
      <vt:lpstr>Calibri</vt:lpstr>
      <vt:lpstr>Castellar</vt:lpstr>
      <vt:lpstr>Courier New</vt:lpstr>
      <vt:lpstr>Elephant</vt:lpstr>
      <vt:lpstr>Eras Bold ITC</vt:lpstr>
      <vt:lpstr>Georgia</vt:lpstr>
      <vt:lpstr>Tahoma</vt:lpstr>
      <vt:lpstr>Times New Roman</vt:lpstr>
      <vt:lpstr>Office Theme</vt:lpstr>
      <vt:lpstr>PERSAMAAN DASAR AKUNTANSI  </vt:lpstr>
      <vt:lpstr>Persamaan Akuntansi </vt:lpstr>
      <vt:lpstr>PERSAMAAN AKUNTANSI (ACCOUNTING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52</cp:revision>
  <dcterms:created xsi:type="dcterms:W3CDTF">2013-08-21T19:17:07Z</dcterms:created>
  <dcterms:modified xsi:type="dcterms:W3CDTF">2021-08-07T04:06:50Z</dcterms:modified>
</cp:coreProperties>
</file>