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9" r:id="rId3"/>
    <p:sldId id="260" r:id="rId4"/>
    <p:sldId id="261" r:id="rId5"/>
    <p:sldId id="262" r:id="rId6"/>
    <p:sldId id="270" r:id="rId7"/>
    <p:sldId id="271" r:id="rId8"/>
    <p:sldId id="272" r:id="rId9"/>
    <p:sldId id="273" r:id="rId10"/>
    <p:sldId id="263" r:id="rId11"/>
    <p:sldId id="264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4A1A9-83D6-4225-BD31-A8D88E4D7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9E2F88-F019-4B51-A18E-4E2744F5F06D}" type="datetimeFigureOut">
              <a:rPr lang="id-ID" smtClean="0"/>
              <a:t>11/10/2021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E0A3AD-AA3A-4920-AAEA-1CF94F5F388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571636"/>
          </a:xfrm>
        </p:spPr>
        <p:txBody>
          <a:bodyPr/>
          <a:lstStyle/>
          <a:p>
            <a:r>
              <a:rPr lang="id-ID" b="1" dirty="0"/>
              <a:t>   MENYUSUN  KERTAS  KERJA   </a:t>
            </a:r>
          </a:p>
        </p:txBody>
      </p:sp>
      <p:pic>
        <p:nvPicPr>
          <p:cNvPr id="4" name="Content Placeholder 3" descr="COVER KERTAS KERJA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2143116"/>
            <a:ext cx="7429553" cy="3643338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12" name="Group 700"/>
          <p:cNvGraphicFramePr>
            <a:graphicFrameLocks noGrp="1"/>
          </p:cNvGraphicFramePr>
          <p:nvPr>
            <p:ph/>
          </p:nvPr>
        </p:nvGraphicFramePr>
        <p:xfrm>
          <a:off x="714349" y="785794"/>
          <a:ext cx="7991467" cy="5523884"/>
        </p:xfrm>
        <a:graphic>
          <a:graphicData uri="http://schemas.openxmlformats.org/drawingml/2006/table">
            <a:tbl>
              <a:tblPr/>
              <a:tblGrid>
                <a:gridCol w="338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5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7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17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5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5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362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No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Keterangan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Jurnal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Penyesuaian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 Disesuaikan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Laporan             Laba/ Rugi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41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Piutang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Asuransi dibayar 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Tanah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Peralatan Kantor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Sewa diterima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Modal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Penarikan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jasa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upah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utilitas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rupa-rupa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360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16.340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Group 2"/>
          <p:cNvGraphicFramePr>
            <a:graphicFrameLocks noGrp="1"/>
          </p:cNvGraphicFramePr>
          <p:nvPr>
            <p:ph/>
          </p:nvPr>
        </p:nvGraphicFramePr>
        <p:xfrm>
          <a:off x="76200" y="76200"/>
          <a:ext cx="8991600" cy="615854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No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Keterangan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Jurnal Penyesuaian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 Disesuaikan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Laporan             Laba/ Rugi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Piutang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Asuransi dibayar 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Tanah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Peralatan Kantor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Sewa diterima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Modal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Penarikan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jasa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upah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utilitas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rupa-rupa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360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16.340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asuransi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pajak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penyusutan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Akumulasi penyusutan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79" name="Group 119"/>
          <p:cNvGraphicFramePr>
            <a:graphicFrameLocks noGrp="1"/>
          </p:cNvGraphicFramePr>
          <p:nvPr>
            <p:ph/>
          </p:nvPr>
        </p:nvGraphicFramePr>
        <p:xfrm>
          <a:off x="76200" y="76200"/>
          <a:ext cx="8991600" cy="615854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No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Keterangan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Jurnal Penyesuaian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 Disesuaikan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Laporan             Laba/ Rugi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Piutang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Asuransi dibayar 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Tanah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Peralatan Kantor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Sewa diterima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Modal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Penarikan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jasa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upah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utilitas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rupa-rupa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360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16.340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2.720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4.525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16.840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asuransi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pajak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penyusutan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Akumulasi penyusutan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>
            <p:ph/>
          </p:nvPr>
        </p:nvGraphicFramePr>
        <p:xfrm>
          <a:off x="76200" y="76200"/>
          <a:ext cx="8991600" cy="670718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No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Keterangan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Jurnal Penyesuaian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 Disesuaikan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Laporan             Laba/ Rugi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Piutang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Asuransi dibayar 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Tanah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Peralatan Kantor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Sewa diterima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Modal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Penarikan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jasa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upah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utilitas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rupa-rupa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360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16.340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2.720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4.525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16.840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4.525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16.840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asuransi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pajak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penyusutan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Akumulasi penyusutan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9.755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Laba Bersih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7.205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/>
          </p:nvPr>
        </p:nvGraphicFramePr>
        <p:xfrm>
          <a:off x="76200" y="76200"/>
          <a:ext cx="8991600" cy="670718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No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Keterangan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Jurnal Penyesuaian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 Saldo Disesuaikan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Laporan             Laba/ Rugi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Neraca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Debit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Kredit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Kas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Piutang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Asuransi dibayar 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Tanah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Peralatan Kantor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usaha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Sewa diterima di muka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Modal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Penarikan Chris Clark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jasa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upah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utilitas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Perlengkapan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rupa-rupa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2.220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360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16.340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1.240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2.720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2.300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4.525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16.840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4.525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455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16.840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2.065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2.720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760  2.300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1.800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4.000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240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42.600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asuransi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Pendapatan sewa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Utang pajak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Beban penyusutan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Akumulasi penyusutan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250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     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 2.260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43.400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9.755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33.645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26.440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22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Laba Bersih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7.205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7.205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Maiandra GD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16.960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33.645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Maiandra GD" pitchFamily="34" charset="0"/>
                        </a:rPr>
                        <a:t>33.645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HANKS.PNG"/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857224" y="1142984"/>
            <a:ext cx="7072362" cy="478634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4267200" cy="6365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b="1">
                <a:solidFill>
                  <a:schemeClr val="tx1"/>
                </a:solidFill>
                <a:latin typeface="Maiandra GD" pitchFamily="34" charset="0"/>
              </a:rPr>
              <a:t>NERACA LAJUR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28596" y="1500174"/>
            <a:ext cx="8215370" cy="4572032"/>
          </a:xfrm>
        </p:spPr>
        <p:txBody>
          <a:bodyPr>
            <a:normAutofit lnSpcReduction="10000"/>
          </a:bodyPr>
          <a:lstStyle/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b="1" dirty="0" err="1">
                <a:solidFill>
                  <a:srgbClr val="33CC33"/>
                </a:solidFill>
                <a:latin typeface="Maiandra GD" pitchFamily="34" charset="0"/>
              </a:rPr>
              <a:t>Neraca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 </a:t>
            </a:r>
            <a:r>
              <a:rPr lang="en-US" sz="2800" b="1" dirty="0" err="1">
                <a:solidFill>
                  <a:srgbClr val="33CC33"/>
                </a:solidFill>
                <a:latin typeface="Maiandra GD" pitchFamily="34" charset="0"/>
              </a:rPr>
              <a:t>Lajur</a:t>
            </a:r>
            <a:r>
              <a:rPr lang="en-US" sz="2800" dirty="0">
                <a:solidFill>
                  <a:srgbClr val="33CC33"/>
                </a:solidFill>
                <a:latin typeface="Maiandra GD" pitchFamily="34" charset="0"/>
              </a:rPr>
              <a:t> 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(</a:t>
            </a:r>
            <a:r>
              <a:rPr lang="en-US" sz="2800" b="1" i="1" dirty="0">
                <a:solidFill>
                  <a:srgbClr val="33CC33"/>
                </a:solidFill>
                <a:latin typeface="Maiandra GD" pitchFamily="34" charset="0"/>
              </a:rPr>
              <a:t>worksheet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)</a:t>
            </a:r>
            <a:r>
              <a:rPr lang="en-US" sz="2800" b="1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adalah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kertas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kerja</a:t>
            </a:r>
            <a:r>
              <a:rPr lang="en-US" sz="2800" dirty="0">
                <a:latin typeface="Maiandra GD" pitchFamily="34" charset="0"/>
              </a:rPr>
              <a:t> (</a:t>
            </a:r>
            <a:r>
              <a:rPr lang="en-US" sz="2800" i="1" dirty="0">
                <a:latin typeface="Maiandra GD" pitchFamily="34" charset="0"/>
              </a:rPr>
              <a:t>working paper</a:t>
            </a:r>
            <a:r>
              <a:rPr lang="en-US" sz="2800" dirty="0">
                <a:latin typeface="Maiandra GD" pitchFamily="34" charset="0"/>
              </a:rPr>
              <a:t>)</a:t>
            </a:r>
            <a:r>
              <a:rPr lang="en-US" sz="2800" i="1" dirty="0">
                <a:latin typeface="Maiandra GD" pitchFamily="34" charset="0"/>
              </a:rPr>
              <a:t> </a:t>
            </a:r>
            <a:r>
              <a:rPr lang="en-US" sz="2800" dirty="0">
                <a:latin typeface="Maiandra GD" pitchFamily="34" charset="0"/>
              </a:rPr>
              <a:t>yang </a:t>
            </a:r>
            <a:r>
              <a:rPr lang="en-US" sz="2800" dirty="0" err="1">
                <a:latin typeface="Maiandra GD" pitchFamily="34" charset="0"/>
              </a:rPr>
              <a:t>bisa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digunakan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akuntan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untuk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mengikhtisarkan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ayat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jurnal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penyesuaian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saldo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akun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untuk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penyesuaian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keuangan</a:t>
            </a:r>
            <a:r>
              <a:rPr lang="en-US" sz="28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latin typeface="Maiandra GD" pitchFamily="34" charset="0"/>
              </a:rPr>
              <a:t>Atau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kertas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berkolom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digunakan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sebagai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kertas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kerja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dalam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penyusunan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keuangan</a:t>
            </a:r>
            <a:r>
              <a:rPr lang="en-US" sz="28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latin typeface="Maiandra GD" pitchFamily="34" charset="0"/>
              </a:rPr>
              <a:t>Penggunaan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lajur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dapat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mengurangi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kesalahan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terlupakannya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salah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satu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ayat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jurnal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penyesuaian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harus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dilakukan</a:t>
            </a:r>
            <a:r>
              <a:rPr lang="en-US" sz="2800" dirty="0">
                <a:latin typeface="Maiandra GD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48" y="1357298"/>
            <a:ext cx="7572428" cy="4071966"/>
          </a:xfrm>
        </p:spPr>
        <p:txBody>
          <a:bodyPr/>
          <a:lstStyle/>
          <a:p>
            <a:pPr marL="609600" indent="-609600" algn="just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lajur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terdiri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atas</a:t>
            </a:r>
            <a:r>
              <a:rPr lang="en-US" sz="2800" dirty="0">
                <a:latin typeface="Maiandra GD" pitchFamily="34" charset="0"/>
              </a:rPr>
              <a:t> 5 </a:t>
            </a:r>
            <a:r>
              <a:rPr lang="en-US" sz="2800" dirty="0" err="1">
                <a:latin typeface="Maiandra GD" pitchFamily="34" charset="0"/>
              </a:rPr>
              <a:t>bagian</a:t>
            </a:r>
            <a:r>
              <a:rPr lang="en-US" sz="2800" dirty="0">
                <a:latin typeface="Maiandra GD" pitchFamily="34" charset="0"/>
              </a:rPr>
              <a:t>, </a:t>
            </a:r>
            <a:r>
              <a:rPr lang="en-US" sz="2800" dirty="0" err="1">
                <a:latin typeface="Maiandra GD" pitchFamily="34" charset="0"/>
              </a:rPr>
              <a:t>yaitu</a:t>
            </a:r>
            <a:r>
              <a:rPr lang="en-US" sz="2800" dirty="0">
                <a:latin typeface="Maiandra GD" pitchFamily="34" charset="0"/>
              </a:rPr>
              <a:t>:</a:t>
            </a:r>
          </a:p>
          <a:p>
            <a:pPr marL="609600" indent="-609600" algn="just" eaLnBrk="1" hangingPunct="1">
              <a:spcBef>
                <a:spcPct val="5000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Saldo</a:t>
            </a:r>
            <a:endParaRPr lang="en-US" sz="2800" dirty="0">
              <a:latin typeface="Maiandra GD" pitchFamily="34" charset="0"/>
            </a:endParaRPr>
          </a:p>
          <a:p>
            <a:pPr marL="609600" indent="-609600" algn="just" eaLnBrk="1" hangingPunct="1">
              <a:spcBef>
                <a:spcPct val="5000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dirty="0" err="1">
                <a:latin typeface="Maiandra GD" pitchFamily="34" charset="0"/>
              </a:rPr>
              <a:t>Ayat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Jurnal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Penyesuaian</a:t>
            </a:r>
            <a:endParaRPr lang="en-US" sz="2800" dirty="0">
              <a:latin typeface="Maiandra GD" pitchFamily="34" charset="0"/>
            </a:endParaRPr>
          </a:p>
          <a:p>
            <a:pPr marL="609600" indent="-609600" algn="just" eaLnBrk="1" hangingPunct="1">
              <a:spcBef>
                <a:spcPct val="5000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Saldo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Telah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Disesuaikan</a:t>
            </a:r>
            <a:endParaRPr lang="en-US" sz="2800" dirty="0">
              <a:latin typeface="Maiandra GD" pitchFamily="34" charset="0"/>
            </a:endParaRPr>
          </a:p>
          <a:p>
            <a:pPr marL="609600" indent="-609600" algn="just" eaLnBrk="1" hangingPunct="1">
              <a:spcBef>
                <a:spcPct val="5000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Laba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Rugi</a:t>
            </a:r>
            <a:endParaRPr lang="en-US" sz="2800" dirty="0">
              <a:latin typeface="Maiandra GD" pitchFamily="34" charset="0"/>
            </a:endParaRPr>
          </a:p>
          <a:p>
            <a:pPr marL="609600" indent="-609600" algn="just" eaLnBrk="1" hangingPunct="1">
              <a:spcBef>
                <a:spcPct val="50000"/>
              </a:spcBef>
              <a:buClr>
                <a:schemeClr val="tx1"/>
              </a:buClr>
              <a:buSzTx/>
              <a:buFont typeface="Wingdings" pitchFamily="2" charset="2"/>
              <a:buAutoNum type="arabicPeriod"/>
              <a:defRPr/>
            </a:pPr>
            <a:r>
              <a:rPr lang="en-US" sz="2800" dirty="0" err="1">
                <a:latin typeface="Maiandra GD" pitchFamily="34" charset="0"/>
              </a:rPr>
              <a:t>Neraca</a:t>
            </a:r>
            <a:endParaRPr lang="en-US" sz="2800" dirty="0">
              <a:latin typeface="Maiandra GD" pitchFamily="34" charset="0"/>
            </a:endParaRPr>
          </a:p>
        </p:txBody>
      </p:sp>
      <p:pic>
        <p:nvPicPr>
          <p:cNvPr id="4099" name="Picture 4" descr="tubby_tuber_relaxing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76200"/>
            <a:ext cx="18288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4267200" cy="6365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600" b="1">
                <a:solidFill>
                  <a:schemeClr val="tx1"/>
                </a:solidFill>
                <a:latin typeface="Maiandra GD" pitchFamily="34" charset="0"/>
              </a:rPr>
              <a:t>Neraca Saldo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1472" y="1285860"/>
            <a:ext cx="7715304" cy="4929222"/>
          </a:xfrm>
        </p:spPr>
        <p:txBody>
          <a:bodyPr>
            <a:normAutofit lnSpcReduction="10000"/>
          </a:bodyPr>
          <a:lstStyle/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b="1" dirty="0" err="1">
                <a:solidFill>
                  <a:srgbClr val="33CC33"/>
                </a:solidFill>
                <a:latin typeface="Maiandra GD" pitchFamily="34" charset="0"/>
              </a:rPr>
              <a:t>Neraca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 </a:t>
            </a:r>
            <a:r>
              <a:rPr lang="en-US" sz="2800" b="1" dirty="0" err="1">
                <a:solidFill>
                  <a:srgbClr val="33CC33"/>
                </a:solidFill>
                <a:latin typeface="Maiandra GD" pitchFamily="34" charset="0"/>
              </a:rPr>
              <a:t>Saldo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 (</a:t>
            </a:r>
            <a:r>
              <a:rPr lang="en-US" sz="2800" b="1" i="1" dirty="0">
                <a:solidFill>
                  <a:srgbClr val="33CC33"/>
                </a:solidFill>
                <a:latin typeface="Maiandra GD" pitchFamily="34" charset="0"/>
              </a:rPr>
              <a:t>trial balance</a:t>
            </a:r>
            <a:r>
              <a:rPr lang="en-US" sz="2800" b="1" dirty="0">
                <a:solidFill>
                  <a:srgbClr val="33CC33"/>
                </a:solidFill>
                <a:latin typeface="Maiandra GD" pitchFamily="34" charset="0"/>
              </a:rPr>
              <a:t>)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adalah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merupakan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sisa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atau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percobaan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mana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berisi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daftar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saldo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akun-akun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ada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dalam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buku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besar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perusahaan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pada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suatu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tertentu</a:t>
            </a:r>
            <a:r>
              <a:rPr lang="en-US" sz="28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saldo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merupakan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titik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awal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baik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untuk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penyusunan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keuangan</a:t>
            </a:r>
            <a:r>
              <a:rPr lang="en-US" sz="28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70000"/>
              </a:spcBef>
              <a:buFont typeface="Wingdings" pitchFamily="2" charset="2"/>
              <a:buNone/>
              <a:defRPr/>
            </a:pPr>
            <a:r>
              <a:rPr lang="en-US" sz="2800" dirty="0" err="1">
                <a:latin typeface="Maiandra GD" pitchFamily="34" charset="0"/>
              </a:rPr>
              <a:t>Banyak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dari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jumlah</a:t>
            </a:r>
            <a:r>
              <a:rPr lang="en-US" sz="2800" dirty="0">
                <a:latin typeface="Maiandra GD" pitchFamily="34" charset="0"/>
              </a:rPr>
              <a:t> yang </a:t>
            </a:r>
            <a:r>
              <a:rPr lang="en-US" sz="2800" dirty="0" err="1">
                <a:latin typeface="Maiandra GD" pitchFamily="34" charset="0"/>
              </a:rPr>
              <a:t>dicantumkan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dalamnya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dapat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langsung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disajikan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dalam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neraca</a:t>
            </a:r>
            <a:r>
              <a:rPr lang="en-US" sz="2800" dirty="0">
                <a:latin typeface="Maiandra GD" pitchFamily="34" charset="0"/>
              </a:rPr>
              <a:t>, </a:t>
            </a: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laba-rugi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dan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laporan</a:t>
            </a:r>
            <a:r>
              <a:rPr lang="en-US" sz="2800" dirty="0">
                <a:latin typeface="Maiandra GD" pitchFamily="34" charset="0"/>
              </a:rPr>
              <a:t> </a:t>
            </a:r>
            <a:r>
              <a:rPr lang="en-US" sz="2800" dirty="0" err="1">
                <a:latin typeface="Maiandra GD" pitchFamily="34" charset="0"/>
              </a:rPr>
              <a:t>perubahan</a:t>
            </a:r>
            <a:r>
              <a:rPr lang="en-US" sz="2800" dirty="0">
                <a:latin typeface="Maiandra GD" pitchFamily="34" charset="0"/>
              </a:rPr>
              <a:t> modal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172200" cy="6365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400" b="1" dirty="0" err="1">
                <a:solidFill>
                  <a:schemeClr val="tx1"/>
                </a:solidFill>
                <a:latin typeface="Maiandra GD" pitchFamily="34" charset="0"/>
              </a:rPr>
              <a:t>Neraca</a:t>
            </a:r>
            <a:r>
              <a:rPr lang="en-US" sz="3400" b="1" dirty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Maiandra GD" pitchFamily="34" charset="0"/>
              </a:rPr>
              <a:t>Saldo</a:t>
            </a:r>
            <a:r>
              <a:rPr lang="en-US" sz="3400" b="1" dirty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400" b="1" dirty="0" err="1">
                <a:solidFill>
                  <a:schemeClr val="tx1"/>
                </a:solidFill>
                <a:latin typeface="Maiandra GD" pitchFamily="34" charset="0"/>
              </a:rPr>
              <a:t>Disesuaikan</a:t>
            </a:r>
            <a:endParaRPr lang="en-US" sz="3400" b="1" dirty="0">
              <a:solidFill>
                <a:schemeClr val="tx1"/>
              </a:solidFill>
              <a:latin typeface="Maiandra GD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76400"/>
            <a:ext cx="8839200" cy="495300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500" dirty="0" err="1">
                <a:latin typeface="Maiandra GD" pitchFamily="34" charset="0"/>
              </a:rPr>
              <a:t>Pada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kolom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neraca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saldo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disesuaikan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menunjukkan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neraca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saldo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setelah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disesuaikan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dengan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jurnal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penyesuaian</a:t>
            </a:r>
            <a:r>
              <a:rPr lang="en-US" sz="25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500" dirty="0" err="1">
                <a:latin typeface="Maiandra GD" pitchFamily="34" charset="0"/>
              </a:rPr>
              <a:t>Saldonya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sudah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mencerminkan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keadaan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perusahaan</a:t>
            </a:r>
            <a:r>
              <a:rPr lang="en-US" sz="2500" dirty="0">
                <a:latin typeface="Maiandra GD" pitchFamily="34" charset="0"/>
              </a:rPr>
              <a:t> yang </a:t>
            </a:r>
            <a:r>
              <a:rPr lang="en-US" sz="2500" dirty="0" err="1">
                <a:latin typeface="Maiandra GD" pitchFamily="34" charset="0"/>
              </a:rPr>
              <a:t>sebenarnya</a:t>
            </a:r>
            <a:r>
              <a:rPr lang="en-US" sz="25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500" dirty="0" err="1">
                <a:latin typeface="Maiandra GD" pitchFamily="34" charset="0"/>
              </a:rPr>
              <a:t>Angka-angka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dalam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kolom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ini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diperoleh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dengan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jalan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menambah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atau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mengurangkan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angka-angka</a:t>
            </a:r>
            <a:r>
              <a:rPr lang="en-US" sz="2500" dirty="0">
                <a:latin typeface="Maiandra GD" pitchFamily="34" charset="0"/>
              </a:rPr>
              <a:t> yang </a:t>
            </a:r>
            <a:r>
              <a:rPr lang="en-US" sz="2500" dirty="0" err="1">
                <a:latin typeface="Maiandra GD" pitchFamily="34" charset="0"/>
              </a:rPr>
              <a:t>terdapat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dalam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kolom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jurnal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penyesuaian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pada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angka-angka</a:t>
            </a:r>
            <a:r>
              <a:rPr lang="en-US" sz="2500" dirty="0">
                <a:latin typeface="Maiandra GD" pitchFamily="34" charset="0"/>
              </a:rPr>
              <a:t> yang </a:t>
            </a:r>
            <a:r>
              <a:rPr lang="en-US" sz="2500" dirty="0" err="1">
                <a:latin typeface="Maiandra GD" pitchFamily="34" charset="0"/>
              </a:rPr>
              <a:t>terdapat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dalam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neraca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saldo</a:t>
            </a:r>
            <a:r>
              <a:rPr lang="en-US" sz="2500" dirty="0">
                <a:latin typeface="Maiandra GD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500" dirty="0" err="1">
                <a:latin typeface="Maiandra GD" pitchFamily="34" charset="0"/>
              </a:rPr>
              <a:t>Saldo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akun-akun</a:t>
            </a:r>
            <a:r>
              <a:rPr lang="en-US" sz="2500" dirty="0">
                <a:latin typeface="Maiandra GD" pitchFamily="34" charset="0"/>
              </a:rPr>
              <a:t> yang </a:t>
            </a:r>
            <a:r>
              <a:rPr lang="en-US" sz="2500" dirty="0" err="1">
                <a:latin typeface="Maiandra GD" pitchFamily="34" charset="0"/>
              </a:rPr>
              <a:t>tidak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terpengaruh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oleh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jurnal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penyesuaian</a:t>
            </a:r>
            <a:r>
              <a:rPr lang="en-US" sz="2500" dirty="0">
                <a:latin typeface="Maiandra GD" pitchFamily="34" charset="0"/>
              </a:rPr>
              <a:t>, </a:t>
            </a:r>
            <a:r>
              <a:rPr lang="en-US" sz="2500" dirty="0" err="1">
                <a:latin typeface="Maiandra GD" pitchFamily="34" charset="0"/>
              </a:rPr>
              <a:t>langsung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dipindahkan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ke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kolom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neraca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saldo</a:t>
            </a:r>
            <a:r>
              <a:rPr lang="en-US" sz="2500" dirty="0">
                <a:latin typeface="Maiandra GD" pitchFamily="34" charset="0"/>
              </a:rPr>
              <a:t> </a:t>
            </a:r>
            <a:r>
              <a:rPr lang="en-US" sz="2500" dirty="0" err="1">
                <a:latin typeface="Maiandra GD" pitchFamily="34" charset="0"/>
              </a:rPr>
              <a:t>disesuaikan</a:t>
            </a:r>
            <a:endParaRPr lang="en-US" sz="2500" dirty="0">
              <a:latin typeface="Maiandra GD" pitchFamily="34" charset="0"/>
            </a:endParaRPr>
          </a:p>
        </p:txBody>
      </p:sp>
      <p:pic>
        <p:nvPicPr>
          <p:cNvPr id="6148" name="Picture 4" descr="tubby_tuber_relaxing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76200"/>
            <a:ext cx="18288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/>
              <a:t>Contoh Soal :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714375"/>
            <a:ext cx="7058025" cy="3506788"/>
          </a:xfrm>
          <a:noFill/>
        </p:spPr>
      </p:pic>
      <p:sp>
        <p:nvSpPr>
          <p:cNvPr id="5" name="Rectangle 4"/>
          <p:cNvSpPr/>
          <p:nvPr/>
        </p:nvSpPr>
        <p:spPr>
          <a:xfrm>
            <a:off x="684213" y="4508500"/>
            <a:ext cx="8135937" cy="1822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000" dirty="0" err="1">
                <a:latin typeface="+mj-lt"/>
              </a:rPr>
              <a:t>Informasi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tambahan</a:t>
            </a:r>
            <a:r>
              <a:rPr lang="en-US" sz="2000" dirty="0">
                <a:latin typeface="+mj-lt"/>
              </a:rPr>
              <a:t>: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</a:rPr>
              <a:t>Tarif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premi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asuransi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adalah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Rp</a:t>
            </a:r>
            <a:r>
              <a:rPr lang="en-US" sz="2000" dirty="0">
                <a:latin typeface="+mj-lt"/>
              </a:rPr>
              <a:t>. 400.000,- per </a:t>
            </a:r>
            <a:r>
              <a:rPr lang="en-US" sz="2000" dirty="0" err="1">
                <a:latin typeface="+mj-lt"/>
              </a:rPr>
              <a:t>bulan</a:t>
            </a:r>
            <a:r>
              <a:rPr lang="en-US" sz="2000" dirty="0">
                <a:latin typeface="+mj-lt"/>
              </a:rPr>
              <a:t>.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</a:rPr>
              <a:t>Perlengkapan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tersisa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gudang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pada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tanggal</a:t>
            </a:r>
            <a:r>
              <a:rPr lang="en-US" sz="2000" dirty="0">
                <a:latin typeface="+mj-lt"/>
              </a:rPr>
              <a:t> 31 </a:t>
            </a:r>
            <a:r>
              <a:rPr lang="en-US" sz="2000" dirty="0" err="1">
                <a:latin typeface="+mj-lt"/>
              </a:rPr>
              <a:t>Maret</a:t>
            </a:r>
            <a:r>
              <a:rPr lang="en-US" sz="2000" dirty="0">
                <a:latin typeface="+mj-lt"/>
              </a:rPr>
              <a:t> 2006, </a:t>
            </a:r>
            <a:r>
              <a:rPr lang="en-US" sz="2000" dirty="0" err="1">
                <a:latin typeface="+mj-lt"/>
              </a:rPr>
              <a:t>Rp</a:t>
            </a:r>
            <a:r>
              <a:rPr lang="en-US" sz="2000" dirty="0">
                <a:latin typeface="+mj-lt"/>
              </a:rPr>
              <a:t>. 2.000.000,-.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</a:rPr>
              <a:t>Penyusutan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peralatan</a:t>
            </a:r>
            <a:r>
              <a:rPr lang="en-US" sz="2000" dirty="0">
                <a:latin typeface="+mj-lt"/>
              </a:rPr>
              <a:t> per </a:t>
            </a:r>
            <a:r>
              <a:rPr lang="en-US" sz="2000" dirty="0" err="1">
                <a:latin typeface="+mj-lt"/>
              </a:rPr>
              <a:t>bulan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Rp</a:t>
            </a:r>
            <a:r>
              <a:rPr lang="en-US" sz="2000" dirty="0">
                <a:latin typeface="+mj-lt"/>
              </a:rPr>
              <a:t>. 1.800.000,-.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 err="1">
                <a:latin typeface="+mj-lt"/>
              </a:rPr>
              <a:t>Bunga</a:t>
            </a:r>
            <a:r>
              <a:rPr lang="en-US" sz="2000" dirty="0">
                <a:latin typeface="+mj-lt"/>
              </a:rPr>
              <a:t> yang </a:t>
            </a:r>
            <a:r>
              <a:rPr lang="en-US" sz="2000" dirty="0" err="1">
                <a:latin typeface="+mj-lt"/>
              </a:rPr>
              <a:t>masih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harus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dibayar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atas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utang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wesel</a:t>
            </a:r>
            <a:r>
              <a:rPr lang="en-US" sz="2000" dirty="0">
                <a:latin typeface="+mj-lt"/>
              </a:rPr>
              <a:t> per 31 </a:t>
            </a:r>
            <a:r>
              <a:rPr lang="en-US" sz="2000" dirty="0" err="1">
                <a:latin typeface="+mj-lt"/>
              </a:rPr>
              <a:t>Maret</a:t>
            </a:r>
            <a:r>
              <a:rPr lang="en-US" sz="2000" dirty="0">
                <a:latin typeface="+mj-lt"/>
              </a:rPr>
              <a:t> 2006 </a:t>
            </a:r>
            <a:r>
              <a:rPr lang="en-US" sz="2000" dirty="0" err="1">
                <a:latin typeface="+mj-lt"/>
              </a:rPr>
              <a:t>adalah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Rp</a:t>
            </a:r>
            <a:r>
              <a:rPr lang="en-US" sz="2000" dirty="0">
                <a:latin typeface="+mj-lt"/>
              </a:rPr>
              <a:t>. 1.000.000,-.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 b="1"/>
              <a:t>Pertanyaan: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3600" dirty="0" err="1"/>
              <a:t>Buatlah</a:t>
            </a:r>
            <a:r>
              <a:rPr lang="en-US" sz="3600" dirty="0"/>
              <a:t> </a:t>
            </a:r>
            <a:r>
              <a:rPr lang="en-US" sz="3600" dirty="0" err="1"/>
              <a:t>neraca</a:t>
            </a:r>
            <a:r>
              <a:rPr lang="en-US" sz="3600" dirty="0"/>
              <a:t> </a:t>
            </a:r>
            <a:r>
              <a:rPr lang="en-US" sz="3600" dirty="0" err="1"/>
              <a:t>lajur</a:t>
            </a:r>
            <a:r>
              <a:rPr lang="en-US" sz="3600" dirty="0"/>
              <a:t>.</a:t>
            </a:r>
          </a:p>
          <a:p>
            <a:pPr marL="742950" indent="-74295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600" dirty="0"/>
          </a:p>
          <a:p>
            <a:pPr marL="742950" indent="-74295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600" dirty="0" err="1"/>
              <a:t>Buatlah</a:t>
            </a:r>
            <a:r>
              <a:rPr lang="en-US" sz="3600" dirty="0"/>
              <a:t> </a:t>
            </a:r>
            <a:r>
              <a:rPr lang="en-US" sz="3600" dirty="0" err="1"/>
              <a:t>laporan</a:t>
            </a:r>
            <a:r>
              <a:rPr lang="en-US" sz="3600" dirty="0"/>
              <a:t> </a:t>
            </a:r>
            <a:r>
              <a:rPr lang="en-US" sz="3600" dirty="0" err="1"/>
              <a:t>keuangan</a:t>
            </a:r>
            <a:r>
              <a:rPr lang="en-US" sz="3600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7772400" cy="865188"/>
          </a:xfrm>
        </p:spPr>
        <p:txBody>
          <a:bodyPr/>
          <a:lstStyle/>
          <a:p>
            <a:pPr eaLnBrk="1" hangingPunct="1"/>
            <a:r>
              <a:rPr lang="en-US"/>
              <a:t>Jawaban 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0" y="1714500"/>
            <a:ext cx="7500938" cy="4071938"/>
          </a:xfrm>
        </p:spPr>
        <p:txBody>
          <a:bodyPr>
            <a:normAutofit fontScale="70000" lnSpcReduction="20000"/>
          </a:bodyPr>
          <a:lstStyle/>
          <a:p>
            <a:pPr marL="457200" indent="-457200" eaLnBrk="1" hangingPunct="1"/>
            <a:r>
              <a:rPr lang="en-US" sz="2400" b="1" dirty="0" err="1">
                <a:solidFill>
                  <a:srgbClr val="C00000"/>
                </a:solidFill>
              </a:rPr>
              <a:t>Buat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Jurnal</a:t>
            </a:r>
            <a:r>
              <a:rPr lang="en-US" sz="2400" b="1" dirty="0">
                <a:solidFill>
                  <a:srgbClr val="C00000"/>
                </a:solidFill>
              </a:rPr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Penyesuaian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</a:pPr>
            <a:r>
              <a:rPr lang="en-US" sz="2400" b="1" dirty="0" err="1"/>
              <a:t>Beban</a:t>
            </a:r>
            <a:r>
              <a:rPr lang="en-US" sz="2400" b="1" dirty="0"/>
              <a:t> </a:t>
            </a:r>
            <a:r>
              <a:rPr lang="en-US" sz="2400" b="1" dirty="0" err="1"/>
              <a:t>asuransi</a:t>
            </a:r>
            <a:r>
              <a:rPr lang="en-US" sz="2400" b="1" dirty="0"/>
              <a:t>				400</a:t>
            </a:r>
          </a:p>
          <a:p>
            <a:pPr marL="457200" indent="-457200" eaLnBrk="1" hangingPunct="1"/>
            <a:r>
              <a:rPr lang="en-US" sz="2400" b="1" dirty="0"/>
              <a:t>		</a:t>
            </a:r>
            <a:r>
              <a:rPr lang="en-US" sz="2400" b="1" dirty="0" err="1"/>
              <a:t>Asuransi</a:t>
            </a:r>
            <a:r>
              <a:rPr lang="en-US" sz="2400" b="1" dirty="0"/>
              <a:t> </a:t>
            </a:r>
            <a:r>
              <a:rPr lang="en-US" sz="2400" b="1" dirty="0" err="1"/>
              <a:t>dibayar</a:t>
            </a:r>
            <a:r>
              <a:rPr lang="en-US" sz="2400" b="1" dirty="0"/>
              <a:t> </a:t>
            </a:r>
            <a:r>
              <a:rPr lang="en-US" sz="2400" b="1" dirty="0" err="1"/>
              <a:t>dimuka</a:t>
            </a:r>
            <a:r>
              <a:rPr lang="en-US" sz="2400" b="1" dirty="0"/>
              <a:t>			400</a:t>
            </a:r>
          </a:p>
          <a:p>
            <a:pPr marL="457200" indent="-457200" eaLnBrk="1" hangingPunct="1"/>
            <a:endParaRPr lang="en-US" sz="2400" b="1" dirty="0"/>
          </a:p>
          <a:p>
            <a:pPr marL="457200" indent="-457200" eaLnBrk="1" hangingPunct="1">
              <a:buFont typeface="Wingdings 2" pitchFamily="18" charset="2"/>
              <a:buAutoNum type="arabicPeriod" startAt="2"/>
            </a:pPr>
            <a:r>
              <a:rPr lang="en-US" sz="2400" b="1" dirty="0" err="1"/>
              <a:t>Beban</a:t>
            </a:r>
            <a:r>
              <a:rPr lang="en-US" sz="2400" b="1" dirty="0"/>
              <a:t> </a:t>
            </a:r>
            <a:r>
              <a:rPr lang="en-US" sz="2400" b="1" dirty="0" err="1"/>
              <a:t>Perlengkapan</a:t>
            </a:r>
            <a:r>
              <a:rPr lang="en-US" sz="2400" b="1" dirty="0"/>
              <a:t>				600</a:t>
            </a:r>
          </a:p>
          <a:p>
            <a:pPr marL="457200" indent="-457200" eaLnBrk="1" hangingPunct="1"/>
            <a:r>
              <a:rPr lang="en-US" sz="2400" b="1" dirty="0"/>
              <a:t>		</a:t>
            </a:r>
            <a:r>
              <a:rPr lang="en-US" sz="2400" b="1" dirty="0" err="1"/>
              <a:t>Perlengkapan</a:t>
            </a:r>
            <a:r>
              <a:rPr lang="en-US" sz="2400" b="1" dirty="0"/>
              <a:t>				600</a:t>
            </a:r>
          </a:p>
          <a:p>
            <a:pPr marL="457200" indent="-457200" eaLnBrk="1" hangingPunct="1"/>
            <a:endParaRPr lang="en-US" sz="2400" b="1" dirty="0"/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r>
              <a:rPr lang="en-US" sz="2400" b="1" dirty="0" err="1"/>
              <a:t>Depresiasi</a:t>
            </a:r>
            <a:r>
              <a:rPr lang="en-US" sz="2400" b="1" dirty="0"/>
              <a:t> </a:t>
            </a:r>
            <a:r>
              <a:rPr lang="en-US" sz="2400" b="1" dirty="0" err="1"/>
              <a:t>Peralatan</a:t>
            </a:r>
            <a:r>
              <a:rPr lang="en-US" sz="2400" b="1" dirty="0"/>
              <a:t>				1.800</a:t>
            </a:r>
          </a:p>
          <a:p>
            <a:pPr marL="457200" indent="-457200" eaLnBrk="1" hangingPunct="1"/>
            <a:r>
              <a:rPr lang="en-US" sz="2400" b="1" dirty="0"/>
              <a:t>		</a:t>
            </a:r>
            <a:r>
              <a:rPr lang="en-US" sz="2400" b="1" dirty="0" err="1"/>
              <a:t>Peralatan</a:t>
            </a:r>
            <a:r>
              <a:rPr lang="en-US" sz="2400" b="1" dirty="0"/>
              <a:t>					1.800</a:t>
            </a:r>
          </a:p>
          <a:p>
            <a:pPr marL="457200" indent="-457200" eaLnBrk="1" hangingPunct="1"/>
            <a:endParaRPr lang="en-US" sz="2400" b="1" dirty="0"/>
          </a:p>
          <a:p>
            <a:pPr marL="457200" indent="-457200" eaLnBrk="1" hangingPunct="1">
              <a:buFont typeface="Wingdings 2" pitchFamily="18" charset="2"/>
              <a:buAutoNum type="arabicPeriod" startAt="4"/>
            </a:pPr>
            <a:r>
              <a:rPr lang="en-US" sz="2400" b="1" dirty="0" err="1"/>
              <a:t>Beban</a:t>
            </a:r>
            <a:r>
              <a:rPr lang="en-US" sz="2400" b="1" dirty="0"/>
              <a:t> </a:t>
            </a:r>
            <a:r>
              <a:rPr lang="en-US" sz="2400" b="1" dirty="0" err="1"/>
              <a:t>Bunga</a:t>
            </a:r>
            <a:r>
              <a:rPr lang="en-US" sz="2400" b="1" dirty="0"/>
              <a:t>					1.000</a:t>
            </a:r>
          </a:p>
          <a:p>
            <a:pPr marL="457200" indent="-457200" eaLnBrk="1" hangingPunct="1"/>
            <a:r>
              <a:rPr lang="en-US" sz="2400" b="1" dirty="0"/>
              <a:t>		</a:t>
            </a:r>
            <a:r>
              <a:rPr lang="en-US" sz="2400" b="1" dirty="0" err="1"/>
              <a:t>Hutang</a:t>
            </a:r>
            <a:r>
              <a:rPr lang="en-US" sz="2400" b="1" dirty="0"/>
              <a:t> </a:t>
            </a:r>
            <a:r>
              <a:rPr lang="en-US" sz="2400" b="1" dirty="0" err="1"/>
              <a:t>Bunga</a:t>
            </a:r>
            <a:r>
              <a:rPr lang="en-US" sz="2400" b="1" dirty="0"/>
              <a:t>				1.000	</a:t>
            </a:r>
            <a:r>
              <a:rPr lang="en-US" sz="2400" dirty="0"/>
              <a:t>	</a:t>
            </a:r>
          </a:p>
          <a:p>
            <a:pPr marL="457200" indent="-457200" eaLnBrk="1" hangingPunct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5728"/>
            <a:ext cx="8001000" cy="619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4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90</TotalTime>
  <Words>1537</Words>
  <Application>Microsoft Office PowerPoint</Application>
  <PresentationFormat>On-screen Show (4:3)</PresentationFormat>
  <Paragraphs>960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Franklin Gothic Book</vt:lpstr>
      <vt:lpstr>Maiandra GD</vt:lpstr>
      <vt:lpstr>Perpetua</vt:lpstr>
      <vt:lpstr>Wingdings</vt:lpstr>
      <vt:lpstr>Wingdings 2</vt:lpstr>
      <vt:lpstr>Equity</vt:lpstr>
      <vt:lpstr>   MENYUSUN  KERTAS  KERJA   </vt:lpstr>
      <vt:lpstr>NERACA LAJUR</vt:lpstr>
      <vt:lpstr>PowerPoint Presentation</vt:lpstr>
      <vt:lpstr>Neraca Saldo</vt:lpstr>
      <vt:lpstr>Neraca Saldo Disesuaikan</vt:lpstr>
      <vt:lpstr>Contoh Soal :</vt:lpstr>
      <vt:lpstr>Pertanyaan:</vt:lpstr>
      <vt:lpstr>Jawaban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MENYUSUN  KERTAS  KERJA</dc:title>
  <dc:creator>TOSHIBA</dc:creator>
  <cp:lastModifiedBy>user</cp:lastModifiedBy>
  <cp:revision>3</cp:revision>
  <dcterms:created xsi:type="dcterms:W3CDTF">2020-10-13T00:38:14Z</dcterms:created>
  <dcterms:modified xsi:type="dcterms:W3CDTF">2021-10-11T00:06:54Z</dcterms:modified>
</cp:coreProperties>
</file>