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281" r:id="rId3"/>
    <p:sldId id="276" r:id="rId4"/>
    <p:sldId id="282" r:id="rId5"/>
    <p:sldId id="263" r:id="rId6"/>
    <p:sldId id="284" r:id="rId7"/>
    <p:sldId id="274" r:id="rId8"/>
    <p:sldId id="287" r:id="rId9"/>
    <p:sldId id="288" r:id="rId10"/>
    <p:sldId id="277" r:id="rId11"/>
    <p:sldId id="278" r:id="rId12"/>
    <p:sldId id="285" r:id="rId13"/>
    <p:sldId id="286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FC591-A61C-4FB3-A615-7D9E244C7AF8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543D-2B77-4761-9A78-F348A86142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560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04671-498F-47B8-B89E-B4F362231100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547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8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42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5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50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9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3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6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0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8361-19A8-4E0D-9090-85E41508063D}" type="datetimeFigureOut">
              <a:rPr lang="id-ID" smtClean="0"/>
              <a:pPr/>
              <a:t>22/07/2021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06AA-155B-4213-AA35-FD753B4E3D1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08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-2"/>
            <a:ext cx="7230217" cy="4598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48176" y="-1"/>
            <a:ext cx="3795823" cy="483783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MENGHITUNG PENDAPATAN NASIONAL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4226" y="-1395398"/>
            <a:ext cx="317182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50000" dirty="0">
                <a:solidFill>
                  <a:srgbClr val="FFFFFF"/>
                </a:solidFill>
                <a:latin typeface="Rockwell" pitchFamily="18" charset="0"/>
                <a:ea typeface="Kozuka Mincho Pr6N B" pitchFamily="18" charset="-128"/>
              </a:rPr>
              <a:t>1</a:t>
            </a:r>
            <a:endParaRPr lang="en-US" sz="50000" dirty="0">
              <a:solidFill>
                <a:srgbClr val="FFFFFF"/>
              </a:solidFill>
              <a:latin typeface="Rockwell" pitchFamily="18" charset="0"/>
              <a:ea typeface="Kozuka Mincho Pr6N B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82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45" y="3086100"/>
            <a:ext cx="3522955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76966"/>
            <a:ext cx="7535463" cy="42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9435"/>
                <a:ext cx="7886700" cy="4685630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id-ID" sz="2600" b="1" dirty="0"/>
                  <a:t>Pengertian Pendapatan Per Kapita</a:t>
                </a:r>
              </a:p>
              <a:p>
                <a:pPr marL="0" indent="0">
                  <a:buNone/>
                </a:pPr>
                <a:endParaRPr lang="id-ID" sz="2200" dirty="0"/>
              </a:p>
              <a:p>
                <a:pPr marL="0" indent="0">
                  <a:buNone/>
                </a:pPr>
                <a:r>
                  <a:rPr lang="id-ID" sz="2200" dirty="0"/>
                  <a:t>Pengertian pendapatan per kapita adalah pendapatan rata-rata penduduk </a:t>
                </a:r>
                <a:r>
                  <a:rPr lang="id-ID" sz="2200" dirty="0" err="1"/>
                  <a:t>suatu</a:t>
                </a:r>
                <a:r>
                  <a:rPr lang="id-ID" sz="2200" dirty="0"/>
                  <a:t> negara</a:t>
                </a:r>
              </a:p>
              <a:p>
                <a:pPr marL="0" indent="0">
                  <a:buNone/>
                </a:pPr>
                <a:r>
                  <a:rPr lang="id-ID" sz="2200" dirty="0"/>
                  <a:t>Pendapatan per kapita</a:t>
                </a:r>
                <a14:m>
                  <m:oMath xmlns:m="http://schemas.openxmlformats.org/officeDocument/2006/math">
                    <m:r>
                      <a:rPr lang="id-ID" sz="2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𝑃𝐷𝑅𝐵</m:t>
                        </m:r>
                      </m:num>
                      <m:den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𝑗𝑢𝑚𝑙𝑎h</m:t>
                        </m:r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d-ID" sz="2200" b="0" i="1" smtClean="0">
                            <a:latin typeface="Cambria Math" panose="02040503050406030204" pitchFamily="18" charset="0"/>
                          </a:rPr>
                          <m:t>𝑝𝑒𝑛𝑑𝑢𝑑𝑢𝑘</m:t>
                        </m:r>
                      </m:den>
                    </m:f>
                  </m:oMath>
                </a14:m>
                <a:endParaRPr lang="id-ID" sz="2200" dirty="0"/>
              </a:p>
              <a:p>
                <a:pPr marL="0" indent="0">
                  <a:buNone/>
                </a:pPr>
                <a:endParaRPr lang="id-ID" sz="2200" dirty="0"/>
              </a:p>
              <a:p>
                <a:pPr marL="0" indent="0">
                  <a:buNone/>
                </a:pPr>
                <a:r>
                  <a:rPr lang="id-ID" sz="2200" dirty="0"/>
                  <a:t>Kegunaan perhitungan pendapatan per kapita</a:t>
                </a:r>
              </a:p>
              <a:p>
                <a:r>
                  <a:rPr lang="id-ID" sz="2200" dirty="0"/>
                  <a:t>Untuk melihat perbandingan kesejahteraan masyarakat </a:t>
                </a:r>
                <a:r>
                  <a:rPr lang="id-ID" sz="2200" dirty="0" err="1"/>
                  <a:t>suatu</a:t>
                </a:r>
                <a:r>
                  <a:rPr lang="id-ID" sz="2200" dirty="0"/>
                  <a:t> negara dari tahun ke tahun</a:t>
                </a:r>
              </a:p>
              <a:p>
                <a:r>
                  <a:rPr lang="id-ID" sz="2200" dirty="0"/>
                  <a:t>Perbandingan kesejahteraan </a:t>
                </a:r>
                <a:r>
                  <a:rPr lang="id-ID" sz="2200" dirty="0" err="1"/>
                  <a:t>suatu</a:t>
                </a:r>
                <a:r>
                  <a:rPr lang="id-ID" sz="2200" dirty="0"/>
                  <a:t> negara dengan negara lain</a:t>
                </a:r>
              </a:p>
              <a:p>
                <a:r>
                  <a:rPr lang="id-ID" sz="2200" dirty="0"/>
                  <a:t>Perbandingan tingkat standar hidup </a:t>
                </a:r>
                <a:r>
                  <a:rPr lang="id-ID" sz="2200" dirty="0" err="1"/>
                  <a:t>suatu</a:t>
                </a:r>
                <a:r>
                  <a:rPr lang="id-ID" sz="2200" dirty="0"/>
                  <a:t> negara dengan negara lain</a:t>
                </a:r>
              </a:p>
              <a:p>
                <a:r>
                  <a:rPr lang="id-ID" sz="2200" dirty="0"/>
                  <a:t>Sebagai data untuk mengambil kebijakan di bidang ekonomi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9435"/>
                <a:ext cx="7886700" cy="4685630"/>
              </a:xfrm>
              <a:blipFill rotWithShape="0">
                <a:blip r:embed="rId4"/>
                <a:stretch>
                  <a:fillRect l="-1236" t="-2601" r="-3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07508" y="729688"/>
            <a:ext cx="37644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E. Pendapatan Per Kapita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16973"/>
            <a:ext cx="7886700" cy="545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/>
              <a:t>2. Tinggi rendahnya pendapatan per kapita dipengaruhi oleh PDRB dan jumlah penduduk</a:t>
            </a:r>
            <a:r>
              <a:rPr lang="id-ID" sz="2000" dirty="0"/>
              <a:t>. Pendapatan per kapita memiliki hubungan positif dengan PDRB dan hubungan negatif dengan jumlah penduduk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2" y="1783204"/>
            <a:ext cx="5544849" cy="250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364"/>
            <a:ext cx="4052455" cy="2701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7479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7" y="3519743"/>
            <a:ext cx="6585621" cy="33382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87" y="9112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3. </a:t>
            </a:r>
            <a:r>
              <a:rPr lang="id-ID" sz="2400" b="1" dirty="0"/>
              <a:t>Perbandingan Pendapatan Per Kapita</a:t>
            </a: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dirty="0"/>
              <a:t>Bank dunia membagi negara-negara atas empat kelompok</a:t>
            </a:r>
          </a:p>
          <a:p>
            <a:r>
              <a:rPr lang="id-ID" sz="1800" dirty="0"/>
              <a:t>Negara berpendapatan rendah (pendapatan per kapita &lt; $1035)</a:t>
            </a:r>
          </a:p>
          <a:p>
            <a:r>
              <a:rPr lang="id-ID" sz="1800" dirty="0"/>
              <a:t>Negara berpendapatan menengah bawah (pendapatan per kapita $1036-$4085)</a:t>
            </a:r>
          </a:p>
          <a:p>
            <a:r>
              <a:rPr lang="id-ID" sz="1800" dirty="0"/>
              <a:t>Negara berpendapatan menengah tinggi (pendapatan per kapita $4085-$12615)</a:t>
            </a:r>
          </a:p>
          <a:p>
            <a:r>
              <a:rPr lang="id-ID" sz="1800" dirty="0"/>
              <a:t>Negara berpendapatan tinggi (pendapatan per kapita &gt;12616)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2526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>
          <a:xfrm>
            <a:off x="0" y="522173"/>
            <a:ext cx="9144000" cy="63358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51" y="1462068"/>
            <a:ext cx="4395042" cy="90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b="1" dirty="0" err="1">
                <a:solidFill>
                  <a:schemeClr val="bg1"/>
                </a:solidFill>
              </a:rPr>
              <a:t>Let’s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go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to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the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next</a:t>
            </a:r>
            <a:r>
              <a:rPr lang="id-ID" sz="3200" b="1" dirty="0">
                <a:solidFill>
                  <a:schemeClr val="bg1"/>
                </a:solidFill>
              </a:rPr>
              <a:t> </a:t>
            </a:r>
            <a:r>
              <a:rPr lang="id-ID" sz="3200" b="1" dirty="0" err="1">
                <a:solidFill>
                  <a:schemeClr val="bg1"/>
                </a:solidFill>
              </a:rPr>
              <a:t>lesson</a:t>
            </a:r>
            <a:r>
              <a:rPr lang="id-ID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491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15" y="618023"/>
            <a:ext cx="7886700" cy="30585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Pembelajaran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bab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,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</a:t>
            </a:r>
            <a:r>
              <a:rPr lang="en-US" sz="1800" dirty="0" err="1"/>
              <a:t>mampu</a:t>
            </a:r>
            <a:r>
              <a:rPr lang="en-US" sz="1800" dirty="0"/>
              <a:t>:</a:t>
            </a:r>
            <a:endParaRPr lang="id-ID" sz="1800" dirty="0"/>
          </a:p>
          <a:p>
            <a:pPr>
              <a:spcBef>
                <a:spcPts val="0"/>
              </a:spcBef>
            </a:pPr>
            <a:r>
              <a:rPr lang="en-US" sz="1800" dirty="0"/>
              <a:t>Me</a:t>
            </a:r>
            <a:r>
              <a:rPr lang="id-ID" sz="1800" dirty="0" err="1"/>
              <a:t>nghitung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nasional</a:t>
            </a:r>
            <a:endParaRPr lang="id-ID" sz="1800" dirty="0"/>
          </a:p>
          <a:p>
            <a:pPr>
              <a:spcBef>
                <a:spcPts val="0"/>
              </a:spcBef>
            </a:pPr>
            <a:r>
              <a:rPr lang="id-ID" sz="1800" dirty="0"/>
              <a:t>Menjelaskan</a:t>
            </a:r>
            <a:r>
              <a:rPr lang="en-US" sz="1800" dirty="0"/>
              <a:t> </a:t>
            </a:r>
            <a:r>
              <a:rPr lang="id-ID" sz="1800" dirty="0" err="1"/>
              <a:t>p</a:t>
            </a:r>
            <a:r>
              <a:rPr lang="en-US" sz="1800" dirty="0" err="1"/>
              <a:t>endapatan</a:t>
            </a:r>
            <a:r>
              <a:rPr lang="en-US" sz="1800" dirty="0"/>
              <a:t> per</a:t>
            </a:r>
            <a:r>
              <a:rPr lang="id-ID" sz="1800" dirty="0"/>
              <a:t> </a:t>
            </a:r>
            <a:r>
              <a:rPr lang="en-US" sz="1800" dirty="0" err="1"/>
              <a:t>kapita</a:t>
            </a:r>
            <a:endParaRPr lang="id-ID" sz="1800" dirty="0"/>
          </a:p>
          <a:p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9685" y="377087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kreatif, jujur, rasa ingin tahu, cinta tanah air ,disiplin, dan semangat kebangsaan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4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856635" y="5167100"/>
              <a:ext cx="228963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Pendapatan nasional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Produk nasional bruto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Pendapatan per kapita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Produk domestik bruto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id-ID" sz="1600" dirty="0"/>
                <a:t>Produk domestik </a:t>
              </a:r>
              <a:r>
                <a:rPr lang="id-ID" sz="1600" dirty="0" err="1"/>
                <a:t>netto</a:t>
              </a:r>
              <a:endParaRPr lang="id-ID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14958" y="5178117"/>
            <a:ext cx="3166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Produk nasional </a:t>
            </a:r>
            <a:r>
              <a:rPr lang="id-ID" sz="1600" dirty="0" err="1"/>
              <a:t>netto</a:t>
            </a:r>
            <a:endParaRPr lang="id-ID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Pendapatan perorangan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Pendapatan </a:t>
            </a:r>
            <a:r>
              <a:rPr lang="id-ID" sz="1600" dirty="0" err="1"/>
              <a:t>disposabel</a:t>
            </a:r>
            <a:endParaRPr lang="id-ID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1600" dirty="0"/>
              <a:t>PPP (</a:t>
            </a:r>
            <a:r>
              <a:rPr lang="id-ID" sz="1600" dirty="0" err="1"/>
              <a:t>Purchasing</a:t>
            </a:r>
            <a:r>
              <a:rPr lang="id-ID" sz="1600" dirty="0"/>
              <a:t> Power </a:t>
            </a:r>
            <a:r>
              <a:rPr lang="id-ID" sz="1600" dirty="0" err="1"/>
              <a:t>Parity</a:t>
            </a:r>
            <a:r>
              <a:rPr lang="id-ID" sz="1600" dirty="0"/>
              <a:t>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76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258766"/>
            <a:ext cx="9144001" cy="35992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37953"/>
            <a:ext cx="7886700" cy="5539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Konsep-konsep yang Berhubungan dengan Pendapatan Nasional</a:t>
            </a:r>
          </a:p>
          <a:p>
            <a:pPr marL="514350" indent="-514350">
              <a:buAutoNum type="arabicPeriod"/>
            </a:pPr>
            <a:r>
              <a:rPr lang="id-ID" sz="2200" dirty="0"/>
              <a:t>Produk Domestik Bruto (GDP) adalah total nilai barang dan jasa akhir yang dihasilkan oleh </a:t>
            </a:r>
            <a:r>
              <a:rPr lang="id-ID" sz="2200" dirty="0" err="1"/>
              <a:t>suatu</a:t>
            </a:r>
            <a:r>
              <a:rPr lang="id-ID" sz="2200" dirty="0"/>
              <a:t> perekonomian dalam periode tertentu yang dihitung berdasarkan nilai pasar. Di Indonesia, PDB dihitung dari dua sisi pendekatan yaitu sektoral dan penggunaan</a:t>
            </a:r>
          </a:p>
          <a:p>
            <a:pPr marL="514350" indent="-514350">
              <a:buAutoNum type="arabicPeriod"/>
            </a:pPr>
            <a:r>
              <a:rPr lang="id-ID" sz="2200" dirty="0"/>
              <a:t>Produk Nasional Bruto (GNP) adalah jumlah produk nasional bruto dengan pendapatan neto terhadap luar negeri</a:t>
            </a:r>
          </a:p>
          <a:p>
            <a:pPr marL="514350" indent="-514350">
              <a:buAutoNum type="arabicPeriod"/>
            </a:pPr>
            <a:r>
              <a:rPr lang="id-ID" sz="2200" dirty="0"/>
              <a:t>Produk Nasional Neto (NNP) didapat dari produk nasional bruto dikurangi penyusutan dan barang pengganti modal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68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59" y="3460173"/>
            <a:ext cx="7886700" cy="3319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Pendapatan Nasional Neto (NNI) adalah produk nasional neto dikurangi dengan pajak tidak langsung ditambah subsidi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Pendapatan Perorangan (PI) adalah jumlah seluruh penerimaan yang benar-benar sampai di tangan masyarakat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Pendapatan </a:t>
            </a:r>
            <a:r>
              <a:rPr lang="id-ID" sz="2000" dirty="0" err="1"/>
              <a:t>Disposabel</a:t>
            </a:r>
            <a:r>
              <a:rPr lang="id-ID" sz="2000" dirty="0"/>
              <a:t> adalah pendapatan perorangan setelah dikurangi dengan pajak penghasilan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id-ID" sz="2000" dirty="0"/>
              <a:t>Produk Domestik Regional Bruto adalah jumlah keseluruhan nilai tambah bruto yang berhasil diciptakan oleh seluruh kegiatan ekonomi yang berada pada </a:t>
            </a:r>
            <a:r>
              <a:rPr lang="id-ID" sz="2000" dirty="0" err="1"/>
              <a:t>suatu</a:t>
            </a:r>
            <a:r>
              <a:rPr lang="id-ID" sz="2000" dirty="0"/>
              <a:t> wilayah selama periode waktu tertentu</a:t>
            </a:r>
          </a:p>
          <a:p>
            <a:endParaRPr lang="id-ID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4" y="718704"/>
            <a:ext cx="6486525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9326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7"/>
            <a:ext cx="7535463" cy="4255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87" y="1641763"/>
            <a:ext cx="7886700" cy="485731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id-ID" sz="2400" b="1" dirty="0"/>
              <a:t>Pendekatan Pendapatan</a:t>
            </a:r>
          </a:p>
          <a:p>
            <a:pPr marL="0" indent="0">
              <a:buNone/>
            </a:pPr>
            <a:endParaRPr lang="id-ID" sz="2400" dirty="0"/>
          </a:p>
          <a:p>
            <a:pPr marL="0" indent="0" algn="ctr">
              <a:buNone/>
            </a:pPr>
            <a:r>
              <a:rPr lang="id-ID" sz="2400" dirty="0"/>
              <a:t>NI(Y) = w + r + i + p</a:t>
            </a:r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1800" dirty="0" err="1"/>
              <a:t>Dimana</a:t>
            </a:r>
            <a:endParaRPr lang="id-ID" sz="1800" dirty="0"/>
          </a:p>
          <a:p>
            <a:pPr marL="0" indent="0">
              <a:buNone/>
            </a:pPr>
            <a:r>
              <a:rPr lang="id-ID" sz="1800" dirty="0"/>
              <a:t>NI	= </a:t>
            </a:r>
            <a:r>
              <a:rPr lang="id-ID" sz="1800" dirty="0" err="1"/>
              <a:t>Pendapatann</a:t>
            </a:r>
            <a:r>
              <a:rPr lang="id-ID" sz="1800" dirty="0"/>
              <a:t> nasional</a:t>
            </a:r>
          </a:p>
          <a:p>
            <a:pPr marL="0" indent="0">
              <a:buNone/>
            </a:pPr>
            <a:r>
              <a:rPr lang="id-ID" sz="1800" dirty="0"/>
              <a:t>w	= Pendapatan dari upah, gaji, dan pendapatan lainnya sebelum pajak</a:t>
            </a:r>
          </a:p>
          <a:p>
            <a:pPr marL="0" indent="0">
              <a:buNone/>
            </a:pPr>
            <a:r>
              <a:rPr lang="id-ID" sz="1800" dirty="0"/>
              <a:t>r	= pendapatan bersih dari sewa</a:t>
            </a:r>
          </a:p>
          <a:p>
            <a:pPr marL="0" indent="0">
              <a:buNone/>
            </a:pPr>
            <a:r>
              <a:rPr lang="id-ID" sz="1800" dirty="0"/>
              <a:t>i	= pendapatan dari bunga</a:t>
            </a:r>
          </a:p>
          <a:p>
            <a:pPr marL="0" indent="0">
              <a:buNone/>
            </a:pPr>
            <a:r>
              <a:rPr lang="id-ID" sz="1800" dirty="0"/>
              <a:t>p	= pendapatan dari keuntungan perusahaan dan usaha perorangan</a:t>
            </a:r>
          </a:p>
          <a:p>
            <a:pPr marL="0" indent="0">
              <a:buNone/>
            </a:pPr>
            <a:r>
              <a:rPr lang="id-ID" sz="1800" dirty="0"/>
              <a:t>		</a:t>
            </a:r>
            <a:r>
              <a:rPr lang="id-ID" sz="1700" dirty="0"/>
              <a:t>		</a:t>
            </a:r>
            <a:endParaRPr lang="id-ID" sz="1050" dirty="0"/>
          </a:p>
        </p:txBody>
      </p:sp>
      <p:sp>
        <p:nvSpPr>
          <p:cNvPr id="7" name="Rectangle 6"/>
          <p:cNvSpPr/>
          <p:nvPr/>
        </p:nvSpPr>
        <p:spPr>
          <a:xfrm>
            <a:off x="772666" y="710314"/>
            <a:ext cx="6853158" cy="286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D. Metode Penghitungan Pendapatan Nasional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4297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87" y="93200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id-ID" sz="2400" b="1" dirty="0"/>
              <a:t>2. Pendekatan Produksi</a:t>
            </a:r>
          </a:p>
          <a:p>
            <a:pPr marL="0" indent="0">
              <a:buNone/>
            </a:pPr>
            <a:r>
              <a:rPr lang="id-ID" sz="2000" dirty="0"/>
              <a:t>Diperoleh dengan cara menjumlahkan </a:t>
            </a:r>
            <a:r>
              <a:rPr lang="id-ID" sz="2000" b="1" dirty="0"/>
              <a:t>nilai tambah </a:t>
            </a:r>
            <a:r>
              <a:rPr lang="id-ID" sz="2000" dirty="0"/>
              <a:t>seluruh barang dan jasa yang dihasilkan oleh berbagai sektor dalam perekonomian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/>
          <a:stretch/>
        </p:blipFill>
        <p:spPr>
          <a:xfrm>
            <a:off x="505650" y="3086100"/>
            <a:ext cx="8464271" cy="3117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914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87" y="727365"/>
            <a:ext cx="7886700" cy="5730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2600" b="1" dirty="0"/>
              <a:t>3. Pendekatan pengeluaran</a:t>
            </a:r>
          </a:p>
          <a:p>
            <a:pPr marL="0" indent="0">
              <a:buNone/>
            </a:pPr>
            <a:r>
              <a:rPr lang="id-ID" sz="2600" dirty="0"/>
              <a:t>Pendapatan nasional diperoleh dengan cara menjumlahkan nilai pasar dari seluruh permintaan akhir atas </a:t>
            </a:r>
            <a:r>
              <a:rPr lang="id-ID" sz="2600" dirty="0" err="1"/>
              <a:t>output</a:t>
            </a:r>
            <a:r>
              <a:rPr lang="id-ID" sz="2600" dirty="0"/>
              <a:t> yang dihasilkan di dalam perekonomian yang diukur pada harga pasar yang berlaku</a:t>
            </a:r>
          </a:p>
          <a:p>
            <a:pPr marL="0" indent="0" algn="ctr">
              <a:buNone/>
            </a:pPr>
            <a:r>
              <a:rPr lang="id-ID" sz="2600" dirty="0"/>
              <a:t>Y = C + I + G + (X – M)</a:t>
            </a:r>
          </a:p>
          <a:p>
            <a:pPr marL="0" indent="0" algn="ctr">
              <a:buNone/>
            </a:pPr>
            <a:r>
              <a:rPr lang="id-ID" sz="2600" dirty="0"/>
              <a:t>Y = C + S + G + (X – M)</a:t>
            </a:r>
          </a:p>
          <a:p>
            <a:pPr marL="0" indent="0">
              <a:buNone/>
            </a:pPr>
            <a:endParaRPr lang="id-ID" sz="1900" dirty="0"/>
          </a:p>
          <a:p>
            <a:pPr marL="0" indent="0">
              <a:buNone/>
            </a:pPr>
            <a:r>
              <a:rPr lang="id-ID" sz="1900" dirty="0" err="1"/>
              <a:t>Dimana</a:t>
            </a:r>
            <a:endParaRPr lang="id-ID" sz="1900" dirty="0"/>
          </a:p>
          <a:p>
            <a:pPr marL="0" indent="0">
              <a:buNone/>
            </a:pPr>
            <a:r>
              <a:rPr lang="id-ID" sz="1900" dirty="0"/>
              <a:t>Y 	= pendapatan nasional</a:t>
            </a:r>
          </a:p>
          <a:p>
            <a:pPr marL="0" indent="0">
              <a:buNone/>
            </a:pPr>
            <a:r>
              <a:rPr lang="id-ID" sz="1900" dirty="0"/>
              <a:t>C	= nilai pasar pengeluaran konsumsi rumah tangga</a:t>
            </a:r>
          </a:p>
          <a:p>
            <a:pPr marL="0" indent="0">
              <a:buNone/>
            </a:pPr>
            <a:r>
              <a:rPr lang="id-ID" sz="1900" dirty="0"/>
              <a:t>I	= nilai pasar pengeluaran investasi barang modal</a:t>
            </a:r>
          </a:p>
          <a:p>
            <a:pPr marL="0" indent="0">
              <a:buNone/>
            </a:pPr>
            <a:r>
              <a:rPr lang="id-ID" sz="1900" dirty="0"/>
              <a:t>S	= nilai pasar </a:t>
            </a:r>
            <a:r>
              <a:rPr lang="id-ID" sz="1900" dirty="0" err="1"/>
              <a:t>tabungan</a:t>
            </a:r>
            <a:r>
              <a:rPr lang="id-ID" sz="1900" dirty="0"/>
              <a:t> rumah tangga, pemerintah, perusahaan</a:t>
            </a:r>
          </a:p>
          <a:p>
            <a:pPr marL="0" indent="0">
              <a:buNone/>
            </a:pPr>
            <a:r>
              <a:rPr lang="id-ID" sz="1900" dirty="0"/>
              <a:t>G	= nilai pasar pengeluaran pemerintah</a:t>
            </a:r>
          </a:p>
          <a:p>
            <a:pPr marL="0" indent="0">
              <a:buNone/>
            </a:pPr>
            <a:r>
              <a:rPr lang="id-ID" sz="1900" dirty="0"/>
              <a:t>X	= nilai pasar barang/jasa yang diekspor</a:t>
            </a:r>
          </a:p>
          <a:p>
            <a:pPr marL="0" indent="0">
              <a:buNone/>
            </a:pPr>
            <a:r>
              <a:rPr lang="id-ID" sz="1900" dirty="0"/>
              <a:t>M	= nilai pasar barang/jasa yang diimpor</a:t>
            </a:r>
          </a:p>
          <a:p>
            <a:pPr marL="514350" indent="-514350">
              <a:buAutoNum type="alphaLcPeriod"/>
            </a:pPr>
            <a:endParaRPr lang="id-ID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477" cy="529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5771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D1B5-8245-4223-B84B-FA167C3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1124-DC48-4668-8343-FA77F0EA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 </a:t>
            </a:r>
            <a:r>
              <a:rPr lang="en-US" dirty="0" err="1"/>
              <a:t>memiliki</a:t>
            </a:r>
            <a:r>
              <a:rPr lang="en-US" dirty="0"/>
              <a:t> data </a:t>
            </a:r>
            <a:r>
              <a:rPr lang="en-US" dirty="0" err="1"/>
              <a:t>data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miliar</a:t>
            </a:r>
            <a:r>
              <a:rPr lang="en-US" dirty="0"/>
              <a:t> rupiah)</a:t>
            </a:r>
          </a:p>
          <a:p>
            <a:pPr lvl="0"/>
            <a:r>
              <a:rPr lang="en-US" dirty="0" err="1"/>
              <a:t>Impor</a:t>
            </a:r>
            <a:r>
              <a:rPr lang="en-US" dirty="0"/>
              <a:t> </a:t>
            </a:r>
            <a:r>
              <a:rPr lang="id-ID" dirty="0"/>
              <a:t>( </a:t>
            </a:r>
            <a:r>
              <a:rPr lang="en-US" dirty="0"/>
              <a:t>m</a:t>
            </a:r>
            <a:r>
              <a:rPr lang="id-ID" dirty="0"/>
              <a:t>) </a:t>
            </a:r>
            <a:r>
              <a:rPr lang="en-US" dirty="0"/>
              <a:t>    Rp.1</a:t>
            </a:r>
            <a:r>
              <a:rPr lang="id-ID" dirty="0"/>
              <a:t>00</a:t>
            </a:r>
            <a:endParaRPr lang="en-US" dirty="0"/>
          </a:p>
          <a:p>
            <a:pPr lvl="0" algn="just"/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(x) </a:t>
            </a:r>
            <a:r>
              <a:rPr lang="en-US" dirty="0" err="1"/>
              <a:t>Rp</a:t>
            </a:r>
            <a:r>
              <a:rPr lang="en-US" dirty="0"/>
              <a:t>. </a:t>
            </a:r>
            <a:r>
              <a:rPr lang="id-ID" dirty="0"/>
              <a:t>4</a:t>
            </a:r>
            <a:r>
              <a:rPr lang="en-US" dirty="0"/>
              <a:t>00</a:t>
            </a:r>
          </a:p>
          <a:p>
            <a:pPr lvl="0" algn="just"/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id-ID" dirty="0"/>
              <a:t>(r)</a:t>
            </a:r>
            <a:r>
              <a:rPr lang="en-US" dirty="0" err="1"/>
              <a:t>Rp</a:t>
            </a:r>
            <a:r>
              <a:rPr lang="en-US" dirty="0"/>
              <a:t>.</a:t>
            </a:r>
            <a:r>
              <a:rPr lang="id-ID" dirty="0"/>
              <a:t>60</a:t>
            </a:r>
            <a:r>
              <a:rPr lang="en-US" dirty="0"/>
              <a:t>0</a:t>
            </a:r>
          </a:p>
          <a:p>
            <a:pPr lvl="0" algn="just"/>
            <a:r>
              <a:rPr lang="en-US" dirty="0" err="1"/>
              <a:t>Investasi</a:t>
            </a:r>
            <a:r>
              <a:rPr lang="en-US" dirty="0"/>
              <a:t>(I) </a:t>
            </a:r>
            <a:r>
              <a:rPr lang="en-US" dirty="0" err="1"/>
              <a:t>Rp</a:t>
            </a:r>
            <a:r>
              <a:rPr lang="en-US" dirty="0"/>
              <a:t>.</a:t>
            </a:r>
            <a:r>
              <a:rPr lang="id-ID" dirty="0"/>
              <a:t>3</a:t>
            </a:r>
            <a:r>
              <a:rPr lang="en-US" dirty="0"/>
              <a:t>.</a:t>
            </a:r>
            <a:r>
              <a:rPr lang="id-ID" dirty="0"/>
              <a:t>00</a:t>
            </a:r>
            <a:r>
              <a:rPr lang="en-US" dirty="0"/>
              <a:t>0</a:t>
            </a:r>
          </a:p>
          <a:p>
            <a:pPr lvl="0" algn="just"/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(w) </a:t>
            </a:r>
            <a:r>
              <a:rPr lang="en-US" dirty="0" err="1"/>
              <a:t>Rp</a:t>
            </a:r>
            <a:r>
              <a:rPr lang="en-US" dirty="0"/>
              <a:t>. </a:t>
            </a:r>
            <a:r>
              <a:rPr lang="id-ID" dirty="0"/>
              <a:t>12</a:t>
            </a:r>
            <a:r>
              <a:rPr lang="en-US" dirty="0"/>
              <a:t>00</a:t>
            </a:r>
          </a:p>
          <a:p>
            <a:pPr lvl="0" algn="just"/>
            <a:r>
              <a:rPr lang="id-ID" dirty="0"/>
              <a:t>Pengeluaran </a:t>
            </a:r>
            <a:r>
              <a:rPr lang="en-US" dirty="0" err="1"/>
              <a:t>pemerintah</a:t>
            </a:r>
            <a:r>
              <a:rPr lang="en-US" dirty="0"/>
              <a:t>(G) Rp.1.</a:t>
            </a:r>
            <a:r>
              <a:rPr lang="id-ID" dirty="0"/>
              <a:t>30</a:t>
            </a:r>
            <a:r>
              <a:rPr lang="en-US" dirty="0"/>
              <a:t>0 </a:t>
            </a:r>
          </a:p>
          <a:p>
            <a:pPr lvl="0" algn="just"/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id-ID" dirty="0"/>
              <a:t>(P)</a:t>
            </a:r>
            <a:r>
              <a:rPr lang="en-US" dirty="0"/>
              <a:t> Rp.1.</a:t>
            </a:r>
            <a:r>
              <a:rPr lang="id-ID" dirty="0"/>
              <a:t>40</a:t>
            </a:r>
            <a:r>
              <a:rPr lang="en-US" dirty="0"/>
              <a:t>0</a:t>
            </a:r>
          </a:p>
          <a:p>
            <a:pPr lvl="0" algn="just"/>
            <a:r>
              <a:rPr lang="en-US" dirty="0" err="1"/>
              <a:t>Konsumsi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(C) </a:t>
            </a:r>
            <a:r>
              <a:rPr lang="en-US" dirty="0" err="1"/>
              <a:t>Rp</a:t>
            </a:r>
            <a:r>
              <a:rPr lang="en-US" dirty="0"/>
              <a:t>. 1.</a:t>
            </a:r>
            <a:r>
              <a:rPr lang="id-ID" dirty="0"/>
              <a:t>20</a:t>
            </a:r>
            <a:r>
              <a:rPr lang="en-US" dirty="0"/>
              <a:t>0</a:t>
            </a:r>
          </a:p>
          <a:p>
            <a:pPr lvl="0" algn="just"/>
            <a:r>
              <a:rPr lang="id-ID" dirty="0"/>
              <a:t>pendapatan dari bunga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Rp.30</a:t>
            </a:r>
          </a:p>
          <a:p>
            <a:pPr marL="0" indent="0">
              <a:buNone/>
            </a:pPr>
            <a:r>
              <a:rPr lang="en-US" dirty="0" err="1"/>
              <a:t>Ditanya</a:t>
            </a:r>
            <a:r>
              <a:rPr lang="en-US" dirty="0"/>
              <a:t> </a:t>
            </a:r>
            <a:r>
              <a:rPr lang="en-US" dirty="0" err="1"/>
              <a:t>hitunglah</a:t>
            </a:r>
            <a:r>
              <a:rPr lang="en-US" dirty="0"/>
              <a:t> 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pendaparan</a:t>
            </a:r>
            <a:r>
              <a:rPr lang="en-US" dirty="0"/>
              <a:t> dan </a:t>
            </a:r>
            <a:r>
              <a:rPr lang="en-US" dirty="0" err="1"/>
              <a:t>pengeluaran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id-ID" dirty="0"/>
              <a:t>Y = C + I + G + (X – 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34FB-CFAE-44EC-9EDF-3D0314B2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74DA-396A-4F8B-9113-19928716D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1.</a:t>
            </a:r>
            <a:r>
              <a:rPr lang="id-ID" b="1" dirty="0"/>
              <a:t>Pendekatan Pendapatan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Rumus</a:t>
            </a:r>
            <a:r>
              <a:rPr lang="en-US" b="1" dirty="0"/>
              <a:t> </a:t>
            </a:r>
            <a:r>
              <a:rPr lang="id-ID" dirty="0"/>
              <a:t>(Y) = w + r + i + 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     = 1200</a:t>
            </a:r>
            <a:r>
              <a:rPr lang="id-ID" dirty="0"/>
              <a:t> + </a:t>
            </a:r>
            <a:r>
              <a:rPr lang="en-US" dirty="0"/>
              <a:t>600</a:t>
            </a:r>
            <a:r>
              <a:rPr lang="id-ID" dirty="0"/>
              <a:t> + </a:t>
            </a:r>
            <a:r>
              <a:rPr lang="en-US" dirty="0"/>
              <a:t>30</a:t>
            </a:r>
            <a:r>
              <a:rPr lang="id-ID" dirty="0"/>
              <a:t> + </a:t>
            </a:r>
            <a:r>
              <a:rPr lang="en-US" dirty="0"/>
              <a:t>1400</a:t>
            </a:r>
          </a:p>
          <a:p>
            <a:pPr marL="0" indent="0">
              <a:buNone/>
            </a:pPr>
            <a:r>
              <a:rPr lang="en-US" dirty="0"/>
              <a:t>	        = 3.230	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2.</a:t>
            </a:r>
            <a:r>
              <a:rPr lang="id-ID" b="1" dirty="0"/>
              <a:t>Pendekatan Pen</a:t>
            </a:r>
            <a:r>
              <a:rPr lang="en-US" b="1" dirty="0" err="1"/>
              <a:t>geluaran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dirty="0" err="1"/>
              <a:t>Rumus</a:t>
            </a:r>
            <a:r>
              <a:rPr lang="en-US" b="1" dirty="0"/>
              <a:t> </a:t>
            </a:r>
            <a:r>
              <a:rPr lang="id-ID" dirty="0"/>
              <a:t>(Y) = C + I + G + (X – M)</a:t>
            </a:r>
          </a:p>
          <a:p>
            <a:pPr marL="0" indent="0">
              <a:buNone/>
            </a:pPr>
            <a:r>
              <a:rPr lang="en-US" dirty="0"/>
              <a:t>                      = 1.200</a:t>
            </a:r>
            <a:r>
              <a:rPr lang="id-ID" dirty="0"/>
              <a:t>+ </a:t>
            </a:r>
            <a:r>
              <a:rPr lang="en-US" dirty="0"/>
              <a:t>3.000</a:t>
            </a:r>
            <a:r>
              <a:rPr lang="id-ID" dirty="0"/>
              <a:t> + </a:t>
            </a:r>
            <a:r>
              <a:rPr lang="en-US" dirty="0"/>
              <a:t>1.300</a:t>
            </a:r>
            <a:r>
              <a:rPr lang="id-ID" dirty="0"/>
              <a:t> + (</a:t>
            </a:r>
            <a:r>
              <a:rPr lang="en-US" dirty="0"/>
              <a:t>400</a:t>
            </a:r>
            <a:r>
              <a:rPr lang="id-ID" dirty="0"/>
              <a:t> – </a:t>
            </a:r>
            <a:r>
              <a:rPr lang="en-US" dirty="0"/>
              <a:t>100</a:t>
            </a:r>
            <a:r>
              <a:rPr lang="id-ID" dirty="0"/>
              <a:t>)</a:t>
            </a:r>
          </a:p>
          <a:p>
            <a:pPr marL="0" indent="0">
              <a:buNone/>
            </a:pPr>
            <a:r>
              <a:rPr lang="en-US" b="1" dirty="0"/>
              <a:t>                      = 5.500 + 300</a:t>
            </a:r>
          </a:p>
          <a:p>
            <a:pPr marL="0" indent="0">
              <a:buNone/>
            </a:pPr>
            <a:r>
              <a:rPr lang="en-US" b="1" dirty="0"/>
              <a:t>                      = 5.800</a:t>
            </a:r>
          </a:p>
          <a:p>
            <a:pPr marL="0" indent="0">
              <a:buNone/>
            </a:pPr>
            <a:endParaRPr lang="id-ID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5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646</Words>
  <Application>Microsoft Office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Myriad Pro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</vt:lpstr>
      <vt:lpstr>Penyelesaian: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user</cp:lastModifiedBy>
  <cp:revision>42</cp:revision>
  <dcterms:created xsi:type="dcterms:W3CDTF">2014-06-23T13:24:29Z</dcterms:created>
  <dcterms:modified xsi:type="dcterms:W3CDTF">2021-07-22T04:58:59Z</dcterms:modified>
</cp:coreProperties>
</file>