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83" r:id="rId10"/>
    <p:sldId id="284" r:id="rId11"/>
    <p:sldId id="28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94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4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F65C8C-1740-4A2A-8E7D-328971C67E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7314-2A9C-4760-9F62-EAC27446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MENGHITUNG PAJAK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60C6E-8000-4FE1-B2E1-47E74774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46" t="20189" r="10986" b="27390"/>
          <a:stretch/>
        </p:blipFill>
        <p:spPr>
          <a:xfrm>
            <a:off x="1402556" y="1843088"/>
            <a:ext cx="9386888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44A4-03D5-4856-8A47-73A287A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KASUS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6A93-C79D-45C3-B78E-519590A7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(</a:t>
            </a:r>
            <a:r>
              <a:rPr lang="en-US" dirty="0" err="1"/>
              <a:t>menikah</a:t>
            </a:r>
            <a:r>
              <a:rPr lang="en-US" dirty="0"/>
              <a:t> dan </a:t>
            </a:r>
            <a:r>
              <a:rPr lang="en-US" dirty="0" err="1"/>
              <a:t>mempunyai</a:t>
            </a:r>
            <a:r>
              <a:rPr lang="en-US" dirty="0"/>
              <a:t> 3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Tentrem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Rp20.000.000,00. Jam </a:t>
            </a:r>
            <a:r>
              <a:rPr lang="en-US" dirty="0" err="1"/>
              <a:t>praktik</a:t>
            </a:r>
            <a:r>
              <a:rPr lang="en-US" dirty="0"/>
              <a:t> 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pukul</a:t>
            </a:r>
            <a:r>
              <a:rPr lang="en-US" dirty="0"/>
              <a:t> 8.00 </a:t>
            </a:r>
            <a:r>
              <a:rPr lang="en-US" dirty="0" err="1"/>
              <a:t>s.d</a:t>
            </a:r>
            <a:r>
              <a:rPr lang="en-US" dirty="0"/>
              <a:t> 12.00 </a:t>
            </a:r>
            <a:r>
              <a:rPr lang="en-US" dirty="0" err="1"/>
              <a:t>selama</a:t>
            </a:r>
            <a:r>
              <a:rPr lang="en-US" dirty="0"/>
              <a:t> 5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Agustus</a:t>
            </a:r>
            <a:r>
              <a:rPr lang="en-US" dirty="0"/>
              <a:t> 2016 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Tentrem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Rp20.000.000,00 dan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Rp25.000.000,00.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iuran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Rp200.000,00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99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9959E-01B2-4AAD-B03E-0FE3025AF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72" t="20081" r="22750" b="15080"/>
          <a:stretch/>
        </p:blipFill>
        <p:spPr>
          <a:xfrm>
            <a:off x="671514" y="328614"/>
            <a:ext cx="11058524" cy="63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1524000" y="1114425"/>
            <a:ext cx="9144000" cy="51006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338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8E27-A438-43DE-85A0-F8DD9BC4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TARIF PAJAK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68DC71-21D6-49E8-B3FE-967ABEAC0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1" t="29966" r="43044" b="7103"/>
          <a:stretch/>
        </p:blipFill>
        <p:spPr>
          <a:xfrm>
            <a:off x="1028700" y="1528762"/>
            <a:ext cx="9586913" cy="48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8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27F8-E140-4523-8D15-6737A3EB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1"/>
            <a:ext cx="10606088" cy="13477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8B13-50B7-4CD5-96E0-2652865FA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sifatnya,Tarif</a:t>
            </a:r>
            <a:r>
              <a:rPr lang="en-US" dirty="0"/>
              <a:t> 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4 </a:t>
            </a:r>
            <a:r>
              <a:rPr lang="en-US" dirty="0" err="1"/>
              <a:t>kelompok</a:t>
            </a:r>
            <a:r>
              <a:rPr lang="en-US" dirty="0"/>
              <a:t>. </a:t>
            </a:r>
          </a:p>
          <a:p>
            <a:r>
              <a:rPr lang="en-US" dirty="0" err="1"/>
              <a:t>Pertama</a:t>
            </a:r>
            <a:r>
              <a:rPr lang="en-US" dirty="0"/>
              <a:t>, </a:t>
            </a:r>
            <a:r>
              <a:rPr lang="en-US" b="1" dirty="0" err="1"/>
              <a:t>tarif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proporsional</a:t>
            </a:r>
            <a:r>
              <a:rPr lang="en-US" b="1" dirty="0"/>
              <a:t> (</a:t>
            </a:r>
            <a:r>
              <a:rPr lang="en-US" b="1" dirty="0" err="1"/>
              <a:t>sebanding</a:t>
            </a:r>
            <a:r>
              <a:rPr lang="en-US" b="1" dirty="0"/>
              <a:t>)</a:t>
            </a:r>
            <a:r>
              <a:rPr lang="en-US" dirty="0"/>
              <a:t>. </a:t>
            </a:r>
            <a:r>
              <a:rPr lang="en-US" b="1" dirty="0"/>
              <a:t>Tarif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memakai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yang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 </a:t>
            </a:r>
            <a:r>
              <a:rPr lang="en-US" b="1" dirty="0" err="1"/>
              <a:t>tarif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(</a:t>
            </a:r>
            <a:r>
              <a:rPr lang="en-US" b="1" dirty="0" err="1"/>
              <a:t>konstan</a:t>
            </a:r>
            <a:r>
              <a:rPr lang="en-US" dirty="0"/>
              <a:t>). Tarif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 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perubahaan</a:t>
            </a:r>
            <a:r>
              <a:rPr lang="en-US" b="1" dirty="0"/>
              <a:t> pada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alias </a:t>
            </a:r>
            <a:r>
              <a:rPr lang="en-US" b="1" dirty="0" err="1"/>
              <a:t>besar</a:t>
            </a:r>
            <a:r>
              <a:rPr lang="en-US" b="1" dirty="0"/>
              <a:t>/</a:t>
            </a:r>
            <a:r>
              <a:rPr lang="en-US" b="1" dirty="0" err="1"/>
              <a:t>jumlah</a:t>
            </a:r>
            <a:r>
              <a:rPr lang="en-US" b="1" dirty="0"/>
              <a:t> yang </a:t>
            </a:r>
            <a:r>
              <a:rPr lang="en-US" b="1" dirty="0" err="1"/>
              <a:t>dibayarkan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dirty="0"/>
              <a:t>. </a:t>
            </a:r>
          </a:p>
          <a:p>
            <a:r>
              <a:rPr lang="en-US" dirty="0" err="1"/>
              <a:t>Ketiga</a:t>
            </a:r>
            <a:r>
              <a:rPr lang="en-US" dirty="0"/>
              <a:t>, </a:t>
            </a:r>
            <a:r>
              <a:rPr lang="en-US" b="1" dirty="0" err="1"/>
              <a:t>tarif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degresif</a:t>
            </a:r>
            <a:r>
              <a:rPr lang="en-US" b="1" dirty="0"/>
              <a:t> (</a:t>
            </a:r>
            <a:r>
              <a:rPr lang="en-US" b="1" dirty="0" err="1"/>
              <a:t>menurun</a:t>
            </a:r>
            <a:r>
              <a:rPr lang="en-US" b="1" dirty="0"/>
              <a:t>)</a:t>
            </a:r>
            <a:r>
              <a:rPr lang="en-US" dirty="0"/>
              <a:t>. Tarif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 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yang </a:t>
            </a:r>
            <a:r>
              <a:rPr lang="en-US" b="1" dirty="0" err="1"/>
              <a:t>menurun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pajaknya</a:t>
            </a:r>
            <a:r>
              <a:rPr lang="en-US" dirty="0"/>
              <a:t>.</a:t>
            </a:r>
          </a:p>
          <a:p>
            <a:r>
              <a:rPr lang="en-US" dirty="0"/>
              <a:t>Tarif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 </a:t>
            </a:r>
            <a:r>
              <a:rPr lang="en-US" b="1" dirty="0" err="1"/>
              <a:t>tarif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progresif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 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pajaknya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pengenaan</a:t>
            </a:r>
            <a:r>
              <a:rPr lang="en-US" b="1" dirty="0"/>
              <a:t> </a:t>
            </a:r>
            <a:r>
              <a:rPr lang="en-US" b="1" dirty="0" err="1"/>
              <a:t>objek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21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18F5-C2EB-49FC-9F4A-6309705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Bumi</a:t>
            </a:r>
            <a:r>
              <a:rPr lang="en-US" b="1" dirty="0"/>
              <a:t> dan </a:t>
            </a:r>
            <a:r>
              <a:rPr lang="en-US" b="1" dirty="0" err="1"/>
              <a:t>Bangunan</a:t>
            </a:r>
            <a:r>
              <a:rPr lang="en-US" b="1" dirty="0"/>
              <a:t>(PBB)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1D9426-9876-4A5A-93DD-3935A9237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6" t="26341" r="39416" b="22109"/>
          <a:stretch/>
        </p:blipFill>
        <p:spPr>
          <a:xfrm>
            <a:off x="1514475" y="1943100"/>
            <a:ext cx="817245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8276-DEE4-4FBC-889B-4BBAB24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CONTOH KASUS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25DEA-FF56-4A86-B248-A67E3F62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1" r="15794" b="13054"/>
          <a:stretch/>
        </p:blipFill>
        <p:spPr>
          <a:xfrm>
            <a:off x="1543050" y="1228725"/>
            <a:ext cx="9572625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BD88-5DC3-4A2C-A24D-0BB06974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PENYELESAIAN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DA8D41-B1EC-4A57-B4CC-F9C8B161A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17" t="3178" r="16178" b="15777"/>
          <a:stretch/>
        </p:blipFill>
        <p:spPr>
          <a:xfrm>
            <a:off x="1200151" y="1400176"/>
            <a:ext cx="9944100" cy="50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BAFC-7266-4BE2-9F5F-DA1AC746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(</a:t>
            </a:r>
            <a:r>
              <a:rPr lang="en-US" b="1" dirty="0" err="1"/>
              <a:t>PPh</a:t>
            </a:r>
            <a:r>
              <a:rPr lang="en-US" b="1" dirty="0"/>
              <a:t>)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B22A0-8C39-4807-B42D-5E598506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47" t="4352" r="19815" b="16942"/>
          <a:stretch/>
        </p:blipFill>
        <p:spPr>
          <a:xfrm>
            <a:off x="1042988" y="1853248"/>
            <a:ext cx="10044112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302A-3CA7-47A8-B74D-171731B9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C6918D-827C-4E33-A590-14491871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98" t="27355" r="41257" b="14756"/>
          <a:stretch/>
        </p:blipFill>
        <p:spPr>
          <a:xfrm>
            <a:off x="646111" y="2000250"/>
            <a:ext cx="10412414" cy="44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2349-F89A-44F9-932B-F2906D2C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 PTKP </a:t>
            </a:r>
            <a:r>
              <a:rPr lang="en-US" b="1" dirty="0" err="1"/>
              <a:t>Terbaru</a:t>
            </a:r>
            <a:r>
              <a:rPr lang="en-US" b="1" dirty="0"/>
              <a:t> (PTKP 2021)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DFCE-156A-4CF7-9B41-E7D660AC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10813445" cy="4195481"/>
          </a:xfrm>
        </p:spPr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PTKP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:</a:t>
            </a:r>
          </a:p>
          <a:p>
            <a:pPr fontAlgn="base"/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orang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lajang</a:t>
            </a:r>
            <a:r>
              <a:rPr lang="en-US" dirty="0"/>
              <a:t> Rp54.000.000.</a:t>
            </a:r>
          </a:p>
          <a:p>
            <a:pPr fontAlgn="base"/>
            <a:r>
              <a:rPr lang="en-US" dirty="0" err="1"/>
              <a:t>Istri</a:t>
            </a:r>
            <a:r>
              <a:rPr lang="en-US" dirty="0"/>
              <a:t> yang </a:t>
            </a:r>
            <a:r>
              <a:rPr lang="en-US" dirty="0" err="1"/>
              <a:t>penghasilannya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Rp54.000.000.</a:t>
            </a:r>
          </a:p>
          <a:p>
            <a:pPr fontAlgn="base"/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kawin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Rp4.500.000.</a:t>
            </a:r>
          </a:p>
          <a:p>
            <a:pPr fontAlgn="base"/>
            <a:r>
              <a:rPr lang="en-US" dirty="0"/>
              <a:t>Rp4.500.000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sedarah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semenda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angkat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tanggungan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, paling </a:t>
            </a:r>
            <a:r>
              <a:rPr lang="en-US" dirty="0" err="1"/>
              <a:t>banyak</a:t>
            </a:r>
            <a:r>
              <a:rPr lang="en-US" dirty="0"/>
              <a:t> 3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9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</TotalTime>
  <Words>173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MENGHITUNG PAJAK</vt:lpstr>
      <vt:lpstr>TARIF PAJAK </vt:lpstr>
      <vt:lpstr>PowerPoint Presentation</vt:lpstr>
      <vt:lpstr>Menghitung Pajak Bumi dan Bangunan(PBB) </vt:lpstr>
      <vt:lpstr>CONTOH KASUS</vt:lpstr>
      <vt:lpstr>PENYELESAIAN </vt:lpstr>
      <vt:lpstr>Menghitung Pajak Penghasilan (PPh) </vt:lpstr>
      <vt:lpstr>PowerPoint Presentation</vt:lpstr>
      <vt:lpstr>Tarif PTKP Terbaru (PTKP 2021) Pajak Penghasilan Pasal 21 </vt:lpstr>
      <vt:lpstr>CONTOH KASUS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2021-02-08T00:22:42Z</dcterms:created>
  <dcterms:modified xsi:type="dcterms:W3CDTF">2022-02-17T11:58:26Z</dcterms:modified>
</cp:coreProperties>
</file>