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9" r:id="rId3"/>
    <p:sldId id="290" r:id="rId4"/>
    <p:sldId id="295" r:id="rId5"/>
    <p:sldId id="294" r:id="rId6"/>
    <p:sldId id="296" r:id="rId7"/>
    <p:sldId id="298" r:id="rId8"/>
    <p:sldId id="299" r:id="rId9"/>
    <p:sldId id="292" r:id="rId10"/>
    <p:sldId id="293" r:id="rId11"/>
    <p:sldId id="260" r:id="rId12"/>
    <p:sldId id="261" r:id="rId13"/>
    <p:sldId id="262" r:id="rId14"/>
    <p:sldId id="263" r:id="rId15"/>
    <p:sldId id="265" r:id="rId16"/>
    <p:sldId id="283" r:id="rId17"/>
    <p:sldId id="284" r:id="rId18"/>
    <p:sldId id="28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94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4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F65C8C-1740-4A2A-8E7D-328971C67E0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69FF-DA66-4613-9A1F-47BB5F60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7314-2A9C-4760-9F62-EAC27446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MENGHITUNG PAJAK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60C6E-8000-4FE1-B2E1-47E74774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46" t="20189" r="10986" b="27390"/>
          <a:stretch/>
        </p:blipFill>
        <p:spPr>
          <a:xfrm>
            <a:off x="1402556" y="1843088"/>
            <a:ext cx="9386888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03B8-29E5-4EA0-B786-2B96639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02F36C-4A17-42D5-B9A9-805B67343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1" t="17105" r="33988" b="45310"/>
          <a:stretch/>
        </p:blipFill>
        <p:spPr>
          <a:xfrm>
            <a:off x="646111" y="278296"/>
            <a:ext cx="11188080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18F5-C2EB-49FC-9F4A-6309705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Bumi</a:t>
            </a:r>
            <a:r>
              <a:rPr lang="en-US" b="1" dirty="0"/>
              <a:t> dan </a:t>
            </a:r>
            <a:r>
              <a:rPr lang="en-US" b="1" dirty="0" err="1"/>
              <a:t>Bangunan</a:t>
            </a:r>
            <a:r>
              <a:rPr lang="en-US" b="1" dirty="0"/>
              <a:t>(PBB)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1D9426-9876-4A5A-93DD-3935A9237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6" t="26341" r="39416" b="22109"/>
          <a:stretch/>
        </p:blipFill>
        <p:spPr>
          <a:xfrm>
            <a:off x="1514475" y="1943100"/>
            <a:ext cx="817245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8276-DEE4-4FBC-889B-4BBAB24F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CONTOH KASUS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25DEA-FF56-4A86-B248-A67E3F62E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1" r="15794" b="13054"/>
          <a:stretch/>
        </p:blipFill>
        <p:spPr>
          <a:xfrm>
            <a:off x="1543050" y="1228725"/>
            <a:ext cx="9572625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3BD88-5DC3-4A2C-A24D-0BB06974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PENYELESAIAN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DA8D41-B1EC-4A57-B4CC-F9C8B161A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17" t="3178" r="16178" b="15777"/>
          <a:stretch/>
        </p:blipFill>
        <p:spPr>
          <a:xfrm>
            <a:off x="1200151" y="1400176"/>
            <a:ext cx="9944100" cy="50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BAFC-7266-4BE2-9F5F-DA1AC746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Menghitung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(</a:t>
            </a:r>
            <a:r>
              <a:rPr lang="en-US" b="1" dirty="0" err="1"/>
              <a:t>PPh</a:t>
            </a:r>
            <a:r>
              <a:rPr lang="en-US" b="1" dirty="0"/>
              <a:t>)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B22A0-8C39-4807-B42D-5E598506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47" t="4352" r="19815" b="16942"/>
          <a:stretch/>
        </p:blipFill>
        <p:spPr>
          <a:xfrm>
            <a:off x="1042988" y="1853248"/>
            <a:ext cx="10044112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302A-3CA7-47A8-B74D-171731B9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C6918D-827C-4E33-A590-14491871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98" t="27355" r="41257" b="14756"/>
          <a:stretch/>
        </p:blipFill>
        <p:spPr>
          <a:xfrm>
            <a:off x="646111" y="2000250"/>
            <a:ext cx="10412414" cy="44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1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2349-F89A-44F9-932B-F2906D2C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 PTKP </a:t>
            </a:r>
            <a:r>
              <a:rPr lang="en-US" b="1" dirty="0" err="1"/>
              <a:t>Terbaru</a:t>
            </a:r>
            <a:r>
              <a:rPr lang="en-US" b="1" dirty="0"/>
              <a:t> (PTKP 2021)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</a:t>
            </a:r>
            <a:r>
              <a:rPr lang="en-US" b="1" dirty="0" err="1"/>
              <a:t>Pasal</a:t>
            </a:r>
            <a:r>
              <a:rPr lang="en-US" b="1" dirty="0"/>
              <a:t> 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DFCE-156A-4CF7-9B41-E7D660AC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10813445" cy="4195481"/>
          </a:xfrm>
        </p:spPr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PTKP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:</a:t>
            </a:r>
          </a:p>
          <a:p>
            <a:pPr fontAlgn="base"/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orang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lajang</a:t>
            </a:r>
            <a:r>
              <a:rPr lang="en-US" dirty="0"/>
              <a:t> Rp54.000.000.</a:t>
            </a:r>
          </a:p>
          <a:p>
            <a:pPr fontAlgn="base"/>
            <a:r>
              <a:rPr lang="en-US" dirty="0" err="1"/>
              <a:t>Istri</a:t>
            </a:r>
            <a:r>
              <a:rPr lang="en-US" dirty="0"/>
              <a:t> yang </a:t>
            </a:r>
            <a:r>
              <a:rPr lang="en-US" dirty="0" err="1"/>
              <a:t>penghasilannya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Rp54.000.000.</a:t>
            </a:r>
          </a:p>
          <a:p>
            <a:pPr fontAlgn="base"/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kawin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Rp4.500.000.</a:t>
            </a:r>
          </a:p>
          <a:p>
            <a:pPr fontAlgn="base"/>
            <a:r>
              <a:rPr lang="en-US" dirty="0"/>
              <a:t>Rp4.500.000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sedarah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semenda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angkat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tanggungan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, paling </a:t>
            </a:r>
            <a:r>
              <a:rPr lang="en-US" dirty="0" err="1"/>
              <a:t>banyak</a:t>
            </a:r>
            <a:r>
              <a:rPr lang="en-US" dirty="0"/>
              <a:t> 3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44A4-03D5-4856-8A47-73A287A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 KASUS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6A93-C79D-45C3-B78E-519590A7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(</a:t>
            </a:r>
            <a:r>
              <a:rPr lang="en-US" dirty="0" err="1"/>
              <a:t>menikah</a:t>
            </a:r>
            <a:r>
              <a:rPr lang="en-US" dirty="0"/>
              <a:t> dan </a:t>
            </a:r>
            <a:r>
              <a:rPr lang="en-US" dirty="0" err="1"/>
              <a:t>mempunyai</a:t>
            </a:r>
            <a:r>
              <a:rPr lang="en-US" dirty="0"/>
              <a:t> 3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Tentrem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Rp20.000.000,00. Jam </a:t>
            </a:r>
            <a:r>
              <a:rPr lang="en-US" dirty="0" err="1"/>
              <a:t>praktik</a:t>
            </a:r>
            <a:r>
              <a:rPr lang="en-US" dirty="0"/>
              <a:t> 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pukul</a:t>
            </a:r>
            <a:r>
              <a:rPr lang="en-US" dirty="0"/>
              <a:t> 8.00 </a:t>
            </a:r>
            <a:r>
              <a:rPr lang="en-US" dirty="0" err="1"/>
              <a:t>s.d</a:t>
            </a:r>
            <a:r>
              <a:rPr lang="en-US" dirty="0"/>
              <a:t> 12.00 </a:t>
            </a:r>
            <a:r>
              <a:rPr lang="en-US" dirty="0" err="1"/>
              <a:t>selama</a:t>
            </a:r>
            <a:r>
              <a:rPr lang="en-US" dirty="0"/>
              <a:t> 5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Agustus</a:t>
            </a:r>
            <a:r>
              <a:rPr lang="en-US" dirty="0"/>
              <a:t> 2016 dr.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Tentrem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Rp20.000.000,00 dan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Rp25.000.000,00.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Aulia</a:t>
            </a:r>
            <a:r>
              <a:rPr lang="en-US" dirty="0"/>
              <a:t> </a:t>
            </a:r>
            <a:r>
              <a:rPr lang="en-US" dirty="0" err="1"/>
              <a:t>Rais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iuran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Rp200.000,00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99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49959E-01B2-4AAD-B03E-0FE3025AF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72" t="20081" r="22750" b="15080"/>
          <a:stretch/>
        </p:blipFill>
        <p:spPr>
          <a:xfrm>
            <a:off x="671514" y="328614"/>
            <a:ext cx="11058524" cy="63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1524000" y="1114425"/>
            <a:ext cx="9144000" cy="51006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2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338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7E09-F490-4B04-99C8-D332CA8F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52938"/>
            <a:ext cx="9404723" cy="700309"/>
          </a:xfrm>
        </p:spPr>
        <p:txBody>
          <a:bodyPr/>
          <a:lstStyle/>
          <a:p>
            <a:pPr algn="ctr"/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dan </a:t>
            </a:r>
            <a:r>
              <a:rPr lang="en-US" dirty="0" err="1"/>
              <a:t>Bangunan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32A4D-6105-4942-8D18-89A843397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11080" b="7422"/>
          <a:stretch/>
        </p:blipFill>
        <p:spPr>
          <a:xfrm>
            <a:off x="752130" y="2092395"/>
            <a:ext cx="10472462" cy="3884336"/>
          </a:xfrm>
        </p:spPr>
      </p:pic>
    </p:spTree>
    <p:extLst>
      <p:ext uri="{BB962C8B-B14F-4D97-AF65-F5344CB8AC3E}">
        <p14:creationId xmlns:p14="http://schemas.microsoft.com/office/powerpoint/2010/main" val="138359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4E9D-24BF-40F9-98A3-1AA5C49A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6A5AE-1C3F-4526-B93B-3C46C2E4B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r="11272" b="5843"/>
          <a:stretch/>
        </p:blipFill>
        <p:spPr>
          <a:xfrm>
            <a:off x="887897" y="2052638"/>
            <a:ext cx="9404722" cy="3950597"/>
          </a:xfrm>
        </p:spPr>
      </p:pic>
    </p:spTree>
    <p:extLst>
      <p:ext uri="{BB962C8B-B14F-4D97-AF65-F5344CB8AC3E}">
        <p14:creationId xmlns:p14="http://schemas.microsoft.com/office/powerpoint/2010/main" val="50653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BC3E-A999-484F-8B6C-2F9E88EA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2F055-E38E-4759-8756-3D307AC47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r="11080" b="5527"/>
          <a:stretch/>
        </p:blipFill>
        <p:spPr>
          <a:xfrm>
            <a:off x="198783" y="225288"/>
            <a:ext cx="11290852" cy="6334538"/>
          </a:xfrm>
        </p:spPr>
      </p:pic>
    </p:spTree>
    <p:extLst>
      <p:ext uri="{BB962C8B-B14F-4D97-AF65-F5344CB8AC3E}">
        <p14:creationId xmlns:p14="http://schemas.microsoft.com/office/powerpoint/2010/main" val="264258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723C-7318-4843-94C3-A8B5EB72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747E9-3969-4F9E-8912-CBAC68A0A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1263" r="13390" b="4264"/>
          <a:stretch/>
        </p:blipFill>
        <p:spPr>
          <a:xfrm>
            <a:off x="646112" y="291548"/>
            <a:ext cx="10949540" cy="6467061"/>
          </a:xfrm>
        </p:spPr>
      </p:pic>
    </p:spTree>
    <p:extLst>
      <p:ext uri="{BB962C8B-B14F-4D97-AF65-F5344CB8AC3E}">
        <p14:creationId xmlns:p14="http://schemas.microsoft.com/office/powerpoint/2010/main" val="195853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D061-02F6-4CE3-BC01-0701371B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031A5-2BF2-4E0A-86B5-60B4443D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r="10725" b="8686"/>
          <a:stretch/>
        </p:blipFill>
        <p:spPr>
          <a:xfrm>
            <a:off x="384313" y="318052"/>
            <a:ext cx="11304103" cy="6374296"/>
          </a:xfrm>
        </p:spPr>
      </p:pic>
    </p:spTree>
    <p:extLst>
      <p:ext uri="{BB962C8B-B14F-4D97-AF65-F5344CB8AC3E}">
        <p14:creationId xmlns:p14="http://schemas.microsoft.com/office/powerpoint/2010/main" val="192567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F081-185F-4F36-8B80-016DD755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9EF8F6-71C8-4EDA-B54B-7E5D070DD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92" r="31857" b="21951"/>
          <a:stretch/>
        </p:blipFill>
        <p:spPr>
          <a:xfrm>
            <a:off x="646111" y="452718"/>
            <a:ext cx="10101401" cy="61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85CB-5EF0-44FD-B61F-49E881A6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9EDE5-5701-4DF4-A1EB-C71B49B9B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2" t="19301" r="33277" b="13739"/>
          <a:stretch/>
        </p:blipFill>
        <p:spPr>
          <a:xfrm>
            <a:off x="646111" y="583096"/>
            <a:ext cx="10472463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9976-4ED2-4F44-BE59-2BBEB4FA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EF7130-83F4-4F91-BF8E-7566099F5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6370" r="35230" b="20590"/>
          <a:stretch/>
        </p:blipFill>
        <p:spPr>
          <a:xfrm>
            <a:off x="530088" y="452718"/>
            <a:ext cx="11171582" cy="6405282"/>
          </a:xfrm>
        </p:spPr>
      </p:pic>
    </p:spTree>
    <p:extLst>
      <p:ext uri="{BB962C8B-B14F-4D97-AF65-F5344CB8AC3E}">
        <p14:creationId xmlns:p14="http://schemas.microsoft.com/office/powerpoint/2010/main" val="4010535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164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MENGHITUNG PAJAK</vt:lpstr>
      <vt:lpstr>Pajak Bumi dan 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Menghitung Pajak Bumi dan Bangunan(PBB) </vt:lpstr>
      <vt:lpstr>CONTOH KASUS</vt:lpstr>
      <vt:lpstr>PENYELESAIAN </vt:lpstr>
      <vt:lpstr>Menghitung Pajak Penghasilan (PPh) </vt:lpstr>
      <vt:lpstr>PowerPoint Presentation</vt:lpstr>
      <vt:lpstr>Tarif PTKP Terbaru (PTKP 2021) Pajak Penghasilan Pasal 21 </vt:lpstr>
      <vt:lpstr>CONTOH KASUS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2021-02-08T00:22:42Z</dcterms:created>
  <dcterms:modified xsi:type="dcterms:W3CDTF">2022-02-21T13:40:54Z</dcterms:modified>
</cp:coreProperties>
</file>