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9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87" autoAdjust="0"/>
  </p:normalViewPr>
  <p:slideViewPr>
    <p:cSldViewPr>
      <p:cViewPr varScale="1">
        <p:scale>
          <a:sx n="66" d="100"/>
          <a:sy n="66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6E609A-1FF0-4EEF-B775-20973F8E8989}" type="datetimeFigureOut">
              <a:rPr lang="id-ID" smtClean="0"/>
              <a:t>23/09/2021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F976BF-2EAC-485A-8785-107D774D1D4C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d-ID" sz="6000" b="1" i="1" dirty="0"/>
              <a:t>MENGHITUNG INDEKS HARGA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4296"/>
          </a:xfrm>
        </p:spPr>
        <p:txBody>
          <a:bodyPr>
            <a:normAutofit/>
          </a:bodyPr>
          <a:lstStyle/>
          <a:p>
            <a:r>
              <a:rPr lang="id-ID" sz="3200" b="1" dirty="0"/>
              <a:t>Metode Laspeyres</a:t>
            </a:r>
            <a:br>
              <a:rPr lang="id-ID" sz="3200" b="1" dirty="0"/>
            </a:br>
            <a:r>
              <a:rPr lang="id-ID" sz="2800" dirty="0"/>
              <a:t>Angka indeks laspeyres adalah angka indeks yang ditimbang dengan menggunakan faktor penimbang kuantitas tahun dasar atau Qo</a:t>
            </a:r>
            <a:r>
              <a:rPr lang="id-ID" sz="3200" dirty="0"/>
              <a:t>.</a:t>
            </a:r>
            <a:br>
              <a:rPr lang="id-ID" sz="3200" dirty="0"/>
            </a:br>
            <a:endParaRPr lang="id-ID" sz="3200" dirty="0"/>
          </a:p>
        </p:txBody>
      </p:sp>
      <p:pic>
        <p:nvPicPr>
          <p:cNvPr id="4" name="Content Placeholder 3" descr="LASPERY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928934"/>
            <a:ext cx="8072494" cy="278608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ASPERYS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500042"/>
            <a:ext cx="8143932" cy="4214842"/>
          </a:xfrm>
        </p:spPr>
      </p:pic>
      <p:sp>
        <p:nvSpPr>
          <p:cNvPr id="7" name="Rectangle 6"/>
          <p:cNvSpPr/>
          <p:nvPr/>
        </p:nvSpPr>
        <p:spPr>
          <a:xfrm>
            <a:off x="714316" y="4929198"/>
            <a:ext cx="842968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/>
              <a:t>IL = 210.000/200.000 x 100 = 105%</a:t>
            </a:r>
          </a:p>
          <a:p>
            <a:r>
              <a:rPr lang="id-ID" sz="2800" dirty="0"/>
              <a:t>Berarti terjadi kenaikan harga pada tahun </a:t>
            </a:r>
            <a:r>
              <a:rPr lang="id-ID" sz="3200" dirty="0"/>
              <a:t>2004 sebesar </a:t>
            </a:r>
            <a:r>
              <a:rPr lang="id-ID" sz="3200" b="1" dirty="0"/>
              <a:t>105%</a:t>
            </a:r>
            <a:r>
              <a:rPr lang="id-ID" sz="32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781918"/>
            <a:ext cx="7535463" cy="504326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528692"/>
            <a:ext cx="7886700" cy="512149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id-ID" sz="2400" b="1" dirty="0"/>
              <a:t>Pengertian Indeks Harga</a:t>
            </a:r>
          </a:p>
          <a:p>
            <a:pPr marL="0" indent="0">
              <a:buNone/>
            </a:pPr>
            <a:r>
              <a:rPr lang="id-ID" sz="2000" dirty="0"/>
              <a:t>Indeks harga adalah perbandingan antara harga rata-rata pada tahun yang dihitung dan harga rata-rata pada tahun dasar. ATAU </a:t>
            </a:r>
          </a:p>
          <a:p>
            <a:pPr marL="0" lvl="1" indent="0">
              <a:buNone/>
            </a:pPr>
            <a:r>
              <a:rPr lang="id-ID" sz="20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ndeks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harga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perbandingan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tingkat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harga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tertentu</a:t>
            </a:r>
            <a:r>
              <a:rPr lang="en-US" sz="2000" i="1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000" baseline="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dasar</a:t>
            </a:r>
            <a:endParaRPr lang="id-ID" sz="2000" baseline="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d-ID" sz="2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id-ID" sz="2000" dirty="0"/>
          </a:p>
          <a:p>
            <a:pPr marL="0" indent="0">
              <a:buNone/>
            </a:pPr>
            <a:endParaRPr lang="id-ID" sz="2000" dirty="0"/>
          </a:p>
        </p:txBody>
      </p:sp>
      <p:sp>
        <p:nvSpPr>
          <p:cNvPr id="9" name="Rectangle 8"/>
          <p:cNvSpPr/>
          <p:nvPr/>
        </p:nvSpPr>
        <p:spPr>
          <a:xfrm>
            <a:off x="783057" y="781918"/>
            <a:ext cx="242726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A. I</a:t>
            </a:r>
            <a:r>
              <a:rPr lang="id-ID" sz="2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ndeks</a:t>
            </a:r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Harga</a:t>
            </a:r>
            <a:endParaRPr lang="en-US" sz="2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57"/>
            <a:ext cx="9144001" cy="53982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0438"/>
            <a:ext cx="9144000" cy="292895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9320" y="797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4387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758535"/>
                <a:ext cx="7886700" cy="538249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id-ID" sz="2600" b="1" dirty="0"/>
                  <a:t>3. Metode Penghitungan Indeks Harga</a:t>
                </a:r>
              </a:p>
              <a:p>
                <a:pPr marL="0" indent="0">
                  <a:buNone/>
                </a:pPr>
                <a:endParaRPr lang="id-ID" sz="2600" b="1" dirty="0"/>
              </a:p>
              <a:p>
                <a:pPr marL="457200" indent="-457200">
                  <a:buAutoNum type="alphaLcPeriod"/>
                </a:pPr>
                <a:r>
                  <a:rPr lang="id-ID" sz="2400" dirty="0"/>
                  <a:t>Indeks harga </a:t>
                </a:r>
                <a:r>
                  <a:rPr lang="id-ID" sz="2400" dirty="0" err="1"/>
                  <a:t>agregatif</a:t>
                </a:r>
                <a:r>
                  <a:rPr lang="id-ID" sz="2400" dirty="0"/>
                  <a:t> tidak tertimbang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id-ID" sz="2400" i="1" baseline="-25000">
                              <a:latin typeface="Cambria Math" panose="02040503050406030204" pitchFamily="18" charset="0"/>
                            </a:rPr>
                            <m:t>𝑂𝑁</m:t>
                          </m:r>
                        </m:e>
                        <m:sup/>
                      </m:sSup>
                      <m:r>
                        <a:rPr lang="id-ID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id-ID" sz="2400" i="1" baseline="-25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𝑃𝑜</m:t>
                          </m:r>
                        </m:den>
                      </m:f>
                      <m:r>
                        <a:rPr lang="id-ID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2400" i="1">
                          <a:latin typeface="Cambria Math" panose="02040503050406030204" pitchFamily="18" charset="0"/>
                        </a:rPr>
                        <m:t> 100</m:t>
                      </m:r>
                    </m:oMath>
                  </m:oMathPara>
                </a14:m>
                <a:endParaRPr lang="id-ID" sz="2400" dirty="0"/>
              </a:p>
              <a:p>
                <a:pPr marL="0" indent="0">
                  <a:buNone/>
                </a:pPr>
                <a:r>
                  <a:rPr lang="id-ID" sz="2400" dirty="0"/>
                  <a:t>b. Indeks harga </a:t>
                </a:r>
                <a:r>
                  <a:rPr lang="id-ID" sz="2400" dirty="0" err="1"/>
                  <a:t>agregatif</a:t>
                </a:r>
                <a:r>
                  <a:rPr lang="id-ID" sz="2400" dirty="0"/>
                  <a:t> tertimbang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id-ID" sz="2400" i="1" baseline="-2500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/>
                      </m:sSup>
                      <m:r>
                        <a:rPr lang="id-ID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id-ID" sz="2400" i="1" baseline="-25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  <m:r>
                            <a:rPr lang="id-ID" sz="2400" i="1" baseline="-25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  <m:r>
                            <a:rPr lang="id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𝑃𝑜𝑄𝑂</m:t>
                          </m:r>
                        </m:den>
                      </m:f>
                      <m:r>
                        <a:rPr lang="id-ID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2400" i="1">
                          <a:latin typeface="Cambria Math" panose="02040503050406030204" pitchFamily="18" charset="0"/>
                        </a:rPr>
                        <m:t> 100</m:t>
                      </m:r>
                    </m:oMath>
                  </m:oMathPara>
                </a14:m>
                <a:endParaRPr lang="id-ID" sz="2400" dirty="0"/>
              </a:p>
              <a:p>
                <a:pPr marL="0" indent="0">
                  <a:buNone/>
                </a:pPr>
                <a:endParaRPr lang="id-ID" sz="1800" dirty="0"/>
              </a:p>
              <a:p>
                <a:pPr marL="0" indent="0">
                  <a:buNone/>
                </a:pPr>
                <a:r>
                  <a:rPr lang="id-ID" sz="1800" dirty="0" err="1"/>
                  <a:t>Dimana</a:t>
                </a:r>
                <a:r>
                  <a:rPr lang="id-ID" sz="1800" dirty="0"/>
                  <a:t>:</a:t>
                </a:r>
              </a:p>
              <a:p>
                <a:pPr marL="0" indent="0">
                  <a:buNone/>
                </a:pPr>
                <a:r>
                  <a:rPr lang="id-ID" sz="1800" dirty="0"/>
                  <a:t>P</a:t>
                </a:r>
                <a:r>
                  <a:rPr lang="id-ID" sz="1800" baseline="-25000" dirty="0"/>
                  <a:t>on</a:t>
                </a:r>
                <a:r>
                  <a:rPr lang="id-ID" sz="1800" dirty="0"/>
                  <a:t>	= angka indeks harga tahun n atas dasar tahun o</a:t>
                </a:r>
              </a:p>
              <a:p>
                <a:pPr marL="0" indent="0">
                  <a:buNone/>
                </a:pPr>
                <a:r>
                  <a:rPr lang="id-ID" sz="1800" dirty="0" err="1"/>
                  <a:t>P</a:t>
                </a:r>
                <a:r>
                  <a:rPr lang="id-ID" sz="1800" baseline="-25000" dirty="0" err="1"/>
                  <a:t>n</a:t>
                </a:r>
                <a:r>
                  <a:rPr lang="id-ID" sz="1800" dirty="0"/>
                  <a:t>	= harga pada tahun yang dihitung indeksnya</a:t>
                </a:r>
              </a:p>
              <a:p>
                <a:pPr marL="0" indent="0">
                  <a:buNone/>
                </a:pPr>
                <a:r>
                  <a:rPr lang="id-ID" sz="1800" dirty="0" err="1"/>
                  <a:t>P</a:t>
                </a:r>
                <a:r>
                  <a:rPr lang="id-ID" sz="1800" baseline="-25000" dirty="0" err="1"/>
                  <a:t>o</a:t>
                </a:r>
                <a:r>
                  <a:rPr lang="id-ID" sz="1800" dirty="0"/>
                  <a:t>	= harga tahun dasar</a:t>
                </a:r>
              </a:p>
              <a:p>
                <a:pPr marL="0" indent="0">
                  <a:buNone/>
                </a:pPr>
                <a:r>
                  <a:rPr lang="id-ID" sz="1800" dirty="0" err="1"/>
                  <a:t>Q</a:t>
                </a:r>
                <a:r>
                  <a:rPr lang="id-ID" sz="1800" baseline="-25000" dirty="0" err="1"/>
                  <a:t>o</a:t>
                </a:r>
                <a:r>
                  <a:rPr lang="id-ID" sz="1800" dirty="0"/>
                  <a:t>	= jumlah/kuantitas tahun dasar</a:t>
                </a:r>
              </a:p>
              <a:p>
                <a:pPr marL="0" indent="0">
                  <a:buNone/>
                </a:pPr>
                <a:r>
                  <a:rPr lang="id-ID" sz="1800" dirty="0"/>
                  <a:t>IL 	= indeks </a:t>
                </a:r>
                <a:r>
                  <a:rPr lang="id-ID" sz="1800" dirty="0" err="1"/>
                  <a:t>Laspeyres</a:t>
                </a:r>
                <a:endParaRPr lang="id-ID" sz="1800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58535"/>
                <a:ext cx="7886700" cy="5382491"/>
              </a:xfrm>
              <a:blipFill rotWithShape="0">
                <a:blip r:embed="rId2"/>
                <a:stretch>
                  <a:fillRect l="-1159" t="-21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57"/>
            <a:ext cx="9144001" cy="5398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9320" y="797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570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b="1" dirty="0"/>
              <a:t>1. Angka Indeks Tidak Ditimbang</a:t>
            </a:r>
          </a:p>
          <a:p>
            <a:r>
              <a:rPr lang="id-ID" dirty="0"/>
              <a:t>Angka indeks yang dimaksud dalam penghitungan indeks harga tidak tertimbang ini meliputi </a:t>
            </a:r>
            <a:r>
              <a:rPr lang="id-ID" b="1" dirty="0"/>
              <a:t>indeks harga(P), nilai, dan kuantitas(Q).</a:t>
            </a:r>
            <a:r>
              <a:rPr lang="id-ID" dirty="0"/>
              <a:t> </a:t>
            </a:r>
          </a:p>
          <a:p>
            <a:pPr>
              <a:buNone/>
            </a:pPr>
            <a:r>
              <a:rPr lang="id-ID" dirty="0"/>
              <a:t>    Marilah kita lihat pembahasannya masing-masing.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br>
              <a:rPr lang="id-ID" dirty="0"/>
            </a:b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14380"/>
          </a:xfrm>
        </p:spPr>
        <p:txBody>
          <a:bodyPr>
            <a:normAutofit/>
          </a:bodyPr>
          <a:lstStyle/>
          <a:p>
            <a:r>
              <a:rPr lang="id-ID" sz="2800" dirty="0"/>
              <a:t>RUMUS INDEKS HARGA TIDAK  TERTIMBANG</a:t>
            </a:r>
          </a:p>
        </p:txBody>
      </p:sp>
      <p:pic>
        <p:nvPicPr>
          <p:cNvPr id="4" name="Content Placeholder 3" descr="INDEKS HARGA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643050"/>
            <a:ext cx="6149679" cy="426501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DEKS HARGA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571481"/>
            <a:ext cx="7358113" cy="2786082"/>
          </a:xfrm>
        </p:spPr>
      </p:pic>
      <p:sp>
        <p:nvSpPr>
          <p:cNvPr id="5" name="Rectangle 4"/>
          <p:cNvSpPr/>
          <p:nvPr/>
        </p:nvSpPr>
        <p:spPr>
          <a:xfrm>
            <a:off x="642910" y="3571876"/>
            <a:ext cx="80724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/>
              <a:t>Berdasarkan data di atas, maka dapat kita lihat angka indeks harga pada tahun 2004 adalah sebagai berikut :</a:t>
            </a:r>
          </a:p>
          <a:p>
            <a:r>
              <a:rPr lang="id-ID" sz="2800" dirty="0"/>
              <a:t>IA = 1.500/1.300 x 100 = 115,38%</a:t>
            </a:r>
          </a:p>
          <a:p>
            <a:r>
              <a:rPr lang="id-ID" sz="2800" dirty="0"/>
              <a:t>Jadi, harga tahun 2004 mengalami kenaikan sebesar </a:t>
            </a:r>
            <a:r>
              <a:rPr lang="id-ID" sz="2800" b="1" dirty="0"/>
              <a:t>15,38%</a:t>
            </a:r>
            <a:r>
              <a:rPr lang="id-ID" sz="28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id-ID" b="1" dirty="0"/>
              <a:t>2. Angka Indeks Tertimbang</a:t>
            </a:r>
          </a:p>
          <a:p>
            <a:r>
              <a:rPr lang="id-ID" dirty="0"/>
              <a:t>Perhitungan dalam angka indeks tertimbang ini dapat dilakukan dengan berbagai metode, simaklah penjelasannya masing-masing pada pembahasan dibawah in.</a:t>
            </a:r>
          </a:p>
          <a:p>
            <a:r>
              <a:rPr lang="id-ID" b="1" dirty="0"/>
              <a:t>Metode Agregarif Sederhana</a:t>
            </a:r>
          </a:p>
          <a:p>
            <a:r>
              <a:rPr lang="id-ID" dirty="0"/>
              <a:t>Angka indeks tertimbang dengan menggunakan metode agregatif sederhana bisa dihitung menggunakan rumus dibawah ini :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RUMUS INDEKS HARGA   TERTIMBANG</a:t>
            </a:r>
          </a:p>
        </p:txBody>
      </p:sp>
      <p:pic>
        <p:nvPicPr>
          <p:cNvPr id="6" name="Content Placeholder 5" descr="INDEKS HARGA TERTIMBANG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384553"/>
            <a:ext cx="7572428" cy="411614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id-ID" b="1" dirty="0"/>
              <a:t>Metode Laspeyres</a:t>
            </a:r>
          </a:p>
          <a:p>
            <a:pPr>
              <a:buNone/>
            </a:pPr>
            <a:r>
              <a:rPr lang="id-ID" dirty="0"/>
              <a:t>   Angka indeks laspeyres adalah angka indeks yang ditimbang dengan menggunakan faktor penimbang kuantitas tahun dasar atau Qo.</a:t>
            </a:r>
          </a:p>
          <a:p>
            <a:endParaRPr lang="id-ID" dirty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</TotalTime>
  <Words>219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Constantia</vt:lpstr>
      <vt:lpstr>Myriad Pro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RUMUS INDEKS HARGA TIDAK  TERTIMBANG</vt:lpstr>
      <vt:lpstr>PowerPoint Presentation</vt:lpstr>
      <vt:lpstr>PowerPoint Presentation</vt:lpstr>
      <vt:lpstr>RUMUS INDEKS HARGA   TERTIMBANG</vt:lpstr>
      <vt:lpstr>PowerPoint Presentation</vt:lpstr>
      <vt:lpstr>Metode Laspeyres Angka indeks laspeyres adalah angka indeks yang ditimbang dengan menggunakan faktor penimbang kuantitas tahun dasar atau Qo.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user</cp:lastModifiedBy>
  <cp:revision>2</cp:revision>
  <dcterms:created xsi:type="dcterms:W3CDTF">2020-09-29T02:35:25Z</dcterms:created>
  <dcterms:modified xsi:type="dcterms:W3CDTF">2021-09-23T06:25:26Z</dcterms:modified>
</cp:coreProperties>
</file>