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0CC570B-73D1-4D7D-8662-1D26C99B7F7A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EA9B74-2244-4669-9EB2-78E34CCE2BD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.neliti.com/media/publications/153491-ID-kewenangan-serta-obyek-sengketa-di-perad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3456383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MENCERMATI SISTEM PERADILAN DI INDONESIA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id-ID" dirty="0" smtClean="0"/>
              <a:t>CHAIRUSSURIYATI SH.MHUM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703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Fungsi Mahkamah Konstitusi</a:t>
            </a:r>
            <a:r>
              <a:rPr lang="id-ID" b="1" dirty="0" smtClean="0"/>
              <a:t/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4000" b="1" dirty="0" smtClean="0"/>
              <a:t>1.Sebagai Penjaga HAM</a:t>
            </a:r>
          </a:p>
          <a:p>
            <a:pPr marL="0" indent="0">
              <a:buNone/>
            </a:pPr>
            <a:r>
              <a:rPr lang="id-ID" sz="4000" b="1" dirty="0" smtClean="0"/>
              <a:t>2.</a:t>
            </a:r>
            <a:r>
              <a:rPr lang="id-ID" sz="4000" b="1" dirty="0" smtClean="0">
                <a:effectLst/>
              </a:rPr>
              <a:t> Sebagai Penegak Hukum</a:t>
            </a:r>
          </a:p>
          <a:p>
            <a:pPr marL="0" indent="0">
              <a:buNone/>
            </a:pPr>
            <a:r>
              <a:rPr lang="id-ID" sz="4000" b="1" dirty="0" smtClean="0"/>
              <a:t>3. Sebagai Pengawal Konstitusi</a:t>
            </a:r>
            <a:endParaRPr lang="id-ID" sz="4000" dirty="0" smtClean="0"/>
          </a:p>
          <a:p>
            <a:pPr marL="0" indent="0">
              <a:buNone/>
            </a:pPr>
            <a:endParaRPr lang="id-ID" sz="4000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7128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Wewenang Mahkamah Konstitusi</a:t>
            </a:r>
            <a:r>
              <a:rPr lang="id-ID" b="1" dirty="0" smtClean="0"/>
              <a:t/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d-ID" sz="4200" dirty="0" smtClean="0"/>
              <a:t>1</a:t>
            </a:r>
            <a:r>
              <a:rPr lang="id-ID" sz="4200" dirty="0" smtClean="0">
                <a:solidFill>
                  <a:srgbClr val="FF0000"/>
                </a:solidFill>
              </a:rPr>
              <a:t>.Mengadili </a:t>
            </a:r>
            <a:r>
              <a:rPr lang="id-ID" sz="4200" dirty="0" smtClean="0">
                <a:solidFill>
                  <a:srgbClr val="FF0000"/>
                </a:solidFill>
              </a:rPr>
              <a:t>di tingkat pertama dan terakhir yang putusannya sifatnya final buat:</a:t>
            </a:r>
          </a:p>
          <a:p>
            <a:pPr lvl="1"/>
            <a:r>
              <a:rPr lang="id-ID" sz="4200" dirty="0" smtClean="0"/>
              <a:t>Menguji Undang-Undang terhadap Undang-Undang Dasar Negara Republik Indonesia Tahun 1945.</a:t>
            </a:r>
          </a:p>
          <a:p>
            <a:pPr lvl="1"/>
            <a:r>
              <a:rPr lang="id-ID" sz="4200" dirty="0" smtClean="0"/>
              <a:t>Mengeluarkan putusan sengketa kewenangan lembaga negara yang kewenangannya diberikan oleh Undang-Undang Dasar Negara Republik Indonesia Tahun 1945.</a:t>
            </a:r>
          </a:p>
          <a:p>
            <a:pPr lvl="1"/>
            <a:r>
              <a:rPr lang="id-ID" sz="4200" dirty="0" smtClean="0"/>
              <a:t>Memberikan putusan pembubaran partai politik.</a:t>
            </a:r>
          </a:p>
          <a:p>
            <a:pPr lvl="1"/>
            <a:r>
              <a:rPr lang="id-ID" sz="4200" dirty="0" smtClean="0"/>
              <a:t>Mengeluarkan putusan perselisihan mengenai hasil pemilu (pemilihan umum)</a:t>
            </a:r>
          </a:p>
          <a:p>
            <a:pPr marL="0" indent="0">
              <a:buNone/>
            </a:pPr>
            <a:r>
              <a:rPr lang="id-ID" sz="4200" dirty="0" smtClean="0"/>
              <a:t>2</a:t>
            </a:r>
            <a:r>
              <a:rPr lang="id-ID" sz="4200" dirty="0" smtClean="0">
                <a:solidFill>
                  <a:srgbClr val="FF0000"/>
                </a:solidFill>
              </a:rPr>
              <a:t>.Memberikan </a:t>
            </a:r>
            <a:r>
              <a:rPr lang="id-ID" sz="4200" dirty="0" smtClean="0">
                <a:solidFill>
                  <a:srgbClr val="FF0000"/>
                </a:solidFill>
              </a:rPr>
              <a:t>putusan terhadap pendapat DPR kalo Presiden dan atau wakil presiden diduga udah melakukan pelanggaran hukum dalam bentuk</a:t>
            </a:r>
            <a:r>
              <a:rPr lang="id-ID" sz="4200" dirty="0" smtClean="0"/>
              <a:t> pengkhianatan kepada negara, korupsi, penyuapan, tindak pidana berat lain. Atau perbuatan yang tercela dan gak lagi terpenuhinya syarat sebagai Presiden dan atau Wakil Presiden yang ada pada Undang-Undang Dasar Negara Republik Indonesia tahun 1945.</a:t>
            </a:r>
          </a:p>
          <a:p>
            <a:pPr marL="0" indent="0">
              <a:buNone/>
            </a:pPr>
            <a:r>
              <a:rPr lang="id-ID" sz="4200" dirty="0" smtClean="0"/>
              <a:t>3. </a:t>
            </a:r>
            <a:r>
              <a:rPr lang="id-ID" sz="4200" dirty="0" smtClean="0">
                <a:solidFill>
                  <a:srgbClr val="FF0000"/>
                </a:solidFill>
              </a:rPr>
              <a:t>Memanggil </a:t>
            </a:r>
            <a:r>
              <a:rPr lang="id-ID" sz="4200" dirty="0" smtClean="0">
                <a:solidFill>
                  <a:srgbClr val="FF0000"/>
                </a:solidFill>
              </a:rPr>
              <a:t>pejabat, pejabat pemerintah, atau warga masyarkat buat memberikan keterangan.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6177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16024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Tugas Mahkamah Konstitusi</a:t>
            </a:r>
            <a:r>
              <a:rPr lang="id-ID" b="1" dirty="0" smtClean="0"/>
              <a:t/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Menguji Undang-Undang</a:t>
            </a:r>
            <a:endParaRPr lang="id-ID" sz="6400" dirty="0" smtClean="0">
              <a:solidFill>
                <a:srgbClr val="FF0000"/>
              </a:solidFill>
              <a:latin typeface="+mj-lt"/>
            </a:endParaRPr>
          </a:p>
          <a:p>
            <a:r>
              <a:rPr lang="id-ID" sz="6400" dirty="0" smtClean="0">
                <a:latin typeface="+mj-lt"/>
              </a:rPr>
              <a:t>Salah satu tugas Mahkamah Konstitusi yang utama yaitu menguji undang-undang terhadap Undang-Undang Dasar.</a:t>
            </a:r>
          </a:p>
          <a:p>
            <a:r>
              <a:rPr lang="id-ID" sz="6400" dirty="0" smtClean="0">
                <a:latin typeface="+mj-lt"/>
              </a:rPr>
              <a:t>MK tugasnya menjelaskan kalo ada perbedaan interpretasi atas sebuah undang-undang yang dibuat berdasarkan Undang-Undang Dasar (UUD).</a:t>
            </a:r>
          </a:p>
          <a:p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Memutus Sengketa Kewenangan Lembaga Negara</a:t>
            </a:r>
            <a:endParaRPr lang="id-ID" sz="6400" dirty="0" smtClean="0">
              <a:solidFill>
                <a:srgbClr val="FF0000"/>
              </a:solidFill>
              <a:latin typeface="+mj-lt"/>
            </a:endParaRPr>
          </a:p>
          <a:p>
            <a:r>
              <a:rPr lang="id-ID" sz="6400" dirty="0" smtClean="0">
                <a:latin typeface="+mj-lt"/>
              </a:rPr>
              <a:t>Mahkamah Konstitusi juga bertugas buat memutus sengketa kewenangan lembaga negara yang kewenangannya diberikan oleh Undang-Undang Dasar.</a:t>
            </a:r>
          </a:p>
          <a:p>
            <a:r>
              <a:rPr lang="id-ID" sz="6400" dirty="0" smtClean="0">
                <a:latin typeface="+mj-lt"/>
              </a:rPr>
              <a:t>Mahkamah Konstitusi jadi lembaga yang berhak buat memutuskan segala konflik dan perselisihan wewenang dalam lembaga negara.</a:t>
            </a:r>
          </a:p>
          <a:p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Memutus </a:t>
            </a:r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Pembubaran Partai Politik</a:t>
            </a:r>
            <a:endParaRPr lang="id-ID" sz="6400" dirty="0" smtClean="0">
              <a:solidFill>
                <a:srgbClr val="FF0000"/>
              </a:solidFill>
              <a:latin typeface="+mj-lt"/>
            </a:endParaRPr>
          </a:p>
          <a:p>
            <a:r>
              <a:rPr lang="id-ID" sz="6400" dirty="0" smtClean="0">
                <a:latin typeface="+mj-lt"/>
              </a:rPr>
              <a:t>Tugas Mahkamah Konstitusi juga penting dalam pengawasan partai politik. Mahkamah Konstitusi juga mempunyai tugas buat memutus pembubaran partai politik.</a:t>
            </a:r>
          </a:p>
          <a:p>
            <a:r>
              <a:rPr lang="id-ID" sz="6400" dirty="0" smtClean="0">
                <a:latin typeface="+mj-lt"/>
              </a:rPr>
              <a:t>Tentunya, dalam segala prosedur terkait pembubaran partai politik harus dilakukan sesuai aturan perundang-undangan yang berlaku.</a:t>
            </a:r>
          </a:p>
          <a:p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Memutus Perselisihan Tentang Hasil Pemilu</a:t>
            </a:r>
            <a:endParaRPr lang="id-ID" sz="6400" dirty="0" smtClean="0">
              <a:solidFill>
                <a:srgbClr val="FF0000"/>
              </a:solidFill>
              <a:latin typeface="+mj-lt"/>
            </a:endParaRPr>
          </a:p>
          <a:p>
            <a:r>
              <a:rPr lang="id-ID" sz="6400" dirty="0" smtClean="0">
                <a:latin typeface="+mj-lt"/>
              </a:rPr>
              <a:t>Mahkamah Konstitusi juga mempunyai tugas buat memutus perselisihan tentang hasil pemilihan umum atau pemilu.</a:t>
            </a:r>
          </a:p>
          <a:p>
            <a:r>
              <a:rPr lang="id-ID" sz="6400" dirty="0" smtClean="0">
                <a:latin typeface="+mj-lt"/>
              </a:rPr>
              <a:t>Segala sengketa, konflik atau dugaan kecurangan dalam pemilu bisa dilaporkan dan diajukan ke Mahkamah Konstitusi, yang selanjutnya akan diputuskan solusinya.</a:t>
            </a:r>
          </a:p>
          <a:p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id-ID" sz="6400" b="1" dirty="0" smtClean="0">
                <a:solidFill>
                  <a:srgbClr val="FF0000"/>
                </a:solidFill>
                <a:latin typeface="+mj-lt"/>
              </a:rPr>
              <a:t>Memberi Putusan Tentang Dugaan Pelanggaran Presiden</a:t>
            </a:r>
            <a:endParaRPr lang="id-ID" sz="6400" dirty="0" smtClean="0">
              <a:solidFill>
                <a:srgbClr val="FF0000"/>
              </a:solidFill>
              <a:latin typeface="+mj-lt"/>
            </a:endParaRPr>
          </a:p>
          <a:p>
            <a:r>
              <a:rPr lang="id-ID" sz="6400" dirty="0" smtClean="0">
                <a:latin typeface="+mj-lt"/>
              </a:rPr>
              <a:t>Mahkamah Konstitusi juga wajib memberikan putusan atas pendapat Dewan Perwakilan Rakyat (DPR) tentang dugaan pelanggaran oleh Presiden dan/atau Wakil Presiden menurut Undang-Undang Dasar.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794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PERBEDAAN ANTARA KONSEP PERADILAN DAN PENGADILAN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PERADILAN</a:t>
            </a:r>
            <a:r>
              <a:rPr lang="id-ID" dirty="0" smtClean="0"/>
              <a:t>  MENUNJUK PADA PROSES MENGADILI PERKARA SESUAI DENGAN KATEGORI PERKARA YANG DISELESAIKAN . </a:t>
            </a:r>
          </a:p>
          <a:p>
            <a:pPr marL="0" indent="0">
              <a:buNone/>
            </a:pPr>
            <a:r>
              <a:rPr lang="id-ID" dirty="0" smtClean="0"/>
              <a:t>ADAPUN </a:t>
            </a:r>
            <a:r>
              <a:rPr lang="id-ID" dirty="0" smtClean="0">
                <a:solidFill>
                  <a:srgbClr val="FF0000"/>
                </a:solidFill>
              </a:rPr>
              <a:t>PENGADILAN </a:t>
            </a:r>
            <a:r>
              <a:rPr lang="id-ID" dirty="0" smtClean="0"/>
              <a:t> MENUNJUK PADA TEMPAT UNTUK ,MENGADILI PERKARA ATAU TEMPAT UNTUK MELAKSANAKAN  PROSES PERADILAN GUNA MENEGAKKAN HUKUM 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738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DASAR HUKUM LEMBAGA PERADILAN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 smtClean="0"/>
              <a:t>PANCASILA TERUTAMA </a:t>
            </a:r>
            <a:r>
              <a:rPr lang="id-ID" dirty="0" smtClean="0">
                <a:solidFill>
                  <a:srgbClr val="FF0000"/>
                </a:solidFill>
              </a:rPr>
              <a:t>SILA KE -5</a:t>
            </a:r>
            <a:r>
              <a:rPr lang="id-ID" dirty="0" smtClean="0"/>
              <a:t> “KEADILAN SOSIAL BAGI SELURUH RAKYAT INDONESIA.</a:t>
            </a:r>
          </a:p>
          <a:p>
            <a:pPr marL="0" indent="0">
              <a:buNone/>
            </a:pPr>
            <a:r>
              <a:rPr lang="id-ID" dirty="0" smtClean="0"/>
              <a:t>UUD 1945 BAB IX </a:t>
            </a:r>
            <a:r>
              <a:rPr lang="id-ID" dirty="0" smtClean="0">
                <a:solidFill>
                  <a:srgbClr val="FF0000"/>
                </a:solidFill>
              </a:rPr>
              <a:t>PASAL 24</a:t>
            </a:r>
            <a:r>
              <a:rPr lang="id-ID" dirty="0" smtClean="0"/>
              <a:t> :</a:t>
            </a:r>
          </a:p>
          <a:p>
            <a:pPr marL="0" indent="0">
              <a:buNone/>
            </a:pPr>
            <a:r>
              <a:rPr lang="id-ID" dirty="0" smtClean="0"/>
              <a:t>AYAT 1 </a:t>
            </a:r>
            <a:r>
              <a:rPr lang="id-ID" dirty="0" smtClean="0">
                <a:solidFill>
                  <a:srgbClr val="FF0000"/>
                </a:solidFill>
              </a:rPr>
              <a:t>KEKUASAAN KEHAKIMAN </a:t>
            </a:r>
            <a:r>
              <a:rPr lang="id-ID" dirty="0" smtClean="0"/>
              <a:t> DILAKUKAN OLEH  </a:t>
            </a:r>
            <a:r>
              <a:rPr lang="id-ID" dirty="0" smtClean="0">
                <a:solidFill>
                  <a:srgbClr val="FF0000"/>
                </a:solidFill>
              </a:rPr>
              <a:t>MAHKAMAH AGUNG DAN BADAN PERADILAN </a:t>
            </a:r>
            <a:r>
              <a:rPr lang="id-ID" dirty="0" smtClean="0"/>
              <a:t>YANG  BERADA DIBAWAHNYA DALAM LINGKUNGAN PERADILAN UMUM,LINGKUNGAN PERADILAN AGAMA,LINGKUNGAN PERADILAN MILITER,LINGKUNGAN PERADILAN TATA USAHA NEGARA, DAN OLEH </a:t>
            </a:r>
            <a:r>
              <a:rPr lang="id-ID" dirty="0" smtClean="0">
                <a:solidFill>
                  <a:srgbClr val="FF0000"/>
                </a:solidFill>
              </a:rPr>
              <a:t>SEBUAH MAHKAMAH KONSTITUSI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r>
              <a:rPr lang="id-ID" dirty="0" smtClean="0"/>
              <a:t>AYAT 2 </a:t>
            </a:r>
            <a:r>
              <a:rPr lang="id-ID" dirty="0" smtClean="0">
                <a:solidFill>
                  <a:srgbClr val="FF0000"/>
                </a:solidFill>
              </a:rPr>
              <a:t>BADAN-BADAN LAIN</a:t>
            </a:r>
            <a:r>
              <a:rPr lang="id-ID" dirty="0" smtClean="0"/>
              <a:t> </a:t>
            </a:r>
            <a:r>
              <a:rPr lang="id-ID" dirty="0" smtClean="0">
                <a:solidFill>
                  <a:srgbClr val="FF0000"/>
                </a:solidFill>
              </a:rPr>
              <a:t>YANG</a:t>
            </a:r>
            <a:r>
              <a:rPr lang="id-ID" dirty="0" smtClean="0"/>
              <a:t> FUNGSINYA BERKAITAN DENGAN KEKUASAAN KEHAKIMAN DIATUR DALAM UNDANG- UNDANG.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083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DASAR HUKUM LEMBAGA PERADILAN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UU NO.46 TAHUN 2009 TTG </a:t>
            </a:r>
            <a:r>
              <a:rPr lang="id-ID" dirty="0" smtClean="0">
                <a:solidFill>
                  <a:srgbClr val="FF0000"/>
                </a:solidFill>
              </a:rPr>
              <a:t>PENGADILAN TINDAK PIDANA KORUPSI</a:t>
            </a:r>
          </a:p>
          <a:p>
            <a:pPr marL="0" indent="0">
              <a:buNone/>
            </a:pPr>
            <a:r>
              <a:rPr lang="id-ID" dirty="0" smtClean="0"/>
              <a:t>UU NO.48 TAHUN 2009 TTG</a:t>
            </a:r>
            <a:r>
              <a:rPr lang="id-ID" dirty="0" smtClean="0">
                <a:solidFill>
                  <a:srgbClr val="FF0000"/>
                </a:solidFill>
              </a:rPr>
              <a:t> KEKUASAAN KEHAKIMAN </a:t>
            </a:r>
          </a:p>
          <a:p>
            <a:pPr marL="0" indent="0">
              <a:buNone/>
            </a:pPr>
            <a:r>
              <a:rPr lang="id-ID" dirty="0" smtClean="0"/>
              <a:t>UU NO.49 TAHUN 2009 TTG PERUBAHAN KEDUA ATAS UU NO.2 TAHUN 1986 TTG </a:t>
            </a:r>
            <a:r>
              <a:rPr lang="id-ID" dirty="0" smtClean="0">
                <a:solidFill>
                  <a:srgbClr val="FF0000"/>
                </a:solidFill>
              </a:rPr>
              <a:t>PERADILAN UMUM</a:t>
            </a:r>
          </a:p>
          <a:p>
            <a:pPr marL="0" indent="0">
              <a:buNone/>
            </a:pPr>
            <a:r>
              <a:rPr lang="id-ID" dirty="0" smtClean="0"/>
              <a:t>UU NO.50 TAHUN 2009 TTG PERUBAHAN KEDUA ATAS UU NO.5 TAHUN 1989 TTG</a:t>
            </a:r>
            <a:r>
              <a:rPr lang="id-ID" dirty="0" smtClean="0">
                <a:solidFill>
                  <a:srgbClr val="FF0000"/>
                </a:solidFill>
              </a:rPr>
              <a:t> PERADILAN AGAMA</a:t>
            </a:r>
          </a:p>
          <a:p>
            <a:pPr marL="0" indent="0">
              <a:buNone/>
            </a:pPr>
            <a:r>
              <a:rPr lang="id-ID" dirty="0" smtClean="0"/>
              <a:t>UU NO.51 TAHUN 2009 TTG PERUBAHAN KEDUA ATAS UU NO.7 TAHUN 1986 TENTANG </a:t>
            </a:r>
            <a:r>
              <a:rPr lang="id-ID" dirty="0" smtClean="0">
                <a:solidFill>
                  <a:srgbClr val="FF0000"/>
                </a:solidFill>
              </a:rPr>
              <a:t>PERADILAN TATA USAHA NEGARA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5353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KLASIFIKASI LEMBAGA PERADILAN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 smtClean="0"/>
              <a:t>LEMBAGA PERADILAN DI BAWAH MAHKAMAH AGUNG </a:t>
            </a:r>
          </a:p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PERADILAN UMUM </a:t>
            </a:r>
            <a:r>
              <a:rPr lang="id-ID" dirty="0" smtClean="0"/>
              <a:t> YANG MELIPUTI </a:t>
            </a:r>
            <a:r>
              <a:rPr lang="id-ID" dirty="0" smtClean="0">
                <a:solidFill>
                  <a:srgbClr val="FF0000"/>
                </a:solidFill>
              </a:rPr>
              <a:t>PENGADILAN NEGERI</a:t>
            </a:r>
            <a:r>
              <a:rPr lang="id-ID" dirty="0" smtClean="0"/>
              <a:t> YANG BERKEDUDUKAN DI KABUPATEN /KOTA  DAN PENGADILAN TINGGI YANG BERKEDUDUKAN DI IBUKOTA PROPINSI.</a:t>
            </a:r>
          </a:p>
          <a:p>
            <a:pPr marL="0" indent="0">
              <a:buNone/>
            </a:pPr>
            <a:r>
              <a:rPr lang="id-ID" dirty="0" smtClean="0"/>
              <a:t>2.</a:t>
            </a:r>
            <a:r>
              <a:rPr lang="id-ID" dirty="0" smtClean="0">
                <a:solidFill>
                  <a:srgbClr val="FF0000"/>
                </a:solidFill>
              </a:rPr>
              <a:t>PERADILAN AGAMA </a:t>
            </a:r>
            <a:r>
              <a:rPr lang="id-ID" dirty="0" smtClean="0"/>
              <a:t>YANG MELIPUTI PENGADILAN AGAMA YANG BERKEDUDUKAN DI KABUPATEN /KOTA DAN PENGADILAN TINGGI YANG BERKEDUDUKAN DI IBUKOTA PROPINSI.</a:t>
            </a:r>
          </a:p>
          <a:p>
            <a:pPr marL="0" indent="0">
              <a:buNone/>
            </a:pPr>
            <a:r>
              <a:rPr lang="id-ID" dirty="0" smtClean="0"/>
              <a:t>3.</a:t>
            </a:r>
            <a:r>
              <a:rPr lang="id-ID" dirty="0" smtClean="0">
                <a:solidFill>
                  <a:srgbClr val="FF0000"/>
                </a:solidFill>
              </a:rPr>
              <a:t>PERADILAN MILITER</a:t>
            </a:r>
            <a:r>
              <a:rPr lang="id-ID" dirty="0" smtClean="0"/>
              <a:t> MELIPUTI PENGADILAN MILITER,PENGADILAN MILITER TINGGI,PENGADILAN MILITER UTAMA,PENGADILAN MILITER PERTEMPURAN.</a:t>
            </a:r>
          </a:p>
          <a:p>
            <a:pPr marL="0" indent="0">
              <a:buNone/>
            </a:pPr>
            <a:r>
              <a:rPr lang="id-ID" dirty="0" smtClean="0"/>
              <a:t>4. </a:t>
            </a:r>
            <a:r>
              <a:rPr lang="id-ID" dirty="0" smtClean="0">
                <a:solidFill>
                  <a:srgbClr val="FF0000"/>
                </a:solidFill>
              </a:rPr>
              <a:t>PERADILAN TATA USAHA NEGARA</a:t>
            </a:r>
            <a:r>
              <a:rPr lang="id-ID" dirty="0" smtClean="0"/>
              <a:t> MELIPUTI PENGADILAN  TATA USAHA NEGARA YANG BERKEDUDUKAN DI IBUKOTA KABUPATEN/KOTA DAN PENGADILAN TINGGI TATA USAHA NEGARA YANG BERKEDUDUKAN DI IBUKOTA PROPINSI.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213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PERANGKAT LEMBAGA PERADILAN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PERANGKAT  PERADILAN PADA PERADILAN  UMUM .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PENGADILAN NEGERI</a:t>
            </a:r>
            <a:r>
              <a:rPr lang="id-ID" dirty="0" smtClean="0"/>
              <a:t> ,MEMPUNYAI PERANGKAT YANG TERDIRI ATAS </a:t>
            </a:r>
            <a:r>
              <a:rPr lang="id-ID" dirty="0" smtClean="0">
                <a:solidFill>
                  <a:srgbClr val="FF0000"/>
                </a:solidFill>
              </a:rPr>
              <a:t>PIMPINAN</a:t>
            </a:r>
            <a:r>
              <a:rPr lang="id-ID" dirty="0" smtClean="0"/>
              <a:t> (KETUA DAN WAKIL KETUA), </a:t>
            </a:r>
            <a:r>
              <a:rPr lang="id-ID" dirty="0" smtClean="0">
                <a:solidFill>
                  <a:srgbClr val="FF0000"/>
                </a:solidFill>
              </a:rPr>
              <a:t>HAKIM </a:t>
            </a:r>
            <a:r>
              <a:rPr lang="id-ID" dirty="0" smtClean="0"/>
              <a:t>SEBAGAI PEJABAT  PELAKSANA KEKUASAAN KEHAKIMAN ,</a:t>
            </a:r>
            <a:r>
              <a:rPr lang="id-ID" dirty="0" smtClean="0">
                <a:solidFill>
                  <a:srgbClr val="FF0000"/>
                </a:solidFill>
              </a:rPr>
              <a:t> PANITERA</a:t>
            </a:r>
            <a:r>
              <a:rPr lang="id-ID" dirty="0" smtClean="0"/>
              <a:t> (DIBANTU OLEH WAKIL PANITERA MUDA,DAN PANITERA PENGGANTI ) SEKRETARIS, DAN</a:t>
            </a:r>
            <a:r>
              <a:rPr lang="id-ID" dirty="0" smtClean="0">
                <a:solidFill>
                  <a:srgbClr val="FF0000"/>
                </a:solidFill>
              </a:rPr>
              <a:t> JURU SITA</a:t>
            </a:r>
            <a:r>
              <a:rPr lang="id-ID" dirty="0" smtClean="0"/>
              <a:t> (DIBANTU OLEH JURU SITA PENGGANTI).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PENGADILAN TINGGI</a:t>
            </a:r>
            <a:r>
              <a:rPr lang="id-ID" dirty="0" smtClean="0"/>
              <a:t> </a:t>
            </a:r>
          </a:p>
          <a:p>
            <a:pPr marL="0" indent="0">
              <a:buNone/>
            </a:pPr>
            <a:r>
              <a:rPr lang="id-ID" dirty="0" smtClean="0"/>
              <a:t>PERANGKAT PENGADILAN TINGGI TERDIRI DARI PIMPINAN,HAKIM TINGGI,PANITERA, DAN SEKERTARIS.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0618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PERANGKAT PERADILAN MILITER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dirty="0" smtClean="0"/>
              <a:t>PERANGKAT PERADILAN MILITER DIKENAL,SEBAGAI ODITURAY YAITU BADAN DI LINGKUNGAN TENTARA NASIONAL .INDONESIA YANG MELAKUKAN KEKUASAAN PEMERINTAH NEGARA DI BIDANG PENUNTUTAN  DAN PEYIDIKAN  BERDASARKAN PELIMPAHAN  DARI PANGLIMA TENTARA NASIONALINDONESIA.</a:t>
            </a:r>
          </a:p>
          <a:p>
            <a:pPr marL="0" indent="0">
              <a:buNone/>
            </a:pPr>
            <a:r>
              <a:rPr lang="id-ID" dirty="0" smtClean="0"/>
              <a:t>ODITURAL TERDIRI ATAS ODITURAL MILITER,ODITURAL MILITER TINGGI,ODITURAL JENDERAL,DAN ODITURAL MILITER PERTEMPURAN.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501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PERANGKAT PERADILAN TATA USAHA NEGARA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PENGADILAN TATA USAHA NEGARA</a:t>
            </a:r>
          </a:p>
          <a:p>
            <a:pPr marL="0" indent="0">
              <a:buNone/>
            </a:pPr>
            <a:r>
              <a:rPr lang="id-ID" dirty="0" smtClean="0"/>
              <a:t>PERANGKAT PENGADILAN TATA USAHA NEGARA TERDIRI DARI ATAS PIMPINAN (KETUA DAN WAKIL KETUA),HAKIM DAN JURU SITA.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PENGADILAN TINGGI TATA USAHA NEGARA</a:t>
            </a:r>
          </a:p>
          <a:p>
            <a:pPr marL="0" indent="0">
              <a:buNone/>
            </a:pPr>
            <a:r>
              <a:rPr lang="id-ID" dirty="0" smtClean="0"/>
              <a:t>PERANGKAT PENGADILAN TINGGI TATA USAHA NEGARA TERDIRI ATAS PIMPINAN (KEDUA DAN WAKIL KETUA ) HAKIM ANGGOTA,PANITERA DAN SEKRETARIS.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202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Obyek</a:t>
            </a:r>
            <a:r>
              <a:rPr lang="it-IT" dirty="0" smtClean="0">
                <a:solidFill>
                  <a:srgbClr val="FF0000"/>
                </a:solidFill>
              </a:rPr>
              <a:t> dalam Peradilan Tata Usaha Negara (PTUN)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1"/>
            <a:ext cx="8229600" cy="35283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rgbClr val="FF0000"/>
                </a:solidFill>
                <a:effectLst/>
              </a:rPr>
              <a:t>Obyek</a:t>
            </a:r>
            <a:r>
              <a:rPr lang="id-ID" dirty="0" smtClean="0">
                <a:effectLst/>
              </a:rPr>
              <a:t> sengketa yang berupa Keputusan Tata Usaha Negara adalah perbuatan hukum pemerintah di </a:t>
            </a:r>
            <a:r>
              <a:rPr lang="id-ID" dirty="0" smtClean="0">
                <a:solidFill>
                  <a:srgbClr val="FF0000"/>
                </a:solidFill>
                <a:effectLst/>
              </a:rPr>
              <a:t>bidang </a:t>
            </a:r>
            <a:r>
              <a:rPr lang="id-ID" dirty="0" smtClean="0">
                <a:solidFill>
                  <a:srgbClr val="FF0000"/>
                </a:solidFill>
                <a:effectLst/>
              </a:rPr>
              <a:t>sosial ,ekonomi , funtion publik</a:t>
            </a:r>
            <a:r>
              <a:rPr lang="id-ID" dirty="0" smtClean="0">
                <a:effectLst/>
              </a:rPr>
              <a:t>. Perbuatan hukum ini harus berdasarkan hukum yang berlaku artinya sesuai dengan asas legalitas dalam hukum administrasi negara.</a:t>
            </a:r>
          </a:p>
          <a:p>
            <a:pPr marL="0" indent="0">
              <a:buNone/>
            </a:pPr>
            <a:r>
              <a:rPr lang="id-ID" dirty="0" smtClean="0">
                <a:effectLst/>
                <a:hlinkClick r:id="rId2"/>
              </a:rPr>
              <a:t/>
            </a:r>
            <a:br>
              <a:rPr lang="id-ID" dirty="0" smtClean="0">
                <a:effectLst/>
                <a:hlinkClick r:id="rId2"/>
              </a:rPr>
            </a:br>
            <a:endParaRPr lang="id-ID" dirty="0" smtClean="0">
              <a:effectLst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3194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130</TotalTime>
  <Words>834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MENCERMATI SISTEM PERADILAN DI INDONESIA</vt:lpstr>
      <vt:lpstr>PERBEDAAN ANTARA KONSEP PERADILAN DAN PENGADILAN </vt:lpstr>
      <vt:lpstr>DASAR HUKUM LEMBAGA PERADILAN</vt:lpstr>
      <vt:lpstr>DASAR HUKUM LEMBAGA PERADILAN </vt:lpstr>
      <vt:lpstr>KLASIFIKASI LEMBAGA PERADILAN </vt:lpstr>
      <vt:lpstr>PERANGKAT LEMBAGA PERADILAN </vt:lpstr>
      <vt:lpstr>PERANGKAT PERADILAN MILITER</vt:lpstr>
      <vt:lpstr>PERANGKAT PERADILAN TATA USAHA NEGARA</vt:lpstr>
      <vt:lpstr>Obyek dalam Peradilan Tata Usaha Negara (PTUN)</vt:lpstr>
      <vt:lpstr>Fungsi Mahkamah Konstitusi </vt:lpstr>
      <vt:lpstr>Wewenang Mahkamah Konstitusi </vt:lpstr>
      <vt:lpstr>Tugas Mahkamah Konstitusi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MENCERMATI SISTEM PERADILAN DI INDONESIA</dc:title>
  <dc:creator>windows 8.1</dc:creator>
  <cp:lastModifiedBy>windows 8.1</cp:lastModifiedBy>
  <cp:revision>12</cp:revision>
  <dcterms:created xsi:type="dcterms:W3CDTF">2020-10-19T04:25:23Z</dcterms:created>
  <dcterms:modified xsi:type="dcterms:W3CDTF">2020-10-19T13:35:43Z</dcterms:modified>
</cp:coreProperties>
</file>