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6" r:id="rId6"/>
    <p:sldId id="267" r:id="rId7"/>
    <p:sldId id="268" r:id="rId8"/>
    <p:sldId id="259" r:id="rId9"/>
    <p:sldId id="260" r:id="rId10"/>
    <p:sldId id="261" r:id="rId11"/>
    <p:sldId id="262" r:id="rId12"/>
    <p:sldId id="264" r:id="rId13"/>
    <p:sldId id="269" r:id="rId14"/>
    <p:sldId id="265" r:id="rId15"/>
    <p:sldId id="270" r:id="rId16"/>
    <p:sldId id="271" r:id="rId17"/>
    <p:sldId id="272" r:id="rId1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8143"/>
    <a:srgbClr val="E2E2B4"/>
    <a:srgbClr val="DCE6AC"/>
    <a:srgbClr val="7C7828"/>
    <a:srgbClr val="EBCB90"/>
    <a:srgbClr val="AC6F42"/>
    <a:srgbClr val="CA9D78"/>
    <a:srgbClr val="725730"/>
    <a:srgbClr val="C7CD89"/>
    <a:srgbClr val="AF92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37" autoAdjust="0"/>
    <p:restoredTop sz="94660"/>
  </p:normalViewPr>
  <p:slideViewPr>
    <p:cSldViewPr snapToGrid="0">
      <p:cViewPr>
        <p:scale>
          <a:sx n="77" d="100"/>
          <a:sy n="77" d="100"/>
        </p:scale>
        <p:origin x="-366" y="1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1D12C64-7BF3-48B1-912F-75FF893892E7}" type="datetimeFigureOut">
              <a:rPr lang="id-ID" smtClean="0"/>
              <a:t>05/02/2021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4157895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1D12C64-7BF3-48B1-912F-75FF893892E7}" type="datetimeFigureOut">
              <a:rPr lang="id-ID" smtClean="0"/>
              <a:t>05/02/2021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1112094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1D12C64-7BF3-48B1-912F-75FF893892E7}" type="datetimeFigureOut">
              <a:rPr lang="id-ID" smtClean="0"/>
              <a:t>05/02/2021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1316357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1D12C64-7BF3-48B1-912F-75FF893892E7}" type="datetimeFigureOut">
              <a:rPr lang="id-ID" smtClean="0"/>
              <a:t>05/02/2021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7397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D12C64-7BF3-48B1-912F-75FF893892E7}" type="datetimeFigureOut">
              <a:rPr lang="id-ID" smtClean="0"/>
              <a:t>05/02/2021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263018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1D12C64-7BF3-48B1-912F-75FF893892E7}" type="datetimeFigureOut">
              <a:rPr lang="id-ID" smtClean="0"/>
              <a:t>05/02/2021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303631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1D12C64-7BF3-48B1-912F-75FF893892E7}" type="datetimeFigureOut">
              <a:rPr lang="id-ID" smtClean="0"/>
              <a:t>05/02/2021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60764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1D12C64-7BF3-48B1-912F-75FF893892E7}" type="datetimeFigureOut">
              <a:rPr lang="id-ID" smtClean="0"/>
              <a:t>05/02/2021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264394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12C64-7BF3-48B1-912F-75FF893892E7}" type="datetimeFigureOut">
              <a:rPr lang="id-ID" smtClean="0"/>
              <a:t>05/02/2021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3784274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12C64-7BF3-48B1-912F-75FF893892E7}" type="datetimeFigureOut">
              <a:rPr lang="id-ID" smtClean="0"/>
              <a:t>05/02/2021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390788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12C64-7BF3-48B1-912F-75FF893892E7}" type="datetimeFigureOut">
              <a:rPr lang="id-ID" smtClean="0"/>
              <a:t>05/02/2021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D743801-2360-468A-9C0E-09B865917EB2}" type="slidenum">
              <a:rPr lang="id-ID" smtClean="0"/>
              <a:t>‹#›</a:t>
            </a:fld>
            <a:endParaRPr lang="id-ID"/>
          </a:p>
        </p:txBody>
      </p:sp>
    </p:spTree>
    <p:extLst>
      <p:ext uri="{BB962C8B-B14F-4D97-AF65-F5344CB8AC3E}">
        <p14:creationId xmlns:p14="http://schemas.microsoft.com/office/powerpoint/2010/main" val="418649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12C64-7BF3-48B1-912F-75FF893892E7}" type="datetimeFigureOut">
              <a:rPr lang="id-ID" smtClean="0"/>
              <a:t>05/02/2021</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43801-2360-468A-9C0E-09B865917EB2}" type="slidenum">
              <a:rPr lang="id-ID" smtClean="0"/>
              <a:t>‹#›</a:t>
            </a:fld>
            <a:endParaRPr lang="id-ID"/>
          </a:p>
        </p:txBody>
      </p:sp>
    </p:spTree>
    <p:extLst>
      <p:ext uri="{BB962C8B-B14F-4D97-AF65-F5344CB8AC3E}">
        <p14:creationId xmlns:p14="http://schemas.microsoft.com/office/powerpoint/2010/main" val="4278838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2.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0734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8490" y="1443037"/>
            <a:ext cx="9144000" cy="2702469"/>
          </a:xfrm>
        </p:spPr>
        <p:txBody>
          <a:bodyPr>
            <a:normAutofit/>
          </a:bodyPr>
          <a:lstStyle/>
          <a:p>
            <a:r>
              <a:rPr lang="id-ID" dirty="0" smtClean="0">
                <a:latin typeface="Times New Roman" panose="02020603050405020304" pitchFamily="18" charset="0"/>
                <a:cs typeface="Times New Roman" panose="02020603050405020304" pitchFamily="18" charset="0"/>
              </a:rPr>
              <a:t>Memperkukuh Persatuan dan Kesatuan Bangsa Dalam NKRI</a:t>
            </a:r>
            <a:endParaRPr lang="id-ID"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4012442"/>
            <a:ext cx="9144000" cy="1245358"/>
          </a:xfrm>
        </p:spPr>
        <p:txBody>
          <a:bodyPr/>
          <a:lstStyle/>
          <a:p>
            <a:r>
              <a:rPr lang="id-ID" dirty="0" smtClean="0"/>
              <a:t>CHAIRUSSURIYATI </a:t>
            </a:r>
            <a:endParaRPr lang="id-ID" dirty="0"/>
          </a:p>
        </p:txBody>
      </p:sp>
    </p:spTree>
    <p:extLst>
      <p:ext uri="{BB962C8B-B14F-4D97-AF65-F5344CB8AC3E}">
        <p14:creationId xmlns:p14="http://schemas.microsoft.com/office/powerpoint/2010/main" val="1027730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7C782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9019" y="1074809"/>
            <a:ext cx="10515600" cy="1325563"/>
          </a:xfrm>
        </p:spPr>
        <p:txBody>
          <a:bodyPr>
            <a:noAutofit/>
          </a:bodyPr>
          <a:lstStyle/>
          <a:p>
            <a:r>
              <a:rPr lang="id-ID" sz="3600" dirty="0" smtClean="0">
                <a:latin typeface="Arial Black" panose="020B0A04020102020204" pitchFamily="34" charset="0"/>
              </a:rPr>
              <a:t>	Faktor  Pendorong danPenghambat      	Persatuan dan Kesatuan Bangsa     	Indonesia</a:t>
            </a:r>
            <a:br>
              <a:rPr lang="id-ID" sz="3600" dirty="0" smtClean="0">
                <a:latin typeface="Arial Black" panose="020B0A04020102020204" pitchFamily="34" charset="0"/>
              </a:rPr>
            </a:br>
            <a:r>
              <a:rPr lang="id-ID" sz="3600" dirty="0" smtClean="0">
                <a:latin typeface="Arial Black" panose="020B0A04020102020204" pitchFamily="34" charset="0"/>
              </a:rPr>
              <a:t/>
            </a:r>
            <a:br>
              <a:rPr lang="id-ID" sz="3600" dirty="0" smtClean="0">
                <a:latin typeface="Arial Black" panose="020B0A04020102020204" pitchFamily="34" charset="0"/>
              </a:rPr>
            </a:br>
            <a:endParaRPr lang="id-ID" sz="3600" dirty="0">
              <a:latin typeface="Arial Black" panose="020B0A04020102020204" pitchFamily="34" charset="0"/>
            </a:endParaRPr>
          </a:p>
        </p:txBody>
      </p:sp>
      <p:sp>
        <p:nvSpPr>
          <p:cNvPr id="4" name="Left-Right Arrow 3"/>
          <p:cNvSpPr/>
          <p:nvPr/>
        </p:nvSpPr>
        <p:spPr>
          <a:xfrm>
            <a:off x="3891887" y="2730607"/>
            <a:ext cx="2879677" cy="1337481"/>
          </a:xfrm>
          <a:prstGeom prst="lef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ounded Rectangle 4"/>
          <p:cNvSpPr/>
          <p:nvPr/>
        </p:nvSpPr>
        <p:spPr>
          <a:xfrm>
            <a:off x="7165075" y="2730607"/>
            <a:ext cx="2538484" cy="126924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accent5">
                    <a:lumMod val="50000"/>
                  </a:schemeClr>
                </a:solidFill>
                <a:latin typeface="Arial Black" panose="020B0A04020102020204" pitchFamily="34" charset="0"/>
                <a:hlinkClick r:id="rId2" action="ppaction://hlinksldjump"/>
              </a:rPr>
              <a:t>FAKTOR</a:t>
            </a:r>
            <a:r>
              <a:rPr lang="id-ID" dirty="0" smtClean="0">
                <a:solidFill>
                  <a:schemeClr val="accent5">
                    <a:lumMod val="50000"/>
                  </a:schemeClr>
                </a:solidFill>
                <a:latin typeface="Arial Black" panose="020B0A04020102020204" pitchFamily="34" charset="0"/>
              </a:rPr>
              <a:t> PENGHAMBAT</a:t>
            </a:r>
            <a:endParaRPr lang="id-ID" dirty="0">
              <a:solidFill>
                <a:schemeClr val="accent5">
                  <a:lumMod val="50000"/>
                </a:schemeClr>
              </a:solidFill>
              <a:latin typeface="Arial Black" panose="020B0A04020102020204" pitchFamily="34" charset="0"/>
            </a:endParaRPr>
          </a:p>
        </p:txBody>
      </p:sp>
      <p:sp>
        <p:nvSpPr>
          <p:cNvPr id="6" name="Rounded Rectangle 5"/>
          <p:cNvSpPr/>
          <p:nvPr/>
        </p:nvSpPr>
        <p:spPr>
          <a:xfrm>
            <a:off x="1156648" y="2730607"/>
            <a:ext cx="2538484" cy="126924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accent5">
                    <a:lumMod val="50000"/>
                  </a:schemeClr>
                </a:solidFill>
                <a:latin typeface="Arial Black" panose="020B0A04020102020204" pitchFamily="34" charset="0"/>
              </a:rPr>
              <a:t>FAKTOR</a:t>
            </a:r>
            <a:r>
              <a:rPr lang="id-ID" dirty="0" smtClean="0">
                <a:solidFill>
                  <a:schemeClr val="accent5">
                    <a:lumMod val="50000"/>
                  </a:schemeClr>
                </a:solidFill>
                <a:latin typeface="Arial Black" panose="020B0A04020102020204" pitchFamily="34" charset="0"/>
                <a:hlinkClick r:id="rId3" action="ppaction://hlinksldjump"/>
              </a:rPr>
              <a:t>FAKTOR PENDORONG</a:t>
            </a:r>
            <a:r>
              <a:rPr lang="id-ID" dirty="0" smtClean="0">
                <a:solidFill>
                  <a:schemeClr val="accent5">
                    <a:lumMod val="50000"/>
                  </a:schemeClr>
                </a:solidFill>
                <a:latin typeface="Arial Black" panose="020B0A04020102020204" pitchFamily="34" charset="0"/>
              </a:rPr>
              <a:t> PENDORONG</a:t>
            </a:r>
            <a:endParaRPr lang="id-ID" dirty="0">
              <a:solidFill>
                <a:schemeClr val="accent5">
                  <a:lumMod val="50000"/>
                </a:schemeClr>
              </a:solidFill>
              <a:latin typeface="Arial Black" panose="020B0A04020102020204" pitchFamily="34" charset="0"/>
            </a:endParaRPr>
          </a:p>
        </p:txBody>
      </p:sp>
      <p:sp>
        <p:nvSpPr>
          <p:cNvPr id="9" name="Snip Diagonal Corner Rectangle 8"/>
          <p:cNvSpPr/>
          <p:nvPr/>
        </p:nvSpPr>
        <p:spPr>
          <a:xfrm>
            <a:off x="10832123" y="6288258"/>
            <a:ext cx="1125416" cy="358726"/>
          </a:xfrm>
          <a:prstGeom prst="snip2DiagRect">
            <a:avLst/>
          </a:prstGeom>
          <a:solidFill>
            <a:srgbClr val="C7CD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hlinkClick r:id="rId4" action="ppaction://hlinksldjump"/>
              </a:rPr>
              <a:t>NEXT</a:t>
            </a:r>
            <a:endParaRPr lang="id-ID" dirty="0"/>
          </a:p>
        </p:txBody>
      </p:sp>
    </p:spTree>
    <p:extLst>
      <p:ext uri="{BB962C8B-B14F-4D97-AF65-F5344CB8AC3E}">
        <p14:creationId xmlns:p14="http://schemas.microsoft.com/office/powerpoint/2010/main" val="383659116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7CD8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7583" y="303710"/>
            <a:ext cx="10515600" cy="1325563"/>
          </a:xfrm>
        </p:spPr>
        <p:txBody>
          <a:bodyPr/>
          <a:lstStyle/>
          <a:p>
            <a:r>
              <a:rPr lang="id-ID" dirty="0" smtClean="0">
                <a:latin typeface="Arial Black" panose="020B0A04020102020204" pitchFamily="34" charset="0"/>
              </a:rPr>
              <a:t>FAKTOR PENDORONG</a:t>
            </a:r>
            <a:endParaRPr lang="id-ID" dirty="0">
              <a:latin typeface="Arial Black" panose="020B0A04020102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7583" y="1690688"/>
            <a:ext cx="3305725" cy="1762196"/>
          </a:xfrm>
        </p:spPr>
      </p:pic>
      <p:sp>
        <p:nvSpPr>
          <p:cNvPr id="5" name="Rectangle 4"/>
          <p:cNvSpPr/>
          <p:nvPr/>
        </p:nvSpPr>
        <p:spPr>
          <a:xfrm>
            <a:off x="304800" y="3575714"/>
            <a:ext cx="6096000" cy="369332"/>
          </a:xfrm>
          <a:prstGeom prst="rect">
            <a:avLst/>
          </a:prstGeom>
        </p:spPr>
        <p:txBody>
          <a:bodyPr>
            <a:spAutoFit/>
          </a:bodyPr>
          <a:lstStyle/>
          <a:p>
            <a:pPr marL="285750" indent="-285750">
              <a:buFont typeface="Arial" panose="020B0604020202020204" pitchFamily="34" charset="0"/>
              <a:buChar char="•"/>
            </a:pPr>
            <a:r>
              <a:rPr lang="id-ID" dirty="0" smtClean="0"/>
              <a:t>Gontong royong</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3943" y="1671368"/>
            <a:ext cx="3122879" cy="1762196"/>
          </a:xfrm>
          <a:prstGeom prst="rect">
            <a:avLst/>
          </a:prstGeom>
        </p:spPr>
      </p:pic>
      <p:sp>
        <p:nvSpPr>
          <p:cNvPr id="7" name="Rectangle 6"/>
          <p:cNvSpPr/>
          <p:nvPr/>
        </p:nvSpPr>
        <p:spPr>
          <a:xfrm>
            <a:off x="3933308" y="3526564"/>
            <a:ext cx="6096000" cy="369332"/>
          </a:xfrm>
          <a:prstGeom prst="rect">
            <a:avLst/>
          </a:prstGeom>
        </p:spPr>
        <p:txBody>
          <a:bodyPr>
            <a:spAutoFit/>
          </a:bodyPr>
          <a:lstStyle/>
          <a:p>
            <a:pPr marL="285750" indent="-285750">
              <a:buFont typeface="Arial" panose="020B0604020202020204" pitchFamily="34" charset="0"/>
              <a:buChar char="•"/>
            </a:pPr>
            <a:r>
              <a:rPr lang="id-ID" dirty="0" smtClean="0"/>
              <a:t>Upacara bendera menghargai jasa pahlawan</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0445" y="4067876"/>
            <a:ext cx="3291737" cy="2182434"/>
          </a:xfrm>
          <a:prstGeom prst="rect">
            <a:avLst/>
          </a:prstGeom>
        </p:spPr>
      </p:pic>
      <p:sp>
        <p:nvSpPr>
          <p:cNvPr id="11" name="Rectangle 10"/>
          <p:cNvSpPr/>
          <p:nvPr/>
        </p:nvSpPr>
        <p:spPr>
          <a:xfrm>
            <a:off x="2079009" y="6211669"/>
            <a:ext cx="6096000" cy="369332"/>
          </a:xfrm>
          <a:prstGeom prst="rect">
            <a:avLst/>
          </a:prstGeom>
        </p:spPr>
        <p:txBody>
          <a:bodyPr>
            <a:spAutoFit/>
          </a:bodyPr>
          <a:lstStyle/>
          <a:p>
            <a:pPr marL="285750" indent="-285750">
              <a:buFont typeface="Arial" panose="020B0604020202020204" pitchFamily="34" charset="0"/>
              <a:buChar char="•"/>
            </a:pPr>
            <a:r>
              <a:rPr lang="id-ID" dirty="0" smtClean="0"/>
              <a:t>Menghargai umat beragama</a:t>
            </a:r>
          </a:p>
        </p:txBody>
      </p:sp>
      <p:sp>
        <p:nvSpPr>
          <p:cNvPr id="12" name="Rectangle 11"/>
          <p:cNvSpPr/>
          <p:nvPr/>
        </p:nvSpPr>
        <p:spPr>
          <a:xfrm>
            <a:off x="6096000" y="3895896"/>
            <a:ext cx="6096000" cy="2862322"/>
          </a:xfrm>
          <a:prstGeom prst="rect">
            <a:avLst/>
          </a:prstGeom>
        </p:spPr>
        <p:txBody>
          <a:bodyPr>
            <a:spAutoFit/>
          </a:bodyPr>
          <a:lstStyle/>
          <a:p>
            <a:r>
              <a:rPr lang="id-ID" b="1" dirty="0" smtClean="0">
                <a:latin typeface="Times New Roman" panose="02020603050405020304" pitchFamily="18" charset="0"/>
                <a:cs typeface="Times New Roman" panose="02020603050405020304" pitchFamily="18" charset="0"/>
              </a:rPr>
              <a:t>1. Rasa Nasionalisme</a:t>
            </a:r>
          </a:p>
          <a:p>
            <a:r>
              <a:rPr lang="id-ID" b="1" dirty="0" smtClean="0">
                <a:latin typeface="Times New Roman" panose="02020603050405020304" pitchFamily="18" charset="0"/>
                <a:cs typeface="Times New Roman" panose="02020603050405020304" pitchFamily="18" charset="0"/>
              </a:rPr>
              <a:t>2. Rasa Toleransi yang tinggi</a:t>
            </a:r>
          </a:p>
          <a:p>
            <a:r>
              <a:rPr lang="id-ID" b="1" dirty="0" smtClean="0">
                <a:latin typeface="Times New Roman" panose="02020603050405020304" pitchFamily="18" charset="0"/>
                <a:cs typeface="Times New Roman" panose="02020603050405020304" pitchFamily="18" charset="0"/>
              </a:rPr>
              <a:t>3. Kesadaran dalam hidup bermasyarakat, sehingga timbul keinginan dari dalam hati untuk selalu membantu sesama, mengikuti kegiatan sosial, dan lain-lain.</a:t>
            </a:r>
          </a:p>
          <a:p>
            <a:r>
              <a:rPr lang="id-ID" b="1" dirty="0" smtClean="0">
                <a:latin typeface="Times New Roman" panose="02020603050405020304" pitchFamily="18" charset="0"/>
                <a:cs typeface="Times New Roman" panose="02020603050405020304" pitchFamily="18" charset="0"/>
              </a:rPr>
              <a:t>4. Rela berkorban untuk kepentingan bangsa dan negara seperti jasa pahlwan yang telah melawan para penjajah.</a:t>
            </a:r>
          </a:p>
          <a:p>
            <a:r>
              <a:rPr lang="id-ID" b="1" dirty="0" smtClean="0">
                <a:latin typeface="Times New Roman" panose="02020603050405020304" pitchFamily="18" charset="0"/>
                <a:cs typeface="Times New Roman" panose="02020603050405020304" pitchFamily="18" charset="0"/>
              </a:rPr>
              <a:t>5. Adanya rasa senasib dan sepenanggungan yang diakibatkan oleh penderitaan semasa penjajahan.</a:t>
            </a:r>
          </a:p>
          <a:p>
            <a:r>
              <a:rPr lang="id-ID" b="1" dirty="0" smtClean="0">
                <a:latin typeface="Times New Roman" panose="02020603050405020304" pitchFamily="18" charset="0"/>
                <a:cs typeface="Times New Roman" panose="02020603050405020304" pitchFamily="18" charset="0"/>
              </a:rPr>
              <a:t>6. Penggunaan bahasa Indonesia</a:t>
            </a:r>
            <a:r>
              <a:rPr lang="id-ID" b="1" dirty="0" smtClean="0"/>
              <a:t>.</a:t>
            </a:r>
            <a:endParaRPr lang="id-ID" b="1" dirty="0"/>
          </a:p>
        </p:txBody>
      </p:sp>
      <p:sp>
        <p:nvSpPr>
          <p:cNvPr id="13" name="Minus 12">
            <a:hlinkClick r:id="rId5" action="ppaction://hlinksldjump"/>
          </p:cNvPr>
          <p:cNvSpPr/>
          <p:nvPr/>
        </p:nvSpPr>
        <p:spPr>
          <a:xfrm>
            <a:off x="-22288" y="6184166"/>
            <a:ext cx="874059" cy="177217"/>
          </a:xfrm>
          <a:prstGeom prst="mathMinus">
            <a:avLst/>
          </a:prstGeom>
          <a:solidFill>
            <a:srgbClr val="7C78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505421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arn(inVertical)">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CE6A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Arial Black" panose="020B0A04020102020204" pitchFamily="34" charset="0"/>
              </a:rPr>
              <a:t>FAKTOR PENGHAMBAT</a:t>
            </a:r>
            <a:endParaRPr lang="id-ID" dirty="0">
              <a:latin typeface="Arial Black" panose="020B0A04020102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9683" y="1690688"/>
            <a:ext cx="3111690" cy="2066357"/>
          </a:xfrm>
        </p:spPr>
      </p:pic>
      <p:sp>
        <p:nvSpPr>
          <p:cNvPr id="5" name="Rectangle 4"/>
          <p:cNvSpPr/>
          <p:nvPr/>
        </p:nvSpPr>
        <p:spPr>
          <a:xfrm>
            <a:off x="709683" y="3842598"/>
            <a:ext cx="6096000" cy="369332"/>
          </a:xfrm>
          <a:prstGeom prst="rect">
            <a:avLst/>
          </a:prstGeom>
        </p:spPr>
        <p:txBody>
          <a:bodyPr>
            <a:spAutoFit/>
          </a:bodyPr>
          <a:lstStyle/>
          <a:p>
            <a:pPr marL="285750" indent="-285750">
              <a:buFont typeface="Arial" panose="020B0604020202020204" pitchFamily="34" charset="0"/>
              <a:buChar char="•"/>
            </a:pPr>
            <a:r>
              <a:rPr lang="id-ID" dirty="0" smtClean="0"/>
              <a:t>Tawuran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5299" y="1675777"/>
            <a:ext cx="2826580" cy="2181732"/>
          </a:xfrm>
          <a:prstGeom prst="rect">
            <a:avLst/>
          </a:prstGeom>
        </p:spPr>
      </p:pic>
      <p:sp>
        <p:nvSpPr>
          <p:cNvPr id="7" name="Rectangle 6"/>
          <p:cNvSpPr/>
          <p:nvPr/>
        </p:nvSpPr>
        <p:spPr>
          <a:xfrm>
            <a:off x="4825299" y="3857509"/>
            <a:ext cx="6096000" cy="369332"/>
          </a:xfrm>
          <a:prstGeom prst="rect">
            <a:avLst/>
          </a:prstGeom>
        </p:spPr>
        <p:txBody>
          <a:bodyPr>
            <a:spAutoFit/>
          </a:bodyPr>
          <a:lstStyle/>
          <a:p>
            <a:pPr marL="285750" indent="-285750">
              <a:buFont typeface="Arial" panose="020B0604020202020204" pitchFamily="34" charset="0"/>
              <a:buChar char="•"/>
            </a:pPr>
            <a:r>
              <a:rPr lang="id-ID" dirty="0" smtClean="0"/>
              <a:t>Kerja rodi</a:t>
            </a:r>
          </a:p>
        </p:txBody>
      </p:sp>
      <p:sp>
        <p:nvSpPr>
          <p:cNvPr id="9" name="Rectangle 8"/>
          <p:cNvSpPr/>
          <p:nvPr/>
        </p:nvSpPr>
        <p:spPr>
          <a:xfrm>
            <a:off x="8102700" y="1279550"/>
            <a:ext cx="3805206" cy="5578450"/>
          </a:xfrm>
          <a:prstGeom prst="rect">
            <a:avLst/>
          </a:prstGeom>
        </p:spPr>
        <p:txBody>
          <a:bodyPr wrap="square">
            <a:spAutoFit/>
          </a:bodyPr>
          <a:lstStyle/>
          <a:p>
            <a:pPr algn="just"/>
            <a:r>
              <a:rPr lang="id-ID" sz="1550" b="1" i="0" dirty="0" smtClean="0">
                <a:solidFill>
                  <a:srgbClr val="444444"/>
                </a:solidFill>
                <a:effectLst/>
                <a:latin typeface="Times New Roman" panose="02020603050405020304" pitchFamily="18" charset="0"/>
              </a:rPr>
              <a:t>1. rasa egois tinggi terhadap kebenaran Ras, suku, agama, dan budaya sendiri</a:t>
            </a:r>
          </a:p>
          <a:p>
            <a:pPr marL="342900" indent="-342900" algn="just">
              <a:buAutoNum type="arabicPeriod"/>
            </a:pPr>
            <a:endParaRPr lang="id-ID" sz="1550" b="0" i="0" dirty="0" smtClean="0">
              <a:solidFill>
                <a:srgbClr val="666666"/>
              </a:solidFill>
              <a:effectLst/>
              <a:latin typeface="Arial" panose="020B0604020202020204" pitchFamily="34" charset="0"/>
            </a:endParaRPr>
          </a:p>
          <a:p>
            <a:pPr algn="just"/>
            <a:r>
              <a:rPr lang="id-ID" sz="1550" b="1" i="0" dirty="0" smtClean="0">
                <a:solidFill>
                  <a:srgbClr val="444444"/>
                </a:solidFill>
                <a:effectLst/>
                <a:latin typeface="Times New Roman" panose="02020603050405020304" pitchFamily="18" charset="0"/>
              </a:rPr>
              <a:t>2. Rasa iri dengki juga menadi salah satu faktor penghambat persatuan dan kesatuan Indonesia</a:t>
            </a:r>
          </a:p>
          <a:p>
            <a:pPr algn="just"/>
            <a:endParaRPr lang="id-ID" sz="1550" b="0" i="0" dirty="0" smtClean="0">
              <a:solidFill>
                <a:srgbClr val="666666"/>
              </a:solidFill>
              <a:effectLst/>
              <a:latin typeface="Arial" panose="020B0604020202020204" pitchFamily="34" charset="0"/>
            </a:endParaRPr>
          </a:p>
          <a:p>
            <a:pPr algn="just"/>
            <a:r>
              <a:rPr lang="id-ID" sz="1550" b="1" i="0" dirty="0" smtClean="0">
                <a:solidFill>
                  <a:srgbClr val="444444"/>
                </a:solidFill>
                <a:effectLst/>
                <a:latin typeface="Times New Roman" panose="02020603050405020304" pitchFamily="18" charset="0"/>
              </a:rPr>
              <a:t>3. Kurang adanya rasa toleransi beragama, berbudaya, ataupun berpendapat</a:t>
            </a:r>
          </a:p>
          <a:p>
            <a:pPr algn="just"/>
            <a:endParaRPr lang="id-ID" sz="1550" b="0" i="0" dirty="0" smtClean="0">
              <a:solidFill>
                <a:srgbClr val="666666"/>
              </a:solidFill>
              <a:effectLst/>
              <a:latin typeface="Arial" panose="020B0604020202020204" pitchFamily="34" charset="0"/>
            </a:endParaRPr>
          </a:p>
          <a:p>
            <a:pPr algn="just"/>
            <a:r>
              <a:rPr lang="id-ID" sz="1550" b="1" dirty="0" smtClean="0">
                <a:solidFill>
                  <a:srgbClr val="444444"/>
                </a:solidFill>
                <a:latin typeface="Times New Roman" panose="02020603050405020304" pitchFamily="18" charset="0"/>
              </a:rPr>
              <a:t>4. </a:t>
            </a:r>
            <a:r>
              <a:rPr lang="id-ID" sz="1550" b="1" i="0" dirty="0" smtClean="0">
                <a:solidFill>
                  <a:srgbClr val="444444"/>
                </a:solidFill>
                <a:effectLst/>
                <a:latin typeface="Times New Roman" panose="02020603050405020304" pitchFamily="18" charset="0"/>
              </a:rPr>
              <a:t>Kurangnya penghargaan terhadap kemajemukan yang memiliki sifat heterogen.</a:t>
            </a:r>
          </a:p>
          <a:p>
            <a:pPr algn="just"/>
            <a:endParaRPr lang="id-ID" sz="1550" b="0" i="0" dirty="0" smtClean="0">
              <a:solidFill>
                <a:srgbClr val="666666"/>
              </a:solidFill>
              <a:effectLst/>
              <a:latin typeface="Arial" panose="020B0604020202020204" pitchFamily="34" charset="0"/>
            </a:endParaRPr>
          </a:p>
          <a:p>
            <a:pPr algn="just"/>
            <a:r>
              <a:rPr lang="id-ID" sz="1550" b="1" i="0" dirty="0" smtClean="0">
                <a:solidFill>
                  <a:srgbClr val="444444"/>
                </a:solidFill>
                <a:effectLst/>
                <a:latin typeface="Times New Roman" panose="02020603050405020304" pitchFamily="18" charset="0"/>
              </a:rPr>
              <a:t>5. Kurangnya kesadaran di dalam diri masing-masing rakyat Indonesia terhadap segala ancaman dan gangguan yang mucul dari luar</a:t>
            </a:r>
          </a:p>
          <a:p>
            <a:pPr algn="just"/>
            <a:endParaRPr lang="id-ID" sz="1550" b="0" i="0" dirty="0" smtClean="0">
              <a:solidFill>
                <a:srgbClr val="666666"/>
              </a:solidFill>
              <a:effectLst/>
              <a:latin typeface="Arial" panose="020B0604020202020204" pitchFamily="34" charset="0"/>
            </a:endParaRPr>
          </a:p>
          <a:p>
            <a:pPr algn="just"/>
            <a:r>
              <a:rPr lang="id-ID" sz="1550" b="1" i="0" dirty="0" smtClean="0">
                <a:solidFill>
                  <a:srgbClr val="444444"/>
                </a:solidFill>
                <a:effectLst/>
                <a:latin typeface="Times New Roman" panose="02020603050405020304" pitchFamily="18" charset="0"/>
              </a:rPr>
              <a:t>6. Adanya sikap ketidakpuasan terhadap segala ketimpangan dan ketidak merataan hasil pembangunan    </a:t>
            </a:r>
            <a:endParaRPr lang="id-ID" sz="1550" b="0" i="0" dirty="0">
              <a:solidFill>
                <a:srgbClr val="666666"/>
              </a:solidFill>
              <a:effectLst/>
              <a:latin typeface="Arial" panose="020B0604020202020204" pitchFamily="34" charset="0"/>
            </a:endParaRPr>
          </a:p>
        </p:txBody>
      </p:sp>
      <p:sp>
        <p:nvSpPr>
          <p:cNvPr id="10" name="Minus 9">
            <a:hlinkClick r:id="rId4" action="ppaction://hlinksldjump"/>
          </p:cNvPr>
          <p:cNvSpPr/>
          <p:nvPr/>
        </p:nvSpPr>
        <p:spPr>
          <a:xfrm>
            <a:off x="0" y="6186623"/>
            <a:ext cx="874059" cy="177217"/>
          </a:xfrm>
          <a:prstGeom prst="mathMinus">
            <a:avLst/>
          </a:prstGeom>
          <a:solidFill>
            <a:srgbClr val="7C78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42092147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arn(inVertical)">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8F814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faktor penghambat dan pendorong</a:t>
            </a:r>
            <a:endParaRPr lang="id-ID" dirty="0"/>
          </a:p>
        </p:txBody>
      </p:sp>
      <p:sp>
        <p:nvSpPr>
          <p:cNvPr id="3" name="Content Placeholder 2"/>
          <p:cNvSpPr>
            <a:spLocks noGrp="1"/>
          </p:cNvSpPr>
          <p:nvPr>
            <p:ph idx="1"/>
          </p:nvPr>
        </p:nvSpPr>
        <p:spPr/>
        <p:txBody>
          <a:bodyPr/>
          <a:lstStyle/>
          <a:p>
            <a:r>
              <a:rPr lang="id-ID" dirty="0" smtClean="0"/>
              <a:t>Penghambat</a:t>
            </a:r>
          </a:p>
          <a:p>
            <a:r>
              <a:rPr lang="id-ID" dirty="0" smtClean="0"/>
              <a:t>Rasa egois</a:t>
            </a:r>
          </a:p>
          <a:p>
            <a:r>
              <a:rPr lang="id-ID" dirty="0" smtClean="0"/>
              <a:t>Kurang ada nya toleransi beragama,berbudaya ataupunberpendapat</a:t>
            </a:r>
          </a:p>
          <a:p>
            <a:r>
              <a:rPr lang="id-ID" dirty="0" smtClean="0"/>
              <a:t>Faktor pendorong</a:t>
            </a:r>
          </a:p>
          <a:p>
            <a:r>
              <a:rPr lang="id-ID" dirty="0" smtClean="0"/>
              <a:t>Rasa Nasionalisme</a:t>
            </a:r>
          </a:p>
          <a:p>
            <a:r>
              <a:rPr lang="id-ID" dirty="0" smtClean="0"/>
              <a:t>Rasa toleransi yang tinggi</a:t>
            </a:r>
          </a:p>
          <a:p>
            <a:r>
              <a:rPr lang="id-ID" dirty="0" smtClean="0"/>
              <a:t>Kesadaran dalam hidup bermasyarakat, sehingga ada keinginan dari dalam hati untuk selalu membantu sesama</a:t>
            </a:r>
            <a:endParaRPr lang="id-ID" dirty="0"/>
          </a:p>
        </p:txBody>
      </p:sp>
    </p:spTree>
    <p:extLst>
      <p:ext uri="{BB962C8B-B14F-4D97-AF65-F5344CB8AC3E}">
        <p14:creationId xmlns:p14="http://schemas.microsoft.com/office/powerpoint/2010/main" val="2978455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2E2B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8917" y="0"/>
            <a:ext cx="10515600" cy="1325563"/>
          </a:xfrm>
        </p:spPr>
        <p:txBody>
          <a:bodyPr>
            <a:normAutofit/>
          </a:bodyPr>
          <a:lstStyle/>
          <a:p>
            <a:r>
              <a:rPr lang="id-ID" sz="3600" dirty="0" smtClean="0">
                <a:latin typeface="Arial Black" panose="020B0A04020102020204" pitchFamily="34" charset="0"/>
              </a:rPr>
              <a:t>Perilaku yang Menunjukkan Sikap</a:t>
            </a:r>
            <a:br>
              <a:rPr lang="id-ID" sz="3600" dirty="0" smtClean="0">
                <a:latin typeface="Arial Black" panose="020B0A04020102020204" pitchFamily="34" charset="0"/>
              </a:rPr>
            </a:br>
            <a:r>
              <a:rPr lang="id-ID" sz="3600" dirty="0" smtClean="0">
                <a:latin typeface="Arial Black" panose="020B0A04020102020204" pitchFamily="34" charset="0"/>
              </a:rPr>
              <a:t>         Menjaga Keutuhan NKRI</a:t>
            </a:r>
            <a:endParaRPr lang="id-ID" sz="3600" dirty="0">
              <a:latin typeface="Arial Black" panose="020B0A04020102020204" pitchFamily="34" charset="0"/>
            </a:endParaRPr>
          </a:p>
        </p:txBody>
      </p:sp>
      <p:sp>
        <p:nvSpPr>
          <p:cNvPr id="3" name="Content Placeholder 2"/>
          <p:cNvSpPr>
            <a:spLocks noGrp="1"/>
          </p:cNvSpPr>
          <p:nvPr>
            <p:ph idx="1"/>
          </p:nvPr>
        </p:nvSpPr>
        <p:spPr>
          <a:xfrm>
            <a:off x="744070" y="1411942"/>
            <a:ext cx="10515600" cy="5446058"/>
          </a:xfrm>
        </p:spPr>
        <p:txBody>
          <a:bodyPr>
            <a:noAutofit/>
          </a:bodyPr>
          <a:lstStyle/>
          <a:p>
            <a:r>
              <a:rPr lang="id-ID" sz="1800" dirty="0" smtClean="0"/>
              <a:t>Mengamalkan nilai-nilai Pancasila, maka bangsa</a:t>
            </a:r>
          </a:p>
          <a:p>
            <a:pPr marL="0" indent="0">
              <a:buNone/>
            </a:pPr>
            <a:r>
              <a:rPr lang="id-ID" sz="1800" dirty="0" smtClean="0"/>
              <a:t>Indonesia akan selalu bersatu padu dan terhindar dari</a:t>
            </a:r>
          </a:p>
          <a:p>
            <a:pPr marL="0" indent="0">
              <a:buNone/>
            </a:pPr>
            <a:r>
              <a:rPr lang="id-ID" sz="1800" dirty="0" smtClean="0"/>
              <a:t>berbagai pertentangan dan perselisihan.</a:t>
            </a:r>
          </a:p>
          <a:p>
            <a:pPr marL="0" indent="0">
              <a:buNone/>
            </a:pPr>
            <a:endParaRPr lang="id-ID" sz="1800" dirty="0" smtClean="0"/>
          </a:p>
          <a:p>
            <a:r>
              <a:rPr lang="id-ID" sz="1800" dirty="0" smtClean="0"/>
              <a:t>Menampilkan sikap rukun melalui perilaku saling</a:t>
            </a:r>
          </a:p>
          <a:p>
            <a:pPr marL="0" indent="0">
              <a:buNone/>
            </a:pPr>
            <a:r>
              <a:rPr lang="id-ID" sz="1800" dirty="0" smtClean="0"/>
              <a:t>menghormati dan menyayangi dengan anggota keluarga</a:t>
            </a:r>
          </a:p>
          <a:p>
            <a:pPr marL="0" indent="0">
              <a:buNone/>
            </a:pPr>
            <a:r>
              <a:rPr lang="id-ID" sz="1800" dirty="0" smtClean="0"/>
              <a:t>yang lain</a:t>
            </a:r>
          </a:p>
          <a:p>
            <a:pPr marL="0" indent="0">
              <a:buNone/>
            </a:pPr>
            <a:endParaRPr lang="id-ID" sz="1800" dirty="0" smtClean="0"/>
          </a:p>
          <a:p>
            <a:r>
              <a:rPr lang="id-ID" sz="1800" dirty="0" smtClean="0"/>
              <a:t>Menampilkan sikap dan perilaku saling menolong dan</a:t>
            </a:r>
          </a:p>
          <a:p>
            <a:pPr marL="0" indent="0">
              <a:buNone/>
            </a:pPr>
            <a:r>
              <a:rPr lang="id-ID" sz="1800" dirty="0" smtClean="0"/>
              <a:t>saling berbagi dengan teman, menghargai dan</a:t>
            </a:r>
          </a:p>
          <a:p>
            <a:pPr marL="0" indent="0">
              <a:buNone/>
            </a:pPr>
            <a:r>
              <a:rPr lang="id-ID" sz="1800" dirty="0" smtClean="0"/>
              <a:t>menghormati pendapat teman, tidak</a:t>
            </a:r>
          </a:p>
          <a:p>
            <a:pPr marL="0" indent="0">
              <a:buNone/>
            </a:pPr>
            <a:r>
              <a:rPr lang="id-ID" sz="1800" dirty="0" smtClean="0"/>
              <a:t>membedakan-bedakan teman dalam bergaul,</a:t>
            </a:r>
          </a:p>
          <a:p>
            <a:pPr marL="0" indent="0">
              <a:buNone/>
            </a:pPr>
            <a:r>
              <a:rPr lang="id-ID" sz="1800" dirty="0" smtClean="0"/>
              <a:t>menghormati guru, dan sebagainya.</a:t>
            </a:r>
          </a:p>
        </p:txBody>
      </p:sp>
    </p:spTree>
    <p:extLst>
      <p:ext uri="{BB962C8B-B14F-4D97-AF65-F5344CB8AC3E}">
        <p14:creationId xmlns:p14="http://schemas.microsoft.com/office/powerpoint/2010/main" val="178875505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FF0000"/>
                </a:solidFill>
              </a:rPr>
              <a:t>Lanjutan faktor pendorong</a:t>
            </a:r>
            <a:br>
              <a:rPr lang="id-ID" dirty="0" smtClean="0">
                <a:solidFill>
                  <a:srgbClr val="FF0000"/>
                </a:solidFill>
              </a:rPr>
            </a:br>
            <a:endParaRPr lang="id-ID"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id-ID" dirty="0">
                <a:solidFill>
                  <a:srgbClr val="FF0000"/>
                </a:solidFill>
              </a:rPr>
              <a:t>Persatuan dan kesatuan terpatri jelas dalam sila ke-3</a:t>
            </a:r>
            <a:r>
              <a:rPr lang="id-ID" dirty="0"/>
              <a:t> Pancasila yang berbunyi “Persatuan Indonesia”. Persatuan Indonesia dalam Pancasila berarti bahwa Bangsa Indonesia tidak boleh terpecah dan harus terus bersatu</a:t>
            </a:r>
            <a:r>
              <a:rPr lang="id-ID" dirty="0" smtClean="0"/>
              <a:t>.</a:t>
            </a:r>
          </a:p>
          <a:p>
            <a:pPr marL="0" indent="0">
              <a:buNone/>
            </a:pPr>
            <a:r>
              <a:rPr lang="id-ID" dirty="0">
                <a:solidFill>
                  <a:srgbClr val="FF0000"/>
                </a:solidFill>
              </a:rPr>
              <a:t>Semangat persatuan dan kesatuan, wajib dimiliki setiap warga negara untuk mewujukan cita-cita bangsa Indonesia sebagaimana tercantum didalam Pembukaan Undang-Undang Dasar Indonesia 1945 alinea keempat</a:t>
            </a:r>
            <a:r>
              <a:rPr lang="id-ID" dirty="0"/>
              <a:t> yang berbunyi, “Kemudian daripada itu untuk membentuk suatu Pemerintahan Negara Indonesia yang melindungi segenap Bangsa Indonesia dan seluruh tumpah darah Indonesia dan untuk memajukan kesejahteraan umum, mencerdaskan kehidupan bangsa dan ikut melaksanakan ketertiban dunia yang berdasarkan kemerdekaan, perdamaian abadi dan keadilan sosial, maka disusunlah kemerdekaan, Kebangsaan Indonesia itu dalam suatu Undang-Undang Dasar Negara Indonesia, yang terbentuk dalam suatu susunan Negara Republik Indonesia yang berkedaulatan rakyat dengan berdasar kepada Ketuhanan Yang Maha Esa, Kemanusiaan yang Adil dan Beradab, Persatuan Indonesia, dan Kerakyatan yang Dipimpin oleh Hikmat Kebijaksanaan dalam Permusyawaratan/Perwakilan, serta dengan Mewujudkan suatu Keadilan Sosial bagi Seluruh Rakyat Indonesia”.</a:t>
            </a:r>
          </a:p>
        </p:txBody>
      </p:sp>
    </p:spTree>
    <p:extLst>
      <p:ext uri="{BB962C8B-B14F-4D97-AF65-F5344CB8AC3E}">
        <p14:creationId xmlns:p14="http://schemas.microsoft.com/office/powerpoint/2010/main" val="3446243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Sumpah Pemuda</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Semangat </a:t>
            </a:r>
            <a:r>
              <a:rPr lang="id-ID" dirty="0"/>
              <a:t>Sumpah Pemuda, harus tetap ada pada saat ini untuk menghadapi dunia yang berubah dengan cepat dan penuh dengan persaingan. Sumpah Pemuda, juga menjadi pendorong bahwa dengan bersatu dan bekerja sama adalah kunci untuk mencapai Indonesia maju.</a:t>
            </a:r>
          </a:p>
          <a:p>
            <a:r>
              <a:rPr lang="id-ID" dirty="0"/>
              <a:t>Sumpah Pemuda adalah satu tonggak utama dalam sejarah pergerakan kemerdekaan Indonesia. Ikrar ini dianggap sebagai kristalisasi semangat untuk menegaskan cita-cita berdirinya negara Indonesia.</a:t>
            </a:r>
          </a:p>
          <a:p>
            <a:pPr marL="0" indent="0">
              <a:buNone/>
            </a:pPr>
            <a:endParaRPr lang="id-ID" dirty="0"/>
          </a:p>
        </p:txBody>
      </p:sp>
    </p:spTree>
    <p:extLst>
      <p:ext uri="{BB962C8B-B14F-4D97-AF65-F5344CB8AC3E}">
        <p14:creationId xmlns:p14="http://schemas.microsoft.com/office/powerpoint/2010/main" val="2729260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Semboyan Bhinneka Tunggal Ika</a:t>
            </a:r>
            <a:r>
              <a:rPr lang="id-ID" dirty="0"/>
              <a:t/>
            </a:r>
            <a:br>
              <a:rPr lang="id-ID" dirty="0"/>
            </a:b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Bhinneka </a:t>
            </a:r>
            <a:r>
              <a:rPr lang="id-ID" dirty="0"/>
              <a:t>Tunggal Ika dalam keberagaman sosial di Indonesia adalah sebagai pemersatu, perekat berbagai budaya dari suku bangsa di Indonesia.</a:t>
            </a:r>
          </a:p>
          <a:p>
            <a:r>
              <a:rPr lang="id-ID" dirty="0"/>
              <a:t>Semboyan Bhinneka Tunggal Ika yang tertulis pada Lambang Negara Indonesia Garuda Pancasila, memiliki arti “Berbeda-beda tetapi tetap satu”.</a:t>
            </a:r>
          </a:p>
          <a:p>
            <a:r>
              <a:rPr lang="id-ID" dirty="0"/>
              <a:t>Kata “bhinneka” berarti “beraneka ragam” atau berbeda-beda, kata “tunggal” berarti “satu” dan “ika” berarti “itu”. Jadi secara harfi ah Bhinneka Tunggal Ika diterjemahkan menjadi “Beraneka Satu Itu” yang maknanya adalah meskipun berbeda-beda tetapi pada hakikatnya bangsa Indonesia tetap satu kesatuan.</a:t>
            </a:r>
          </a:p>
          <a:p>
            <a:r>
              <a:rPr lang="id-ID" dirty="0"/>
              <a:t>Semboyan ini menggambarkan persatuan dan kesatuan bangsa Indonesia yang memiliki keberagaman suku bangsa, budaya, bahasa daerah, agama dan kepercayaan, ras, maupun antargolongan.</a:t>
            </a:r>
          </a:p>
          <a:p>
            <a:endParaRPr lang="id-ID" dirty="0"/>
          </a:p>
        </p:txBody>
      </p:sp>
    </p:spTree>
    <p:extLst>
      <p:ext uri="{BB962C8B-B14F-4D97-AF65-F5344CB8AC3E}">
        <p14:creationId xmlns:p14="http://schemas.microsoft.com/office/powerpoint/2010/main" val="264357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3856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9018" y="24121"/>
            <a:ext cx="10515600" cy="1325563"/>
          </a:xfrm>
        </p:spPr>
        <p:txBody>
          <a:bodyPr>
            <a:normAutofit/>
          </a:bodyPr>
          <a:lstStyle/>
          <a:p>
            <a:r>
              <a:rPr lang="id-ID" sz="3200" dirty="0" smtClean="0">
                <a:latin typeface="Arial Black" panose="020B0A04020102020204" pitchFamily="34" charset="0"/>
              </a:rPr>
              <a:t>	Makna persatuan dan kesatuan bangsa</a:t>
            </a:r>
            <a:endParaRPr lang="id-ID" sz="3200" dirty="0">
              <a:latin typeface="Arial Black" panose="020B0A04020102020204" pitchFamily="34" charset="0"/>
            </a:endParaRPr>
          </a:p>
        </p:txBody>
      </p:sp>
      <p:sp>
        <p:nvSpPr>
          <p:cNvPr id="3" name="Content Placeholder 2"/>
          <p:cNvSpPr>
            <a:spLocks noGrp="1"/>
          </p:cNvSpPr>
          <p:nvPr>
            <p:ph idx="1"/>
          </p:nvPr>
        </p:nvSpPr>
        <p:spPr>
          <a:xfrm>
            <a:off x="729018" y="1880216"/>
            <a:ext cx="10515600" cy="4351338"/>
          </a:xfrm>
        </p:spPr>
        <p:txBody>
          <a:bodyPr>
            <a:normAutofit fontScale="62500" lnSpcReduction="20000"/>
          </a:bodyPr>
          <a:lstStyle/>
          <a:p>
            <a:pPr marL="0" indent="0">
              <a:buNone/>
            </a:pPr>
            <a:r>
              <a:rPr lang="id-ID" b="1" dirty="0">
                <a:latin typeface="Arial" panose="020B0604020202020204" pitchFamily="34" charset="0"/>
                <a:cs typeface="Arial" panose="020B0604020202020204" pitchFamily="34" charset="0"/>
              </a:rPr>
              <a:t>Persatuan</a:t>
            </a:r>
            <a:r>
              <a:rPr lang="id-ID" dirty="0">
                <a:latin typeface="Arial" panose="020B0604020202020204" pitchFamily="34" charset="0"/>
                <a:cs typeface="Arial" panose="020B0604020202020204" pitchFamily="34" charset="0"/>
              </a:rPr>
              <a:t> berasal dari kata </a:t>
            </a:r>
            <a:r>
              <a:rPr lang="id-ID" i="1" dirty="0">
                <a:latin typeface="Arial" panose="020B0604020202020204" pitchFamily="34" charset="0"/>
                <a:cs typeface="Arial" panose="020B0604020202020204" pitchFamily="34" charset="0"/>
              </a:rPr>
              <a:t>satu</a:t>
            </a:r>
            <a:r>
              <a:rPr lang="id-ID" dirty="0">
                <a:latin typeface="Arial" panose="020B0604020202020204" pitchFamily="34" charset="0"/>
                <a:cs typeface="Arial" panose="020B0604020202020204" pitchFamily="34" charset="0"/>
              </a:rPr>
              <a:t> yang artinya </a:t>
            </a:r>
            <a:r>
              <a:rPr lang="id-ID" i="1" dirty="0">
                <a:latin typeface="Arial" panose="020B0604020202020204" pitchFamily="34" charset="0"/>
                <a:cs typeface="Arial" panose="020B0604020202020204" pitchFamily="34" charset="0"/>
              </a:rPr>
              <a:t>tidak terpecah-belah</a:t>
            </a:r>
            <a:r>
              <a:rPr lang="id-ID" dirty="0">
                <a:latin typeface="Arial" panose="020B0604020202020204" pitchFamily="34" charset="0"/>
                <a:cs typeface="Arial" panose="020B0604020202020204" pitchFamily="34" charset="0"/>
              </a:rPr>
              <a:t> atau </a:t>
            </a:r>
            <a:r>
              <a:rPr lang="id-ID" i="1" dirty="0">
                <a:latin typeface="Arial" panose="020B0604020202020204" pitchFamily="34" charset="0"/>
                <a:cs typeface="Arial" panose="020B0604020202020204" pitchFamily="34" charset="0"/>
              </a:rPr>
              <a:t>utuh</a:t>
            </a:r>
            <a:r>
              <a:rPr lang="id-ID" dirty="0">
                <a:latin typeface="Arial" panose="020B0604020202020204" pitchFamily="34" charset="0"/>
                <a:cs typeface="Arial" panose="020B0604020202020204" pitchFamily="34" charset="0"/>
              </a:rPr>
              <a:t>. Jadi arti persatuan yaitu </a:t>
            </a:r>
            <a:r>
              <a:rPr lang="id-ID" u="sng" dirty="0">
                <a:latin typeface="Arial" panose="020B0604020202020204" pitchFamily="34" charset="0"/>
                <a:cs typeface="Arial" panose="020B0604020202020204" pitchFamily="34" charset="0"/>
              </a:rPr>
              <a:t>bersatunya bermacam-macam aneka ragam kebudayaan menjadi satu yang utuh dan serasi</a:t>
            </a:r>
            <a:r>
              <a:rPr lang="id-ID" dirty="0">
                <a:latin typeface="Arial" panose="020B0604020202020204" pitchFamily="34" charset="0"/>
                <a:cs typeface="Arial" panose="020B0604020202020204" pitchFamily="34" charset="0"/>
              </a:rPr>
              <a:t>.</a:t>
            </a:r>
          </a:p>
          <a:p>
            <a:pPr marL="0" indent="0">
              <a:buNone/>
            </a:pPr>
            <a:r>
              <a:rPr lang="id-ID" dirty="0">
                <a:latin typeface="Arial" panose="020B0604020202020204" pitchFamily="34" charset="0"/>
                <a:cs typeface="Arial" panose="020B0604020202020204" pitchFamily="34" charset="0"/>
              </a:rPr>
              <a:t>Kata Indonesia sendiri mengandung 2 pengertian, dari segi </a:t>
            </a:r>
            <a:r>
              <a:rPr lang="id-ID" i="1" dirty="0">
                <a:latin typeface="Arial" panose="020B0604020202020204" pitchFamily="34" charset="0"/>
                <a:cs typeface="Arial" panose="020B0604020202020204" pitchFamily="34" charset="0"/>
              </a:rPr>
              <a:t>geografis</a:t>
            </a:r>
            <a:r>
              <a:rPr lang="id-ID" dirty="0">
                <a:latin typeface="Arial" panose="020B0604020202020204" pitchFamily="34" charset="0"/>
                <a:cs typeface="Arial" panose="020B0604020202020204" pitchFamily="34" charset="0"/>
              </a:rPr>
              <a:t> dan segi </a:t>
            </a:r>
            <a:r>
              <a:rPr lang="id-ID" i="1" dirty="0">
                <a:latin typeface="Arial" panose="020B0604020202020204" pitchFamily="34" charset="0"/>
                <a:cs typeface="Arial" panose="020B0604020202020204" pitchFamily="34" charset="0"/>
              </a:rPr>
              <a:t>bangsa</a:t>
            </a:r>
            <a:r>
              <a:rPr lang="id-ID" dirty="0">
                <a:latin typeface="Arial" panose="020B0604020202020204" pitchFamily="34" charset="0"/>
                <a:cs typeface="Arial" panose="020B0604020202020204" pitchFamily="34" charset="0"/>
              </a:rPr>
              <a:t>.</a:t>
            </a:r>
          </a:p>
          <a:p>
            <a:pPr marL="0" indent="0">
              <a:buNone/>
            </a:pPr>
            <a:r>
              <a:rPr lang="id-ID" dirty="0">
                <a:latin typeface="Arial" panose="020B0604020202020204" pitchFamily="34" charset="0"/>
                <a:cs typeface="Arial" panose="020B0604020202020204" pitchFamily="34" charset="0"/>
              </a:rPr>
              <a:t>Dari segi geografis, Negara Indonesia membentang dari </a:t>
            </a:r>
            <a:r>
              <a:rPr lang="id-ID" i="1" dirty="0">
                <a:latin typeface="Arial" panose="020B0604020202020204" pitchFamily="34" charset="0"/>
                <a:cs typeface="Arial" panose="020B0604020202020204" pitchFamily="34" charset="0"/>
              </a:rPr>
              <a:t>95 derajat – 141 derajat Bujur Timur</a:t>
            </a:r>
            <a:r>
              <a:rPr lang="id-ID" dirty="0">
                <a:latin typeface="Arial" panose="020B0604020202020204" pitchFamily="34" charset="0"/>
                <a:cs typeface="Arial" panose="020B0604020202020204" pitchFamily="34" charset="0"/>
              </a:rPr>
              <a:t> dan </a:t>
            </a:r>
            <a:r>
              <a:rPr lang="id-ID" i="1" dirty="0">
                <a:latin typeface="Arial" panose="020B0604020202020204" pitchFamily="34" charset="0"/>
                <a:cs typeface="Arial" panose="020B0604020202020204" pitchFamily="34" charset="0"/>
              </a:rPr>
              <a:t>6 derajat Lintang Utara – 11 derajat Lintang Selatan</a:t>
            </a:r>
            <a:r>
              <a:rPr lang="id-ID" dirty="0">
                <a:latin typeface="Arial" panose="020B0604020202020204" pitchFamily="34" charset="0"/>
                <a:cs typeface="Arial" panose="020B0604020202020204" pitchFamily="34" charset="0"/>
              </a:rPr>
              <a:t> (Dari sabang – merauke). Indonesia dalam arti luas yaitu seluruh rakyat yang merasa satu nasib dan se-penanggungan yang tinggal di wilayah ini.</a:t>
            </a:r>
          </a:p>
          <a:p>
            <a:pPr marL="0" indent="0">
              <a:buNone/>
            </a:pPr>
            <a:r>
              <a:rPr lang="id-ID" b="1" dirty="0">
                <a:latin typeface="Arial" panose="020B0604020202020204" pitchFamily="34" charset="0"/>
                <a:cs typeface="Arial" panose="020B0604020202020204" pitchFamily="34" charset="0"/>
              </a:rPr>
              <a:t>Persatuan Indonesia</a:t>
            </a:r>
            <a:r>
              <a:rPr lang="id-ID" dirty="0">
                <a:latin typeface="Arial" panose="020B0604020202020204" pitchFamily="34" charset="0"/>
                <a:cs typeface="Arial" panose="020B0604020202020204" pitchFamily="34" charset="0"/>
              </a:rPr>
              <a:t> adalah persatuan bangsa yang tinggal di wilayah Negara Indonesia, didorong untuk mencapai kehidupan yang bebas dalam negara yang merdeka dan berdaulat.</a:t>
            </a:r>
          </a:p>
          <a:p>
            <a:pPr marL="0" indent="0">
              <a:buNone/>
            </a:pPr>
            <a:r>
              <a:rPr lang="id-ID" b="1" dirty="0" smtClean="0">
                <a:latin typeface="Arial" panose="020B0604020202020204" pitchFamily="34" charset="0"/>
                <a:cs typeface="Arial" panose="020B0604020202020204" pitchFamily="34" charset="0"/>
              </a:rPr>
              <a:t>Makna </a:t>
            </a:r>
            <a:r>
              <a:rPr lang="id-ID" b="1" dirty="0">
                <a:latin typeface="Arial" panose="020B0604020202020204" pitchFamily="34" charset="0"/>
                <a:cs typeface="Arial" panose="020B0604020202020204" pitchFamily="34" charset="0"/>
              </a:rPr>
              <a:t>Persatuan dan Kesatuan Bangsa Indonesia</a:t>
            </a:r>
          </a:p>
          <a:p>
            <a:pPr marL="0" indent="0">
              <a:buNone/>
            </a:pPr>
            <a:r>
              <a:rPr lang="id-ID" dirty="0">
                <a:latin typeface="Arial" panose="020B0604020202020204" pitchFamily="34" charset="0"/>
                <a:cs typeface="Arial" panose="020B0604020202020204" pitchFamily="34" charset="0"/>
              </a:rPr>
              <a:t>Terdapat 3 makna penting di dalam persatuan dan kesatuan Bangsa Indonesia, yaitu:</a:t>
            </a:r>
          </a:p>
          <a:p>
            <a:r>
              <a:rPr lang="id-ID" dirty="0">
                <a:latin typeface="Arial" panose="020B0604020202020204" pitchFamily="34" charset="0"/>
                <a:cs typeface="Arial" panose="020B0604020202020204" pitchFamily="34" charset="0"/>
              </a:rPr>
              <a:t>Rasa persatuan dan kesatuan menjalin rasa kebersamaan dan saling melengkapi antara satu dengan yang lain.</a:t>
            </a:r>
          </a:p>
          <a:p>
            <a:r>
              <a:rPr lang="id-ID" dirty="0">
                <a:latin typeface="Arial" panose="020B0604020202020204" pitchFamily="34" charset="0"/>
                <a:cs typeface="Arial" panose="020B0604020202020204" pitchFamily="34" charset="0"/>
              </a:rPr>
              <a:t>Menjalin rasa kemanusiaan dan sikap saling toleransi serta rasa harmonis untuk hidup berdampingan.</a:t>
            </a:r>
          </a:p>
          <a:p>
            <a:r>
              <a:rPr lang="id-ID" dirty="0">
                <a:latin typeface="Arial" panose="020B0604020202020204" pitchFamily="34" charset="0"/>
                <a:cs typeface="Arial" panose="020B0604020202020204" pitchFamily="34" charset="0"/>
              </a:rPr>
              <a:t>Menjalin rasa persahabatan, kekeluargaan, dan sikap tolong menolong antar sesama, serta sikap nasionalisme.</a:t>
            </a:r>
          </a:p>
          <a:p>
            <a:endParaRPr lang="id-ID" dirty="0"/>
          </a:p>
        </p:txBody>
      </p:sp>
    </p:spTree>
    <p:extLst>
      <p:ext uri="{BB962C8B-B14F-4D97-AF65-F5344CB8AC3E}">
        <p14:creationId xmlns:p14="http://schemas.microsoft.com/office/powerpoint/2010/main" val="18605836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F9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6880" y="351477"/>
            <a:ext cx="10515600" cy="1325563"/>
          </a:xfrm>
        </p:spPr>
        <p:txBody>
          <a:bodyPr/>
          <a:lstStyle/>
          <a:p>
            <a:r>
              <a:rPr lang="id-ID" dirty="0" smtClean="0"/>
              <a:t>     </a:t>
            </a:r>
            <a:r>
              <a:rPr lang="id-ID" sz="3200" dirty="0" smtClean="0">
                <a:latin typeface="Arial Black" panose="020B0A04020102020204" pitchFamily="34" charset="0"/>
              </a:rPr>
              <a:t>Konsep kesatuan yang dianut indonesia</a:t>
            </a:r>
            <a:endParaRPr lang="id-ID" sz="3200" dirty="0">
              <a:latin typeface="Arial Black" panose="020B0A04020102020204" pitchFamily="34" charset="0"/>
            </a:endParaRPr>
          </a:p>
        </p:txBody>
      </p:sp>
      <p:sp>
        <p:nvSpPr>
          <p:cNvPr id="3" name="Content Placeholder 2"/>
          <p:cNvSpPr>
            <a:spLocks noGrp="1"/>
          </p:cNvSpPr>
          <p:nvPr>
            <p:ph idx="1"/>
          </p:nvPr>
        </p:nvSpPr>
        <p:spPr>
          <a:xfrm>
            <a:off x="1089546" y="1934807"/>
            <a:ext cx="10515600" cy="4351338"/>
          </a:xfrm>
        </p:spPr>
        <p:txBody>
          <a:bodyPr>
            <a:normAutofit/>
          </a:bodyPr>
          <a:lstStyle/>
          <a:p>
            <a:r>
              <a:rPr lang="id-ID" sz="2400" dirty="0" smtClean="0">
                <a:latin typeface="Arial" panose="020B0604020202020204" pitchFamily="34" charset="0"/>
                <a:cs typeface="Arial" panose="020B0604020202020204" pitchFamily="34" charset="0"/>
              </a:rPr>
              <a:t>meliputi aspek alamiah (konsep kewilayahan) dan aspek</a:t>
            </a:r>
          </a:p>
          <a:p>
            <a:pPr marL="0" indent="0">
              <a:buNone/>
            </a:pPr>
            <a:r>
              <a:rPr lang="id-ID" sz="2400" dirty="0" smtClean="0">
                <a:latin typeface="Arial" panose="020B0604020202020204" pitchFamily="34" charset="0"/>
                <a:cs typeface="Arial" panose="020B0604020202020204" pitchFamily="34" charset="0"/>
              </a:rPr>
              <a:t>sosial (politik, sosial, budaya, ekonomi, pertahanan, dan</a:t>
            </a:r>
          </a:p>
          <a:p>
            <a:pPr marL="0" indent="0">
              <a:buNone/>
            </a:pPr>
            <a:r>
              <a:rPr lang="id-ID" sz="2400" dirty="0" smtClean="0">
                <a:latin typeface="Arial" panose="020B0604020202020204" pitchFamily="34" charset="0"/>
                <a:cs typeface="Arial" panose="020B0604020202020204" pitchFamily="34" charset="0"/>
              </a:rPr>
              <a:t>keamanan).</a:t>
            </a:r>
          </a:p>
          <a:p>
            <a:pPr marL="0" indent="0">
              <a:buNone/>
            </a:pPr>
            <a:endParaRPr lang="id-ID" sz="2400" dirty="0">
              <a:latin typeface="Arial" panose="020B0604020202020204" pitchFamily="34" charset="0"/>
              <a:cs typeface="Arial" panose="020B0604020202020204" pitchFamily="34" charset="0"/>
            </a:endParaRPr>
          </a:p>
          <a:p>
            <a:r>
              <a:rPr lang="id-ID" sz="2400" dirty="0" smtClean="0">
                <a:latin typeface="Arial" panose="020B0604020202020204" pitchFamily="34" charset="0"/>
                <a:cs typeface="Arial" panose="020B0604020202020204" pitchFamily="34" charset="0"/>
              </a:rPr>
              <a:t>Kesatuan wilayah meliputi darat, laut, dan udara.</a:t>
            </a:r>
          </a:p>
          <a:p>
            <a:pPr marL="0" indent="0">
              <a:buNone/>
            </a:pPr>
            <a:r>
              <a:rPr lang="id-ID" sz="2400" dirty="0" smtClean="0">
                <a:latin typeface="Arial" panose="020B0604020202020204" pitchFamily="34" charset="0"/>
                <a:cs typeface="Arial" panose="020B0604020202020204" pitchFamily="34" charset="0"/>
              </a:rPr>
              <a:t>Kebulatan ini sesuai dengan politik kewilayahan yang kita</a:t>
            </a:r>
          </a:p>
          <a:p>
            <a:pPr marL="0" indent="0">
              <a:buNone/>
            </a:pPr>
            <a:r>
              <a:rPr lang="id-ID" sz="2400" dirty="0" smtClean="0">
                <a:latin typeface="Arial" panose="020B0604020202020204" pitchFamily="34" charset="0"/>
                <a:cs typeface="Arial" panose="020B0604020202020204" pitchFamily="34" charset="0"/>
              </a:rPr>
              <a:t>anut yakni Wawasan Nusantara.</a:t>
            </a:r>
            <a:endParaRPr lang="id-ID"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08805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F924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600" dirty="0" smtClean="0">
                <a:latin typeface="Arial Black" panose="020B0A04020102020204" pitchFamily="34" charset="0"/>
              </a:rPr>
              <a:t>Konsep kesatuan bangsa dalam aspek</a:t>
            </a:r>
            <a:br>
              <a:rPr lang="id-ID" sz="3600" dirty="0" smtClean="0">
                <a:latin typeface="Arial Black" panose="020B0A04020102020204" pitchFamily="34" charset="0"/>
              </a:rPr>
            </a:br>
            <a:r>
              <a:rPr lang="id-ID" sz="3600" dirty="0" smtClean="0">
                <a:latin typeface="Arial Black" panose="020B0A04020102020204" pitchFamily="34" charset="0"/>
              </a:rPr>
              <a:t>wilayah</a:t>
            </a:r>
            <a:r>
              <a:rPr lang="id-ID" dirty="0" smtClean="0"/>
              <a:t/>
            </a:r>
            <a:br>
              <a:rPr lang="id-ID" dirty="0" smtClean="0"/>
            </a:br>
            <a:endParaRPr lang="id-ID" dirty="0"/>
          </a:p>
        </p:txBody>
      </p:sp>
      <p:sp>
        <p:nvSpPr>
          <p:cNvPr id="3" name="Content Placeholder 2"/>
          <p:cNvSpPr>
            <a:spLocks noGrp="1"/>
          </p:cNvSpPr>
          <p:nvPr>
            <p:ph idx="1"/>
          </p:nvPr>
        </p:nvSpPr>
        <p:spPr>
          <a:xfrm>
            <a:off x="701723" y="1361601"/>
            <a:ext cx="10515600" cy="5216620"/>
          </a:xfrm>
        </p:spPr>
        <p:txBody>
          <a:bodyPr>
            <a:normAutofit/>
          </a:bodyPr>
          <a:lstStyle/>
          <a:p>
            <a:pPr marL="0" indent="0">
              <a:buNone/>
            </a:pPr>
            <a:r>
              <a:rPr lang="id-ID" dirty="0" smtClean="0"/>
              <a:t>Negara kita memiliki karakteristik berikut.</a:t>
            </a:r>
          </a:p>
          <a:p>
            <a:endParaRPr lang="id-ID" dirty="0" smtClean="0"/>
          </a:p>
          <a:p>
            <a:pPr marL="514350" indent="-514350">
              <a:buFont typeface="+mj-lt"/>
              <a:buAutoNum type="arabicPeriod"/>
            </a:pPr>
            <a:r>
              <a:rPr lang="id-ID" dirty="0" smtClean="0"/>
              <a:t>Negara kepulauan yang pengertiannya adalah suatu wilayah lautan yang ditaburi pulau- pulau besar dan kecil.</a:t>
            </a:r>
          </a:p>
          <a:p>
            <a:pPr marL="514350" indent="-514350">
              <a:buFont typeface="+mj-lt"/>
              <a:buAutoNum type="arabicPeriod"/>
            </a:pPr>
            <a:r>
              <a:rPr lang="id-ID" dirty="0" smtClean="0"/>
              <a:t>Konsep utamanya adalah manunggalnya wilayah laut, darat, dengan wilayah udara.</a:t>
            </a:r>
          </a:p>
          <a:p>
            <a:pPr marL="514350" indent="-514350">
              <a:buFont typeface="+mj-lt"/>
              <a:buAutoNum type="arabicPeriod"/>
            </a:pPr>
            <a:r>
              <a:rPr lang="id-ID" dirty="0" smtClean="0"/>
              <a:t>Laut atau perairan merupakan wilayah pokok, bukan merupakan pelengkap.</a:t>
            </a:r>
          </a:p>
          <a:p>
            <a:pPr marL="514350" indent="-514350">
              <a:buFont typeface="+mj-lt"/>
              <a:buAutoNum type="arabicPeriod"/>
            </a:pPr>
            <a:r>
              <a:rPr lang="id-ID" dirty="0" smtClean="0"/>
              <a:t>Laut merupakan bagian yang tidak terpisahkan dari daratan, bukan pemisah antara daratan dan pulau yang satu dengan yang lainnya</a:t>
            </a:r>
          </a:p>
        </p:txBody>
      </p:sp>
    </p:spTree>
    <p:extLst>
      <p:ext uri="{BB962C8B-B14F-4D97-AF65-F5344CB8AC3E}">
        <p14:creationId xmlns:p14="http://schemas.microsoft.com/office/powerpoint/2010/main" val="31135786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2573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0528" y="392421"/>
            <a:ext cx="10515600" cy="1325563"/>
          </a:xfrm>
        </p:spPr>
        <p:txBody>
          <a:bodyPr>
            <a:normAutofit fontScale="90000"/>
          </a:bodyPr>
          <a:lstStyle/>
          <a:p>
            <a:r>
              <a:rPr lang="id-ID" sz="4000" dirty="0" smtClean="0">
                <a:latin typeface="Arial Black" panose="020B0A04020102020204" pitchFamily="34" charset="0"/>
              </a:rPr>
              <a:t>	Perwujudan konsep kesatuan bangsa</a:t>
            </a:r>
            <a:br>
              <a:rPr lang="id-ID" sz="4000" dirty="0" smtClean="0">
                <a:latin typeface="Arial Black" panose="020B0A04020102020204" pitchFamily="34" charset="0"/>
              </a:rPr>
            </a:br>
            <a:r>
              <a:rPr lang="id-ID" sz="4000" dirty="0" smtClean="0">
                <a:latin typeface="Arial Black" panose="020B0A04020102020204" pitchFamily="34" charset="0"/>
              </a:rPr>
              <a:t>                 dalam aspek sosial</a:t>
            </a:r>
            <a:r>
              <a:rPr lang="id-ID" dirty="0" smtClean="0"/>
              <a:t/>
            </a:r>
            <a:br>
              <a:rPr lang="id-ID" dirty="0" smtClean="0"/>
            </a:br>
            <a:endParaRPr lang="id-ID" dirty="0"/>
          </a:p>
        </p:txBody>
      </p:sp>
      <p:sp>
        <p:nvSpPr>
          <p:cNvPr id="3" name="Content Placeholder 2"/>
          <p:cNvSpPr>
            <a:spLocks noGrp="1"/>
          </p:cNvSpPr>
          <p:nvPr>
            <p:ph idx="1"/>
          </p:nvPr>
        </p:nvSpPr>
        <p:spPr>
          <a:xfrm>
            <a:off x="892791" y="1839273"/>
            <a:ext cx="10515600" cy="4351338"/>
          </a:xfrm>
        </p:spPr>
        <p:txBody>
          <a:bodyPr>
            <a:normAutofit fontScale="92500" lnSpcReduction="10000"/>
          </a:bodyPr>
          <a:lstStyle/>
          <a:p>
            <a:endParaRPr lang="id-ID" dirty="0" smtClean="0"/>
          </a:p>
          <a:p>
            <a:r>
              <a:rPr lang="id-ID" dirty="0" smtClean="0">
                <a:latin typeface="Arial" panose="020B0604020202020204" pitchFamily="34" charset="0"/>
                <a:cs typeface="Arial" panose="020B0604020202020204" pitchFamily="34" charset="0"/>
              </a:rPr>
              <a:t>Perwujudan kepulauan Nusantara sebagai satu kesatuan politik</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Perwujudan kepulauan Nusantara sebagai satu kesatuan ekonomi</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Perwujudan kepulauan Nusantara sebagai satu kesatuan sosial budaya</a:t>
            </a:r>
          </a:p>
          <a:p>
            <a:pPr marL="0" indent="0">
              <a:buNone/>
            </a:pPr>
            <a:endParaRPr lang="id-ID" dirty="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Perwujudan kepulauan Nusantara sebagai satu kesatuan pertahanan keamanan</a:t>
            </a:r>
            <a:endParaRPr lang="id-ID"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801084"/>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C6F4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id-ID" sz="4000" dirty="0" smtClean="0">
                <a:latin typeface="Arial Black" panose="020B0A04020102020204" pitchFamily="34" charset="0"/>
              </a:rPr>
              <a:t>Faktor-faktor integratif bangsa sebagai</a:t>
            </a:r>
            <a:br>
              <a:rPr lang="id-ID" sz="4000" dirty="0" smtClean="0">
                <a:latin typeface="Arial Black" panose="020B0A04020102020204" pitchFamily="34" charset="0"/>
              </a:rPr>
            </a:br>
            <a:r>
              <a:rPr lang="id-ID" sz="4000" dirty="0" smtClean="0">
                <a:latin typeface="Arial Black" panose="020B0A04020102020204" pitchFamily="34" charset="0"/>
              </a:rPr>
              <a:t>			perekat persatuan</a:t>
            </a:r>
            <a:r>
              <a:rPr lang="id-ID" dirty="0" smtClean="0"/>
              <a:t/>
            </a:r>
            <a:br>
              <a:rPr lang="id-ID" dirty="0" smtClean="0"/>
            </a:br>
            <a:endParaRPr lang="id-ID" dirty="0"/>
          </a:p>
        </p:txBody>
      </p:sp>
      <p:sp>
        <p:nvSpPr>
          <p:cNvPr id="3" name="Content Placeholder 2"/>
          <p:cNvSpPr>
            <a:spLocks noGrp="1"/>
          </p:cNvSpPr>
          <p:nvPr>
            <p:ph idx="1"/>
          </p:nvPr>
        </p:nvSpPr>
        <p:spPr>
          <a:xfrm>
            <a:off x="838200" y="1919754"/>
            <a:ext cx="10515600" cy="4351338"/>
          </a:xfrm>
        </p:spPr>
        <p:txBody>
          <a:bodyPr>
            <a:normAutofit fontScale="77500" lnSpcReduction="20000"/>
          </a:bodyPr>
          <a:lstStyle/>
          <a:p>
            <a:pPr marL="0" indent="0">
              <a:buNone/>
            </a:pPr>
            <a:endParaRPr lang="id-ID" dirty="0" smtClean="0"/>
          </a:p>
          <a:p>
            <a:r>
              <a:rPr lang="id-ID" dirty="0" smtClean="0">
                <a:latin typeface="Arial" panose="020B0604020202020204" pitchFamily="34" charset="0"/>
                <a:cs typeface="Arial" panose="020B0604020202020204" pitchFamily="34" charset="0"/>
              </a:rPr>
              <a:t>Pancasila</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UUD NRI Tahun 1945</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Sang Saka Merah Putih</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Lagu Kebangsaan Indonesia Raya</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Bahasa Indonesia</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Sumpah Pemuda</a:t>
            </a:r>
            <a:endParaRPr lang="id-ID"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4973070"/>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BCB9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latin typeface="Arial Black" panose="020B0A04020102020204" pitchFamily="34" charset="0"/>
              </a:rPr>
              <a:t>Substansi yang ada dalam persatuan</a:t>
            </a:r>
            <a:br>
              <a:rPr lang="id-ID" dirty="0" smtClean="0">
                <a:latin typeface="Arial Black" panose="020B0A04020102020204" pitchFamily="34" charset="0"/>
              </a:rPr>
            </a:br>
            <a:r>
              <a:rPr lang="id-ID" dirty="0" smtClean="0">
                <a:latin typeface="Arial Black" panose="020B0A04020102020204" pitchFamily="34" charset="0"/>
              </a:rPr>
              <a:t>              dan kesatuan</a:t>
            </a:r>
            <a:r>
              <a:rPr lang="id-ID" dirty="0" smtClean="0"/>
              <a:t/>
            </a:r>
            <a:br>
              <a:rPr lang="id-ID" dirty="0" smtClean="0"/>
            </a:br>
            <a:endParaRPr lang="id-ID" dirty="0"/>
          </a:p>
        </p:txBody>
      </p:sp>
      <p:sp>
        <p:nvSpPr>
          <p:cNvPr id="3" name="Content Placeholder 2"/>
          <p:cNvSpPr>
            <a:spLocks noGrp="1"/>
          </p:cNvSpPr>
          <p:nvPr>
            <p:ph idx="1"/>
          </p:nvPr>
        </p:nvSpPr>
        <p:spPr/>
        <p:txBody>
          <a:bodyPr>
            <a:normAutofit fontScale="92500" lnSpcReduction="10000"/>
          </a:bodyPr>
          <a:lstStyle/>
          <a:p>
            <a:endParaRPr lang="id-ID" dirty="0" smtClean="0"/>
          </a:p>
          <a:p>
            <a:r>
              <a:rPr lang="id-ID" dirty="0" smtClean="0">
                <a:latin typeface="Arial" panose="020B0604020202020204" pitchFamily="34" charset="0"/>
                <a:cs typeface="Arial" panose="020B0604020202020204" pitchFamily="34" charset="0"/>
              </a:rPr>
              <a:t>Integrasi nasional : proses penyesuaian di antara unsur-unsur yang saling berbeda yang ada dalam kehidupan sehingga menghasilkan keserasian dalam kehidupan masyarakat.</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Nasionalisme: paham yang menganggap bahwa kesetiaan tertinggi atas setiap pribadi harus diserahkan kepada negara.</a:t>
            </a:r>
          </a:p>
          <a:p>
            <a:endParaRPr lang="id-ID" dirty="0" smtClean="0">
              <a:latin typeface="Arial" panose="020B0604020202020204" pitchFamily="34" charset="0"/>
              <a:cs typeface="Arial" panose="020B0604020202020204" pitchFamily="34" charset="0"/>
            </a:endParaRPr>
          </a:p>
          <a:p>
            <a:r>
              <a:rPr lang="id-ID" dirty="0" smtClean="0">
                <a:latin typeface="Arial" panose="020B0604020202020204" pitchFamily="34" charset="0"/>
                <a:cs typeface="Arial" panose="020B0604020202020204" pitchFamily="34" charset="0"/>
              </a:rPr>
              <a:t>Patriotisme: Patriotisme merupakan salah satu unsur nasionalisme. Patriotisme merupakan sikap sudi mengorbankan segala-galanya untuk kejayaan tanah air, bangsa, dan negara.</a:t>
            </a:r>
            <a:endParaRPr lang="id-ID"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5709105"/>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E9A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65244" y="351477"/>
            <a:ext cx="10515600" cy="1325563"/>
          </a:xfrm>
        </p:spPr>
        <p:txBody>
          <a:bodyPr>
            <a:normAutofit/>
          </a:bodyPr>
          <a:lstStyle/>
          <a:p>
            <a:r>
              <a:rPr lang="id-ID" sz="3600" dirty="0" smtClean="0">
                <a:latin typeface="Arial Black" panose="020B0A04020102020204" pitchFamily="34" charset="0"/>
              </a:rPr>
              <a:t>	Kehidupan bernegara dalam NKRI</a:t>
            </a:r>
            <a:endParaRPr lang="id-ID" sz="3600" dirty="0">
              <a:latin typeface="Arial Black" panose="020B0A04020102020204" pitchFamily="34" charset="0"/>
            </a:endParaRPr>
          </a:p>
        </p:txBody>
      </p:sp>
      <p:sp>
        <p:nvSpPr>
          <p:cNvPr id="5" name="Rectangle 4"/>
          <p:cNvSpPr/>
          <p:nvPr/>
        </p:nvSpPr>
        <p:spPr>
          <a:xfrm>
            <a:off x="777923" y="2292824"/>
            <a:ext cx="10863618" cy="3539430"/>
          </a:xfrm>
          <a:prstGeom prst="rect">
            <a:avLst/>
          </a:prstGeom>
        </p:spPr>
        <p:txBody>
          <a:bodyPr wrap="square">
            <a:spAutoFit/>
          </a:bodyPr>
          <a:lstStyle/>
          <a:p>
            <a:r>
              <a:rPr lang="id-ID" sz="3200" dirty="0" smtClean="0">
                <a:latin typeface="Arial" panose="020B0604020202020204" pitchFamily="34" charset="0"/>
                <a:cs typeface="Arial" panose="020B0604020202020204" pitchFamily="34" charset="0"/>
              </a:rPr>
              <a:t>NKRI atau Negara Kesatuan Republik Indonesia merupakan Negara yang dibentuk dan dibuat berdasarkan semangat nasionalisme bangsa Indonesia dengan tujuan untuk melindungi seluruh bangsa dan tanah air Indonesia, memajukan kesejahteraan umum, mencerdaskan kehidupan bangsa serta ikut dalam melaksanakan ketertiban dunia</a:t>
            </a:r>
            <a:endParaRPr lang="id-ID"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7188205"/>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CEE9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7132" y="119465"/>
            <a:ext cx="10515600" cy="1325563"/>
          </a:xfrm>
        </p:spPr>
        <p:txBody>
          <a:bodyPr>
            <a:normAutofit fontScale="90000"/>
          </a:bodyPr>
          <a:lstStyle/>
          <a:p>
            <a:r>
              <a:rPr lang="id-ID" dirty="0" smtClean="0">
                <a:latin typeface="Arial Black" panose="020B0A04020102020204" pitchFamily="34" charset="0"/>
              </a:rPr>
              <a:t>	</a:t>
            </a:r>
            <a:r>
              <a:rPr lang="id-ID" sz="3600" dirty="0" smtClean="0">
                <a:latin typeface="Arial Black" panose="020B0A04020102020204" pitchFamily="34" charset="0"/>
              </a:rPr>
              <a:t>Konsep NKRI menurut Undang-Undang</a:t>
            </a:r>
            <a:br>
              <a:rPr lang="id-ID" sz="3600" dirty="0" smtClean="0">
                <a:latin typeface="Arial Black" panose="020B0A04020102020204" pitchFamily="34" charset="0"/>
              </a:rPr>
            </a:br>
            <a:r>
              <a:rPr lang="id-ID" sz="3600" dirty="0" smtClean="0">
                <a:latin typeface="Arial Black" panose="020B0A04020102020204" pitchFamily="34" charset="0"/>
              </a:rPr>
              <a:t>       Dasar Negara Republik Indonesia</a:t>
            </a:r>
            <a:br>
              <a:rPr lang="id-ID" sz="3600" dirty="0" smtClean="0">
                <a:latin typeface="Arial Black" panose="020B0A04020102020204" pitchFamily="34" charset="0"/>
              </a:rPr>
            </a:br>
            <a:r>
              <a:rPr lang="id-ID" sz="3600" dirty="0" smtClean="0">
                <a:latin typeface="Arial Black" panose="020B0A04020102020204" pitchFamily="34" charset="0"/>
              </a:rPr>
              <a:t>       Tahun 1945</a:t>
            </a:r>
            <a:endParaRPr lang="id-ID" sz="3600" dirty="0">
              <a:latin typeface="Arial Black" panose="020B0A04020102020204" pitchFamily="34" charset="0"/>
            </a:endParaRPr>
          </a:p>
        </p:txBody>
      </p:sp>
      <p:sp>
        <p:nvSpPr>
          <p:cNvPr id="3" name="Content Placeholder 2"/>
          <p:cNvSpPr>
            <a:spLocks noGrp="1"/>
          </p:cNvSpPr>
          <p:nvPr>
            <p:ph idx="1"/>
          </p:nvPr>
        </p:nvSpPr>
        <p:spPr>
          <a:xfrm>
            <a:off x="797257" y="1909053"/>
            <a:ext cx="10515600" cy="4793539"/>
          </a:xfrm>
        </p:spPr>
        <p:txBody>
          <a:bodyPr>
            <a:noAutofit/>
          </a:bodyPr>
          <a:lstStyle/>
          <a:p>
            <a:r>
              <a:rPr lang="id-ID" sz="2400" dirty="0" smtClean="0">
                <a:latin typeface="Arial" panose="020B0604020202020204" pitchFamily="34" charset="0"/>
                <a:cs typeface="Arial" panose="020B0604020202020204" pitchFamily="34" charset="0"/>
              </a:rPr>
              <a:t>Pasal 1 ayat (1) UUD Negara Republik Indonesia Tahun</a:t>
            </a:r>
          </a:p>
          <a:p>
            <a:pPr marL="0" indent="0">
              <a:buNone/>
            </a:pPr>
            <a:r>
              <a:rPr lang="id-ID" sz="2400" dirty="0" smtClean="0">
                <a:latin typeface="Arial" panose="020B0604020202020204" pitchFamily="34" charset="0"/>
                <a:cs typeface="Arial" panose="020B0604020202020204" pitchFamily="34" charset="0"/>
              </a:rPr>
              <a:t>1945 yang merupakan naskah asli mengandung prinsip</a:t>
            </a:r>
          </a:p>
          <a:p>
            <a:pPr marL="0" indent="0">
              <a:buNone/>
            </a:pPr>
            <a:r>
              <a:rPr lang="id-ID" sz="2400" dirty="0" smtClean="0">
                <a:latin typeface="Arial" panose="020B0604020202020204" pitchFamily="34" charset="0"/>
                <a:cs typeface="Arial" panose="020B0604020202020204" pitchFamily="34" charset="0"/>
              </a:rPr>
              <a:t>bahwa ”Negara Indonesia ialah negara kesatuan, yang</a:t>
            </a:r>
          </a:p>
          <a:p>
            <a:pPr marL="0" indent="0">
              <a:buNone/>
            </a:pPr>
            <a:r>
              <a:rPr lang="id-ID" sz="2400" dirty="0" smtClean="0">
                <a:latin typeface="Arial" panose="020B0604020202020204" pitchFamily="34" charset="0"/>
                <a:cs typeface="Arial" panose="020B0604020202020204" pitchFamily="34" charset="0"/>
              </a:rPr>
              <a:t>berbentuk Republik.”.</a:t>
            </a:r>
          </a:p>
          <a:p>
            <a:endParaRPr lang="id-ID" sz="2400" dirty="0" smtClean="0">
              <a:latin typeface="Arial" panose="020B0604020202020204" pitchFamily="34" charset="0"/>
              <a:cs typeface="Arial" panose="020B0604020202020204" pitchFamily="34" charset="0"/>
            </a:endParaRPr>
          </a:p>
          <a:p>
            <a:r>
              <a:rPr lang="id-ID" sz="2400" dirty="0" smtClean="0">
                <a:latin typeface="Arial" panose="020B0604020202020204" pitchFamily="34" charset="0"/>
                <a:cs typeface="Arial" panose="020B0604020202020204" pitchFamily="34" charset="0"/>
              </a:rPr>
              <a:t>Pasal yang dirumuskan oleh PPKI tersebut merupakan</a:t>
            </a:r>
          </a:p>
          <a:p>
            <a:pPr marL="0" indent="0">
              <a:buNone/>
            </a:pPr>
            <a:r>
              <a:rPr lang="id-ID" sz="2400" dirty="0" smtClean="0">
                <a:latin typeface="Arial" panose="020B0604020202020204" pitchFamily="34" charset="0"/>
                <a:cs typeface="Arial" panose="020B0604020202020204" pitchFamily="34" charset="0"/>
              </a:rPr>
              <a:t>tekad bangsa Indonesia yang menjadi sumpah anak</a:t>
            </a:r>
          </a:p>
          <a:p>
            <a:pPr marL="0" indent="0">
              <a:buNone/>
            </a:pPr>
            <a:r>
              <a:rPr lang="id-ID" sz="2400" dirty="0" smtClean="0">
                <a:latin typeface="Arial" panose="020B0604020202020204" pitchFamily="34" charset="0"/>
                <a:cs typeface="Arial" panose="020B0604020202020204" pitchFamily="34" charset="0"/>
              </a:rPr>
              <a:t>bangsa pada 1928 yang dikenal dengan Sumpah Pemuda</a:t>
            </a:r>
          </a:p>
          <a:p>
            <a:pPr marL="0" indent="0">
              <a:buNone/>
            </a:pPr>
            <a:r>
              <a:rPr lang="id-ID" sz="2400" dirty="0" smtClean="0">
                <a:latin typeface="Arial" panose="020B0604020202020204" pitchFamily="34" charset="0"/>
                <a:cs typeface="Arial" panose="020B0604020202020204" pitchFamily="34" charset="0"/>
              </a:rPr>
              <a:t>yaitu “satu tanah air, satu bangsa, satu bahasa yaitu</a:t>
            </a:r>
          </a:p>
          <a:p>
            <a:pPr marL="0" indent="0">
              <a:buNone/>
            </a:pPr>
            <a:r>
              <a:rPr lang="id-ID" sz="2400" dirty="0" smtClean="0">
                <a:latin typeface="Arial" panose="020B0604020202020204" pitchFamily="34" charset="0"/>
                <a:cs typeface="Arial" panose="020B0604020202020204" pitchFamily="34" charset="0"/>
              </a:rPr>
              <a:t>Indonesia.”</a:t>
            </a:r>
          </a:p>
        </p:txBody>
      </p:sp>
    </p:spTree>
    <p:extLst>
      <p:ext uri="{BB962C8B-B14F-4D97-AF65-F5344CB8AC3E}">
        <p14:creationId xmlns:p14="http://schemas.microsoft.com/office/powerpoint/2010/main" val="41768723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1012</Words>
  <Application>Microsoft Office PowerPoint</Application>
  <PresentationFormat>Custom</PresentationFormat>
  <Paragraphs>130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Memperkukuh Persatuan dan Kesatuan Bangsa Dalam NKRI</vt:lpstr>
      <vt:lpstr> Makna persatuan dan kesatuan bangsa</vt:lpstr>
      <vt:lpstr>     Konsep kesatuan yang dianut indonesia</vt:lpstr>
      <vt:lpstr>Konsep kesatuan bangsa dalam aspek wilayah </vt:lpstr>
      <vt:lpstr> Perwujudan konsep kesatuan bangsa                  dalam aspek sosial </vt:lpstr>
      <vt:lpstr>Faktor-faktor integratif bangsa sebagai    perekat persatuan </vt:lpstr>
      <vt:lpstr>Substansi yang ada dalam persatuan               dan kesatuan </vt:lpstr>
      <vt:lpstr> Kehidupan bernegara dalam NKRI</vt:lpstr>
      <vt:lpstr> Konsep NKRI menurut Undang-Undang        Dasar Negara Republik Indonesia        Tahun 1945</vt:lpstr>
      <vt:lpstr> Faktor  Pendorong danPenghambat       Persatuan dan Kesatuan Bangsa      Indonesia  </vt:lpstr>
      <vt:lpstr>FAKTOR PENDORONG</vt:lpstr>
      <vt:lpstr>FAKTOR PENGHAMBAT</vt:lpstr>
      <vt:lpstr>Contoh faktor penghambat dan pendorong</vt:lpstr>
      <vt:lpstr>Perilaku yang Menunjukkan Sikap          Menjaga Keutuhan NKRI</vt:lpstr>
      <vt:lpstr>Lanjutan faktor pendorong </vt:lpstr>
      <vt:lpstr>Sumpah Pemuda </vt:lpstr>
      <vt:lpstr>Semboyan Bhinneka Tunggal Ika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Memperkukuh Persatuan dan Kesatuan Bangsa Dalam NKRI</dc:title>
  <dc:creator>Firda's</dc:creator>
  <cp:lastModifiedBy>windows 8.1</cp:lastModifiedBy>
  <cp:revision>18</cp:revision>
  <dcterms:created xsi:type="dcterms:W3CDTF">2019-08-07T11:34:17Z</dcterms:created>
  <dcterms:modified xsi:type="dcterms:W3CDTF">2021-02-05T15:41:02Z</dcterms:modified>
</cp:coreProperties>
</file>