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21" autoAdjust="0"/>
    <p:restoredTop sz="94660"/>
  </p:normalViewPr>
  <p:slideViewPr>
    <p:cSldViewPr snapToGrid="0">
      <p:cViewPr>
        <p:scale>
          <a:sx n="77" d="100"/>
          <a:sy n="77" d="100"/>
        </p:scale>
        <p:origin x="-234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3BFA-B712-4AD1-80CD-7885574EB95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57F92-EA05-4C54-ACE7-2B873E36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94831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3BFA-B712-4AD1-80CD-7885574EB95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57F92-EA05-4C54-ACE7-2B873E36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539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3BFA-B712-4AD1-80CD-7885574EB95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57F92-EA05-4C54-ACE7-2B873E36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8585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3BFA-B712-4AD1-80CD-7885574EB95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57F92-EA05-4C54-ACE7-2B873E36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130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3BFA-B712-4AD1-80CD-7885574EB95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57F92-EA05-4C54-ACE7-2B873E36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5219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3BFA-B712-4AD1-80CD-7885574EB95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57F92-EA05-4C54-ACE7-2B873E36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2857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3BFA-B712-4AD1-80CD-7885574EB95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57F92-EA05-4C54-ACE7-2B873E36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46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3BFA-B712-4AD1-80CD-7885574EB95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57F92-EA05-4C54-ACE7-2B873E36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2619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3BFA-B712-4AD1-80CD-7885574EB95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57F92-EA05-4C54-ACE7-2B873E36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960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3BFA-B712-4AD1-80CD-7885574EB95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F657F92-EA05-4C54-ACE7-2B873E36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84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3BFA-B712-4AD1-80CD-7885574EB95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57F92-EA05-4C54-ACE7-2B873E36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086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3BFA-B712-4AD1-80CD-7885574EB95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57F92-EA05-4C54-ACE7-2B873E36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244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3BFA-B712-4AD1-80CD-7885574EB95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57F92-EA05-4C54-ACE7-2B873E36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844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3BFA-B712-4AD1-80CD-7885574EB95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57F92-EA05-4C54-ACE7-2B873E36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914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3BFA-B712-4AD1-80CD-7885574EB95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57F92-EA05-4C54-ACE7-2B873E36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88615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3BFA-B712-4AD1-80CD-7885574EB95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57F92-EA05-4C54-ACE7-2B873E36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51004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3BFA-B712-4AD1-80CD-7885574EB95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57F92-EA05-4C54-ACE7-2B873E36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807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4BB3BFA-B712-4AD1-80CD-7885574EB95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F657F92-EA05-4C54-ACE7-2B873E36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901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8000" b="-3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9345" y="334851"/>
            <a:ext cx="8689976" cy="2058471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latin typeface="Footlight MT Light" panose="0204060206030A020304" pitchFamily="18" charset="0"/>
              </a:rPr>
              <a:t>Membangun</a:t>
            </a:r>
            <a:r>
              <a:rPr lang="en-US" b="1" dirty="0" smtClean="0">
                <a:latin typeface="Footlight MT Light" panose="0204060206030A020304" pitchFamily="18" charset="0"/>
              </a:rPr>
              <a:t> </a:t>
            </a:r>
            <a:r>
              <a:rPr lang="en-US" b="1" dirty="0" err="1" smtClean="0">
                <a:latin typeface="Footlight MT Light" panose="0204060206030A020304" pitchFamily="18" charset="0"/>
              </a:rPr>
              <a:t>Demokrasi</a:t>
            </a:r>
            <a:r>
              <a:rPr lang="en-US" b="1" dirty="0" smtClean="0">
                <a:latin typeface="Footlight MT Light" panose="0204060206030A020304" pitchFamily="18" charset="0"/>
              </a:rPr>
              <a:t> </a:t>
            </a:r>
            <a:r>
              <a:rPr lang="en-US" b="1" dirty="0" err="1" smtClean="0">
                <a:latin typeface="Footlight MT Light" panose="0204060206030A020304" pitchFamily="18" charset="0"/>
              </a:rPr>
              <a:t>Untuk</a:t>
            </a:r>
            <a:r>
              <a:rPr lang="en-US" b="1" dirty="0" smtClean="0">
                <a:latin typeface="Footlight MT Light" panose="0204060206030A020304" pitchFamily="18" charset="0"/>
              </a:rPr>
              <a:t> Indonesia</a:t>
            </a:r>
            <a:endParaRPr lang="en-US" b="1" dirty="0">
              <a:latin typeface="Footlight MT Light" panose="0204060206030A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47535" y="2990336"/>
            <a:ext cx="6851786" cy="1285102"/>
          </a:xfrm>
        </p:spPr>
        <p:txBody>
          <a:bodyPr>
            <a:noAutofit/>
          </a:bodyPr>
          <a:lstStyle/>
          <a:p>
            <a:r>
              <a:rPr lang="id-ID" sz="2400" dirty="0" smtClean="0">
                <a:solidFill>
                  <a:schemeClr val="tx1"/>
                </a:solidFill>
                <a:latin typeface="Britannic Bold" panose="020B0903060703020204" pitchFamily="34" charset="0"/>
                <a:cs typeface="Aparajita" panose="020B0604020202020204" pitchFamily="34" charset="0"/>
              </a:rPr>
              <a:t>CHAIRUS SURIYATI SH ,Spd MHUM</a:t>
            </a:r>
            <a:endParaRPr lang="en-US" sz="2400" dirty="0">
              <a:solidFill>
                <a:schemeClr val="tx1"/>
              </a:solidFill>
              <a:latin typeface="Britannic Bold" panose="020B0903060703020204" pitchFamily="34" charset="0"/>
              <a:cs typeface="Aparajit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45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146221"/>
            <a:ext cx="10018713" cy="4644980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Selalu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nurani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luhur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musyawarah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Selalu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mempertanggungjawabkan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keputusan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musyawarah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Tuhan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bangsa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pribadi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Menuntut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setelah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melaksanakan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kewajiban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	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kebebasan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rasa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tanggung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jawab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Mau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menghormati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orang lain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menyampaikan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pendapat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	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Membiasakan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kritik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bersifat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membangun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635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252047"/>
            <a:ext cx="10018713" cy="1295399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Footlight MT Light" panose="0204060206030A020304" pitchFamily="18" charset="0"/>
              </a:rPr>
              <a:t>Dalam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kehidupan</a:t>
            </a:r>
            <a:r>
              <a:rPr lang="en-US" dirty="0" smtClean="0">
                <a:latin typeface="Footlight MT Light" panose="0204060206030A020304" pitchFamily="18" charset="0"/>
              </a:rPr>
              <a:t> di </a:t>
            </a:r>
            <a:r>
              <a:rPr lang="en-US" dirty="0" err="1" smtClean="0">
                <a:latin typeface="Footlight MT Light" panose="0204060206030A020304" pitchFamily="18" charset="0"/>
              </a:rPr>
              <a:t>lingkungan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keluarga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endParaRPr lang="en-US" dirty="0">
              <a:latin typeface="Footlight MT Light" panose="0204060206030A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09" y="1547446"/>
            <a:ext cx="10018713" cy="1246162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Memaksakan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Kehendak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Anggota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Keluarga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Lain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9382" y="2633950"/>
            <a:ext cx="714375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27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98474"/>
            <a:ext cx="10018713" cy="1252024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Footlight MT Light" panose="0204060206030A020304" pitchFamily="18" charset="0"/>
              </a:rPr>
              <a:t>Dalam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kehidupan</a:t>
            </a:r>
            <a:r>
              <a:rPr lang="en-US" dirty="0" smtClean="0">
                <a:latin typeface="Footlight MT Light" panose="0204060206030A020304" pitchFamily="18" charset="0"/>
              </a:rPr>
              <a:t> di </a:t>
            </a:r>
            <a:r>
              <a:rPr lang="en-US" dirty="0" err="1" smtClean="0">
                <a:latin typeface="Footlight MT Light" panose="0204060206030A020304" pitchFamily="18" charset="0"/>
              </a:rPr>
              <a:t>lingkungan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sekolah</a:t>
            </a:r>
            <a:endParaRPr lang="en-US" dirty="0">
              <a:latin typeface="Footlight MT Light" panose="0204060206030A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09" y="1559416"/>
            <a:ext cx="10018713" cy="1229752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Ekskul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846" y="2283656"/>
            <a:ext cx="7874000" cy="433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62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244700"/>
            <a:ext cx="10018713" cy="1146218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Footlight MT Light" panose="0204060206030A020304" pitchFamily="18" charset="0"/>
              </a:rPr>
              <a:t>Dalam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kehidupan</a:t>
            </a:r>
            <a:r>
              <a:rPr lang="en-US" dirty="0" smtClean="0">
                <a:latin typeface="Footlight MT Light" panose="0204060206030A020304" pitchFamily="18" charset="0"/>
              </a:rPr>
              <a:t> di </a:t>
            </a:r>
            <a:r>
              <a:rPr lang="en-US" dirty="0" err="1" smtClean="0">
                <a:latin typeface="Footlight MT Light" panose="0204060206030A020304" pitchFamily="18" charset="0"/>
              </a:rPr>
              <a:t>lingkungan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masyarakat</a:t>
            </a:r>
            <a:endParaRPr lang="en-US" dirty="0">
              <a:latin typeface="Footlight MT Light" panose="0204060206030A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675327"/>
            <a:ext cx="10018713" cy="1237982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Ikut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bakti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membersihkan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lingkungan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595" y="2565578"/>
            <a:ext cx="6104586" cy="4053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58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41668"/>
            <a:ext cx="10018713" cy="1403797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Footlight MT Light" panose="0204060206030A020304" pitchFamily="18" charset="0"/>
              </a:rPr>
              <a:t>Dalam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Kehidupan</a:t>
            </a:r>
            <a:r>
              <a:rPr lang="en-US" dirty="0" smtClean="0">
                <a:latin typeface="Footlight MT Light" panose="0204060206030A020304" pitchFamily="18" charset="0"/>
              </a:rPr>
              <a:t> Di </a:t>
            </a:r>
            <a:r>
              <a:rPr lang="en-US" dirty="0" err="1" smtClean="0">
                <a:latin typeface="Footlight MT Light" panose="0204060206030A020304" pitchFamily="18" charset="0"/>
              </a:rPr>
              <a:t>Lingkungan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Bangsa</a:t>
            </a:r>
            <a:r>
              <a:rPr lang="en-US" dirty="0" smtClean="0">
                <a:latin typeface="Footlight MT Light" panose="0204060206030A020304" pitchFamily="18" charset="0"/>
              </a:rPr>
              <a:t> Dan Negara</a:t>
            </a:r>
            <a:endParaRPr lang="en-US" dirty="0">
              <a:latin typeface="Footlight MT Light" panose="0204060206030A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45465"/>
            <a:ext cx="10018713" cy="157015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Mengdukung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kelancaran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pemilihan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umum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7251" y="2949262"/>
            <a:ext cx="6315075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67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8295" y="685800"/>
            <a:ext cx="10194729" cy="1752599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Footlight MT Light" panose="0204060206030A020304" pitchFamily="18" charset="0"/>
              </a:rPr>
              <a:t>1. </a:t>
            </a:r>
            <a:r>
              <a:rPr lang="en-US" sz="4400" dirty="0" err="1" smtClean="0">
                <a:latin typeface="Footlight MT Light" panose="0204060206030A020304" pitchFamily="18" charset="0"/>
              </a:rPr>
              <a:t>Pentingnya</a:t>
            </a:r>
            <a:r>
              <a:rPr lang="en-US" sz="4400" dirty="0" smtClean="0">
                <a:latin typeface="Footlight MT Light" panose="0204060206030A020304" pitchFamily="18" charset="0"/>
              </a:rPr>
              <a:t> </a:t>
            </a:r>
            <a:r>
              <a:rPr lang="en-US" sz="4400" dirty="0" err="1" smtClean="0">
                <a:latin typeface="Footlight MT Light" panose="0204060206030A020304" pitchFamily="18" charset="0"/>
              </a:rPr>
              <a:t>Kehidupan</a:t>
            </a:r>
            <a:r>
              <a:rPr lang="en-US" sz="4400" dirty="0" smtClean="0">
                <a:latin typeface="Footlight MT Light" panose="0204060206030A020304" pitchFamily="18" charset="0"/>
              </a:rPr>
              <a:t> Yang </a:t>
            </a:r>
            <a:r>
              <a:rPr lang="en-US" sz="4400" dirty="0" err="1" smtClean="0">
                <a:latin typeface="Footlight MT Light" panose="0204060206030A020304" pitchFamily="18" charset="0"/>
              </a:rPr>
              <a:t>Demokratis</a:t>
            </a:r>
            <a:r>
              <a:rPr lang="en-US" sz="4400" dirty="0" smtClean="0">
                <a:latin typeface="Footlight MT Light" panose="0204060206030A020304" pitchFamily="18" charset="0"/>
              </a:rPr>
              <a:t> </a:t>
            </a:r>
            <a:endParaRPr lang="en-US" sz="4400" dirty="0">
              <a:latin typeface="Footlight MT Light" panose="0204060206030A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438399"/>
            <a:ext cx="10018713" cy="3352801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hakikatnya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disebut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 yang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demokratis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apabila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pemerintahan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rakyat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persamaan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kesempatan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berpartisipasi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pembuatan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keputusan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memperoleh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pendapatan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layak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distribusi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pendapatan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kebebasan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bertanggung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jawab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70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8635" y="685800"/>
            <a:ext cx="10124390" cy="1752599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Footlight MT Light" panose="0204060206030A020304" pitchFamily="18" charset="0"/>
              </a:rPr>
              <a:t>a. </a:t>
            </a:r>
            <a:r>
              <a:rPr lang="en-US" sz="4400" dirty="0" err="1" smtClean="0">
                <a:latin typeface="Footlight MT Light" panose="0204060206030A020304" pitchFamily="18" charset="0"/>
              </a:rPr>
              <a:t>Persamaan</a:t>
            </a:r>
            <a:r>
              <a:rPr lang="en-US" sz="4400" dirty="0" smtClean="0">
                <a:latin typeface="Footlight MT Light" panose="0204060206030A020304" pitchFamily="18" charset="0"/>
              </a:rPr>
              <a:t> </a:t>
            </a:r>
            <a:r>
              <a:rPr lang="en-US" sz="4400" dirty="0" err="1" smtClean="0">
                <a:latin typeface="Footlight MT Light" panose="0204060206030A020304" pitchFamily="18" charset="0"/>
              </a:rPr>
              <a:t>kedudukan</a:t>
            </a:r>
            <a:r>
              <a:rPr lang="en-US" sz="4400" dirty="0" smtClean="0">
                <a:latin typeface="Footlight MT Light" panose="0204060206030A020304" pitchFamily="18" charset="0"/>
              </a:rPr>
              <a:t> di </a:t>
            </a:r>
            <a:r>
              <a:rPr lang="en-US" sz="4400" dirty="0" err="1" smtClean="0">
                <a:latin typeface="Footlight MT Light" panose="0204060206030A020304" pitchFamily="18" charset="0"/>
              </a:rPr>
              <a:t>muka</a:t>
            </a:r>
            <a:r>
              <a:rPr lang="en-US" sz="4400" dirty="0" smtClean="0">
                <a:latin typeface="Footlight MT Light" panose="0204060206030A020304" pitchFamily="18" charset="0"/>
              </a:rPr>
              <a:t> </a:t>
            </a:r>
            <a:r>
              <a:rPr lang="en-US" sz="4400" dirty="0" err="1" smtClean="0">
                <a:latin typeface="Footlight MT Light" panose="0204060206030A020304" pitchFamily="18" charset="0"/>
              </a:rPr>
              <a:t>hukum</a:t>
            </a:r>
            <a:r>
              <a:rPr lang="en-US" sz="4400" dirty="0" smtClean="0">
                <a:latin typeface="Footlight MT Light" panose="0204060206030A020304" pitchFamily="18" charset="0"/>
              </a:rPr>
              <a:t> </a:t>
            </a:r>
            <a:endParaRPr lang="en-US" sz="4400" dirty="0">
              <a:latin typeface="Footlight MT Light" panose="0204060206030A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2" y="2438399"/>
            <a:ext cx="10018713" cy="373731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rakyat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kedudukan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Artinya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jalan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boleh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pandang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Siapa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saja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bersalah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dihukum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ketentuan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berlaku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menciptakan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ditunjang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aparat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penegak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tegas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bijaksana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bebas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pengaruh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pemerintahan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berkuasa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dean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berani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menghukum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siapa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saja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bersalah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00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Footlight MT Light" panose="0204060206030A020304" pitchFamily="18" charset="0"/>
              </a:rPr>
              <a:t>b. </a:t>
            </a:r>
            <a:r>
              <a:rPr lang="en-US" dirty="0" err="1" smtClean="0">
                <a:latin typeface="Footlight MT Light" panose="0204060206030A020304" pitchFamily="18" charset="0"/>
              </a:rPr>
              <a:t>Partisipasi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dalam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pembuatan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keputusan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endParaRPr lang="en-US" dirty="0">
              <a:latin typeface="Footlight MT Light" panose="0204060206030A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438399"/>
            <a:ext cx="10402890" cy="3846287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latin typeface="Footlight MT Light" panose="0204060206030A020304" pitchFamily="18" charset="0"/>
              </a:rPr>
              <a:t>	</a:t>
            </a:r>
            <a:r>
              <a:rPr lang="en-US" dirty="0" err="1" smtClean="0">
                <a:latin typeface="Footlight MT Light" panose="0204060206030A020304" pitchFamily="18" charset="0"/>
              </a:rPr>
              <a:t>Dalam</a:t>
            </a:r>
            <a:r>
              <a:rPr lang="en-US" dirty="0" smtClean="0">
                <a:latin typeface="Footlight MT Light" panose="0204060206030A020304" pitchFamily="18" charset="0"/>
              </a:rPr>
              <a:t> Negara yang </a:t>
            </a:r>
            <a:r>
              <a:rPr lang="en-US" dirty="0" err="1" smtClean="0">
                <a:latin typeface="Footlight MT Light" panose="0204060206030A020304" pitchFamily="18" charset="0"/>
              </a:rPr>
              <a:t>menganut</a:t>
            </a:r>
            <a:r>
              <a:rPr lang="en-US" dirty="0" smtClean="0">
                <a:latin typeface="Footlight MT Light" panose="0204060206030A020304" pitchFamily="18" charset="0"/>
              </a:rPr>
              <a:t> system </a:t>
            </a:r>
            <a:r>
              <a:rPr lang="en-US" dirty="0" err="1" smtClean="0">
                <a:latin typeface="Footlight MT Light" panose="0204060206030A020304" pitchFamily="18" charset="0"/>
              </a:rPr>
              <a:t>politik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demokrasi</a:t>
            </a:r>
            <a:r>
              <a:rPr lang="en-US" dirty="0" smtClean="0">
                <a:latin typeface="Footlight MT Light" panose="0204060206030A020304" pitchFamily="18" charset="0"/>
              </a:rPr>
              <a:t>, </a:t>
            </a:r>
            <a:r>
              <a:rPr lang="en-US" dirty="0" err="1" smtClean="0">
                <a:latin typeface="Footlight MT Light" panose="0204060206030A020304" pitchFamily="18" charset="0"/>
              </a:rPr>
              <a:t>kekuasaan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tertinggi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berada</a:t>
            </a:r>
            <a:r>
              <a:rPr lang="en-US" dirty="0" smtClean="0">
                <a:latin typeface="Footlight MT Light" panose="0204060206030A020304" pitchFamily="18" charset="0"/>
              </a:rPr>
              <a:t> di </a:t>
            </a:r>
            <a:r>
              <a:rPr lang="en-US" dirty="0" err="1" smtClean="0">
                <a:latin typeface="Footlight MT Light" panose="0204060206030A020304" pitchFamily="18" charset="0"/>
              </a:rPr>
              <a:t>tangan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rakyat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dan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pemerintah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dijalankan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berdasarkan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kehendaki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rakyat</a:t>
            </a:r>
            <a:r>
              <a:rPr lang="en-US" dirty="0" smtClean="0">
                <a:latin typeface="Footlight MT Light" panose="0204060206030A020304" pitchFamily="18" charset="0"/>
              </a:rPr>
              <a:t>. </a:t>
            </a:r>
            <a:r>
              <a:rPr lang="en-US" dirty="0" err="1" smtClean="0">
                <a:latin typeface="Footlight MT Light" panose="0204060206030A020304" pitchFamily="18" charset="0"/>
              </a:rPr>
              <a:t>Aspirasi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dan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kemauan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rakyat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harus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dipenuhi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dan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pemerintahan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dijalankan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berdasarkan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konstitusi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yng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merupakan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arah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dan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pedoman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dalam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melaksanakan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hidup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bernegara</a:t>
            </a:r>
            <a:r>
              <a:rPr lang="en-US" dirty="0" smtClean="0">
                <a:latin typeface="Footlight MT Light" panose="0204060206030A020304" pitchFamily="18" charset="0"/>
              </a:rPr>
              <a:t>. Para </a:t>
            </a:r>
            <a:r>
              <a:rPr lang="en-US" dirty="0" err="1" smtClean="0">
                <a:latin typeface="Footlight MT Light" panose="0204060206030A020304" pitchFamily="18" charset="0"/>
              </a:rPr>
              <a:t>pembuat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kebijakan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memperhatikan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seluruh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aspirasi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rakyat</a:t>
            </a:r>
            <a:r>
              <a:rPr lang="en-US" dirty="0" smtClean="0">
                <a:latin typeface="Footlight MT Light" panose="0204060206030A020304" pitchFamily="18" charset="0"/>
              </a:rPr>
              <a:t> yang </a:t>
            </a:r>
            <a:r>
              <a:rPr lang="en-US" dirty="0" err="1" smtClean="0">
                <a:latin typeface="Footlight MT Light" panose="0204060206030A020304" pitchFamily="18" charset="0"/>
              </a:rPr>
              <a:t>berkembang</a:t>
            </a:r>
            <a:r>
              <a:rPr lang="en-US" dirty="0" smtClean="0">
                <a:latin typeface="Footlight MT Light" panose="0204060206030A020304" pitchFamily="18" charset="0"/>
              </a:rPr>
              <a:t>. </a:t>
            </a:r>
            <a:r>
              <a:rPr lang="en-US" dirty="0" err="1" smtClean="0">
                <a:latin typeface="Footlight MT Light" panose="0204060206030A020304" pitchFamily="18" charset="0"/>
              </a:rPr>
              <a:t>Kebijakan</a:t>
            </a:r>
            <a:r>
              <a:rPr lang="en-US" dirty="0" smtClean="0">
                <a:latin typeface="Footlight MT Light" panose="0204060206030A020304" pitchFamily="18" charset="0"/>
              </a:rPr>
              <a:t> yang </a:t>
            </a:r>
            <a:r>
              <a:rPr lang="en-US" dirty="0" err="1" smtClean="0">
                <a:latin typeface="Footlight MT Light" panose="0204060206030A020304" pitchFamily="18" charset="0"/>
              </a:rPr>
              <a:t>dikeluarkan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harus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dapat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mewakili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berbagai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keinginan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masyarakat</a:t>
            </a:r>
            <a:r>
              <a:rPr lang="en-US" dirty="0" smtClean="0">
                <a:latin typeface="Footlight MT Light" panose="0204060206030A020304" pitchFamily="18" charset="0"/>
              </a:rPr>
              <a:t> yang </a:t>
            </a:r>
            <a:r>
              <a:rPr lang="en-US" dirty="0" err="1" smtClean="0">
                <a:latin typeface="Footlight MT Light" panose="0204060206030A020304" pitchFamily="18" charset="0"/>
              </a:rPr>
              <a:t>beragam</a:t>
            </a:r>
            <a:r>
              <a:rPr lang="en-US" dirty="0" smtClean="0">
                <a:latin typeface="Footlight MT Light" panose="0204060206030A020304" pitchFamily="18" charset="0"/>
              </a:rPr>
              <a:t>. </a:t>
            </a:r>
            <a:endParaRPr lang="en-US" dirty="0"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52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Footlight MT Light" panose="0204060206030A020304" pitchFamily="18" charset="0"/>
              </a:rPr>
              <a:t>c. </a:t>
            </a:r>
            <a:r>
              <a:rPr lang="en-US" dirty="0" err="1" smtClean="0">
                <a:latin typeface="Footlight MT Light" panose="0204060206030A020304" pitchFamily="18" charset="0"/>
              </a:rPr>
              <a:t>Distribusi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pendapatan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secara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adil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endParaRPr lang="en-US" dirty="0">
              <a:latin typeface="Footlight MT Light" panose="0204060206030A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206171"/>
            <a:ext cx="5903461" cy="410754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Footlight MT Light" panose="0204060206030A020304" pitchFamily="18" charset="0"/>
              </a:rPr>
              <a:t>	</a:t>
            </a:r>
            <a:r>
              <a:rPr lang="en-US" dirty="0" err="1" smtClean="0">
                <a:latin typeface="Footlight MT Light" panose="0204060206030A020304" pitchFamily="18" charset="0"/>
              </a:rPr>
              <a:t>Dalam</a:t>
            </a:r>
            <a:r>
              <a:rPr lang="en-US" dirty="0" smtClean="0">
                <a:latin typeface="Footlight MT Light" panose="0204060206030A020304" pitchFamily="18" charset="0"/>
              </a:rPr>
              <a:t> Negara </a:t>
            </a:r>
            <a:r>
              <a:rPr lang="en-US" dirty="0" err="1" smtClean="0">
                <a:latin typeface="Footlight MT Light" panose="0204060206030A020304" pitchFamily="18" charset="0"/>
              </a:rPr>
              <a:t>demokrasi</a:t>
            </a:r>
            <a:r>
              <a:rPr lang="en-US" dirty="0" smtClean="0">
                <a:latin typeface="Footlight MT Light" panose="0204060206030A020304" pitchFamily="18" charset="0"/>
              </a:rPr>
              <a:t>, </a:t>
            </a:r>
            <a:r>
              <a:rPr lang="en-US" dirty="0" err="1" smtClean="0">
                <a:latin typeface="Footlight MT Light" panose="0204060206030A020304" pitchFamily="18" charset="0"/>
              </a:rPr>
              <a:t>semua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bidang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dijalankan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dengan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berdasarkan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prinsip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keadilan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termasuk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didalam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bidang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ekonomi</a:t>
            </a:r>
            <a:r>
              <a:rPr lang="en-US" dirty="0" smtClean="0">
                <a:latin typeface="Footlight MT Light" panose="0204060206030A020304" pitchFamily="18" charset="0"/>
              </a:rPr>
              <a:t>. </a:t>
            </a:r>
            <a:r>
              <a:rPr lang="en-US" dirty="0" err="1" smtClean="0">
                <a:latin typeface="Footlight MT Light" panose="0204060206030A020304" pitchFamily="18" charset="0"/>
              </a:rPr>
              <a:t>Semua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warga</a:t>
            </a:r>
            <a:r>
              <a:rPr lang="en-US" dirty="0" smtClean="0">
                <a:latin typeface="Footlight MT Light" panose="0204060206030A020304" pitchFamily="18" charset="0"/>
              </a:rPr>
              <a:t> Negara </a:t>
            </a:r>
            <a:r>
              <a:rPr lang="en-US" dirty="0" err="1" smtClean="0">
                <a:latin typeface="Footlight MT Light" panose="0204060206030A020304" pitchFamily="18" charset="0"/>
              </a:rPr>
              <a:t>berhak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memperoleh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pendapatan</a:t>
            </a:r>
            <a:r>
              <a:rPr lang="en-US" dirty="0" smtClean="0">
                <a:latin typeface="Footlight MT Light" panose="0204060206030A020304" pitchFamily="18" charset="0"/>
              </a:rPr>
              <a:t> yang </a:t>
            </a:r>
            <a:r>
              <a:rPr lang="en-US" dirty="0" err="1" smtClean="0">
                <a:latin typeface="Footlight MT Light" panose="0204060206030A020304" pitchFamily="18" charset="0"/>
              </a:rPr>
              <a:t>layak</a:t>
            </a:r>
            <a:r>
              <a:rPr lang="en-US" dirty="0" smtClean="0">
                <a:latin typeface="Footlight MT Light" panose="0204060206030A020304" pitchFamily="18" charset="0"/>
              </a:rPr>
              <a:t>. </a:t>
            </a:r>
            <a:r>
              <a:rPr lang="en-US" dirty="0" err="1" smtClean="0">
                <a:latin typeface="Footlight MT Light" panose="0204060206030A020304" pitchFamily="18" charset="0"/>
              </a:rPr>
              <a:t>Pemerintah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wajib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memberikan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bantuan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kepada</a:t>
            </a:r>
            <a:r>
              <a:rPr lang="en-US" dirty="0" smtClean="0">
                <a:latin typeface="Footlight MT Light" panose="0204060206030A020304" pitchFamily="18" charset="0"/>
              </a:rPr>
              <a:t> fakir </a:t>
            </a:r>
            <a:r>
              <a:rPr lang="en-US" dirty="0" err="1" smtClean="0">
                <a:latin typeface="Footlight MT Light" panose="0204060206030A020304" pitchFamily="18" charset="0"/>
              </a:rPr>
              <a:t>dan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miskin</a:t>
            </a:r>
            <a:r>
              <a:rPr lang="en-US" dirty="0" smtClean="0">
                <a:latin typeface="Footlight MT Light" panose="0204060206030A020304" pitchFamily="18" charset="0"/>
              </a:rPr>
              <a:t> yang </a:t>
            </a:r>
            <a:r>
              <a:rPr lang="en-US" dirty="0" err="1" smtClean="0">
                <a:latin typeface="Footlight MT Light" panose="0204060206030A020304" pitchFamily="18" charset="0"/>
              </a:rPr>
              <a:t>berpendapatan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rendah</a:t>
            </a:r>
            <a:r>
              <a:rPr lang="en-US" dirty="0" smtClean="0">
                <a:latin typeface="Footlight MT Light" panose="0204060206030A020304" pitchFamily="18" charset="0"/>
              </a:rPr>
              <a:t>. </a:t>
            </a:r>
            <a:endParaRPr lang="en-US" dirty="0"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03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Footlight MT Light" panose="0204060206030A020304" pitchFamily="18" charset="0"/>
              </a:rPr>
              <a:t>d. </a:t>
            </a:r>
            <a:r>
              <a:rPr lang="en-US" dirty="0" err="1" smtClean="0">
                <a:latin typeface="Footlight MT Light" panose="0204060206030A020304" pitchFamily="18" charset="0"/>
              </a:rPr>
              <a:t>Kebebasan</a:t>
            </a:r>
            <a:r>
              <a:rPr lang="en-US" dirty="0" smtClean="0">
                <a:latin typeface="Footlight MT Light" panose="0204060206030A020304" pitchFamily="18" charset="0"/>
              </a:rPr>
              <a:t> yang </a:t>
            </a:r>
            <a:r>
              <a:rPr lang="en-US" dirty="0" err="1" smtClean="0">
                <a:latin typeface="Footlight MT Light" panose="0204060206030A020304" pitchFamily="18" charset="0"/>
              </a:rPr>
              <a:t>bertanggungjawab</a:t>
            </a:r>
            <a:endParaRPr lang="en-US" dirty="0">
              <a:latin typeface="Footlight MT Light" panose="0204060206030A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162629"/>
            <a:ext cx="10018714" cy="428171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demokratis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kebebasan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sangat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penting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kebebasan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beragama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kebebasan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kebebasan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mengeluarkan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pendapat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kebebasan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berkumpul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kebebasan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Asasi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dijamin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keberadaannya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Negara. Akan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tetapi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pelaksanaanya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mesti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bertanggung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jawab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kebebasan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dimiliki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setiap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boleh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bertentangan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berlaku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08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2632" y="130629"/>
            <a:ext cx="10227825" cy="531222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lingkup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kehidupan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berbangsa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bernegara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seandainya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pemilihan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umum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memilih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wakil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tentu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saja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terwujud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kebebasan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memilih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pemimpinnya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Bayangkan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pula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seandainya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diberi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kesempatan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berpartisipasi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pembuatan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kebijakan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pemerintah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kebijakan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dibuat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pemerintah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kecenderungannya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sewenang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wenang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kebijakan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aspirasi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58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Footlight MT Light" panose="0204060206030A020304" pitchFamily="18" charset="0"/>
              </a:rPr>
              <a:t>2. </a:t>
            </a:r>
            <a:r>
              <a:rPr lang="en-US" dirty="0" err="1" smtClean="0">
                <a:latin typeface="Footlight MT Light" panose="0204060206030A020304" pitchFamily="18" charset="0"/>
              </a:rPr>
              <a:t>Perilaku</a:t>
            </a:r>
            <a:r>
              <a:rPr lang="en-US" dirty="0" smtClean="0">
                <a:latin typeface="Footlight MT Light" panose="0204060206030A020304" pitchFamily="18" charset="0"/>
              </a:rPr>
              <a:t> yang </a:t>
            </a:r>
            <a:r>
              <a:rPr lang="en-US" dirty="0" err="1" smtClean="0">
                <a:latin typeface="Footlight MT Light" panose="0204060206030A020304" pitchFamily="18" charset="0"/>
              </a:rPr>
              <a:t>mendukung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tegaknya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nilai</a:t>
            </a:r>
            <a:r>
              <a:rPr lang="en-US" dirty="0" smtClean="0">
                <a:latin typeface="Footlight MT Light" panose="0204060206030A020304" pitchFamily="18" charset="0"/>
              </a:rPr>
              <a:t> – </a:t>
            </a:r>
            <a:r>
              <a:rPr lang="en-US" dirty="0" err="1" smtClean="0">
                <a:latin typeface="Footlight MT Light" panose="0204060206030A020304" pitchFamily="18" charset="0"/>
              </a:rPr>
              <a:t>nilai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demokrasi</a:t>
            </a:r>
            <a:endParaRPr lang="en-US" dirty="0">
              <a:latin typeface="Footlight MT Light" panose="0204060206030A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438399"/>
            <a:ext cx="5061633" cy="4252687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Demokrasi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mungkin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terwujud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didukung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masyarakatnya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dasarnya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timbulnya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demokrasi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disebabkan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rakyat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tindakan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sewenang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wenang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penguasa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maupun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rakyat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sendiri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47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Footlight MT Light" panose="0204060206030A020304" pitchFamily="18" charset="0"/>
              </a:rPr>
              <a:t>Cara </a:t>
            </a:r>
            <a:r>
              <a:rPr lang="en-US" dirty="0" err="1" smtClean="0">
                <a:latin typeface="Footlight MT Light" panose="0204060206030A020304" pitchFamily="18" charset="0"/>
              </a:rPr>
              <a:t>menampilkan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beberapa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prinsip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dibawah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ini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dalam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kehidupan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r>
              <a:rPr lang="en-US" dirty="0" err="1" smtClean="0">
                <a:latin typeface="Footlight MT Light" panose="0204060206030A020304" pitchFamily="18" charset="0"/>
              </a:rPr>
              <a:t>sehari</a:t>
            </a:r>
            <a:r>
              <a:rPr lang="en-US" dirty="0" smtClean="0">
                <a:latin typeface="Footlight MT Light" panose="0204060206030A020304" pitchFamily="18" charset="0"/>
              </a:rPr>
              <a:t> – </a:t>
            </a:r>
            <a:r>
              <a:rPr lang="en-US" dirty="0" err="1" smtClean="0">
                <a:latin typeface="Footlight MT Light" panose="0204060206030A020304" pitchFamily="18" charset="0"/>
              </a:rPr>
              <a:t>hari</a:t>
            </a:r>
            <a:r>
              <a:rPr lang="en-US" dirty="0" smtClean="0">
                <a:latin typeface="Footlight MT Light" panose="0204060206030A020304" pitchFamily="18" charset="0"/>
              </a:rPr>
              <a:t> </a:t>
            </a:r>
            <a:endParaRPr lang="en-US" dirty="0">
              <a:latin typeface="Footlight MT Light" panose="0204060206030A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7506" y="2608942"/>
            <a:ext cx="10025518" cy="3951515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Membiasakan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berbuat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aturan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main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	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berlaku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	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Mambiasakan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bertindak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demokratis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segala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	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Membiasakan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menyelesaikan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persoalan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musyawarah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	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Membiasakan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mengadakan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damai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kekerasan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	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Membiasakan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memilih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pemimpin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pemimpin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	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demokratis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04729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144</TotalTime>
  <Words>181</Words>
  <Application>Microsoft Office PowerPoint</Application>
  <PresentationFormat>Custom</PresentationFormat>
  <Paragraphs>35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Parallax</vt:lpstr>
      <vt:lpstr>Membangun Demokrasi Untuk Indonesia</vt:lpstr>
      <vt:lpstr>1. Pentingnya Kehidupan Yang Demokratis </vt:lpstr>
      <vt:lpstr>a. Persamaan kedudukan di muka hukum </vt:lpstr>
      <vt:lpstr>b. Partisipasi dalam pembuatan keputusan </vt:lpstr>
      <vt:lpstr>c. Distribusi pendapatan secara adil </vt:lpstr>
      <vt:lpstr>d. Kebebasan yang bertanggungjawab</vt:lpstr>
      <vt:lpstr>PowerPoint Presentation</vt:lpstr>
      <vt:lpstr>2. Perilaku yang mendukung tegaknya nilai – nilai demokrasi</vt:lpstr>
      <vt:lpstr>Cara menampilkan beberapa prinsip dibawah ini dalam kehidupan sehari – hari </vt:lpstr>
      <vt:lpstr>PowerPoint Presentation</vt:lpstr>
      <vt:lpstr>Dalam kehidupan di lingkungan keluarga </vt:lpstr>
      <vt:lpstr>Dalam kehidupan di lingkungan sekolah</vt:lpstr>
      <vt:lpstr>Dalam kehidupan di lingkungan masyarakat</vt:lpstr>
      <vt:lpstr>Dalam Kehidupan Di Lingkungan Bangsa Dan Negara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Membangun demokrasi untuk indonesia</dc:title>
  <dc:creator>mayang ajeng</dc:creator>
  <cp:lastModifiedBy>windows 8.1</cp:lastModifiedBy>
  <cp:revision>16</cp:revision>
  <dcterms:created xsi:type="dcterms:W3CDTF">2016-08-16T11:22:54Z</dcterms:created>
  <dcterms:modified xsi:type="dcterms:W3CDTF">2021-09-22T01:55:00Z</dcterms:modified>
</cp:coreProperties>
</file>