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5"/>
  </p:notesMasterIdLst>
  <p:sldIdLst>
    <p:sldId id="256" r:id="rId4"/>
    <p:sldId id="355" r:id="rId5"/>
    <p:sldId id="361" r:id="rId6"/>
    <p:sldId id="356" r:id="rId7"/>
    <p:sldId id="363" r:id="rId8"/>
    <p:sldId id="362" r:id="rId9"/>
    <p:sldId id="364" r:id="rId10"/>
    <p:sldId id="365" r:id="rId11"/>
    <p:sldId id="366" r:id="rId12"/>
    <p:sldId id="367" r:id="rId13"/>
    <p:sldId id="360" r:id="rId14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70D6"/>
    <a:srgbClr val="8F4CB8"/>
    <a:srgbClr val="9F66C2"/>
    <a:srgbClr val="CC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xmlns="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="" xmlns:p14="http://schemas.microsoft.com/office/powerpoint/2010/main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678953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52601556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7663097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0272075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2888574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Microsoft YaHei UI" panose="020B0503020204020204" pitchFamily="34" charset="-122"/>
              <a:ea typeface="Microsoft YaHei UI" panose="020B0503020204020204" pitchFamily="34" charset="-122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F166F6B-B975-4F3C-BCF2-9971086140FB}"/>
              </a:ext>
            </a:extLst>
          </p:cNvPr>
          <p:cNvSpPr txBox="1"/>
          <p:nvPr/>
        </p:nvSpPr>
        <p:spPr>
          <a:xfrm>
            <a:off x="5058697" y="2141888"/>
            <a:ext cx="6096849" cy="17235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id-ID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Melihat Air Terjun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看 瀑 布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altLang="zh-CN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kàn</a:t>
            </a:r>
            <a:r>
              <a:rPr lang="en-US" altLang="zh-CN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pù</a:t>
            </a:r>
            <a:r>
              <a:rPr lang="en-US" altLang="zh-CN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bù</a:t>
            </a:r>
            <a:r>
              <a:rPr lang="en-US" sz="36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d-ID" sz="36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xmlns="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3819833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xmlns="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xmlns="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1327343" y="3642843"/>
            <a:ext cx="3657603" cy="5456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477" y="206477"/>
            <a:ext cx="11783962" cy="64302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我 们 都 就 不 停 的 笑 了。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w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ǒ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men dōu jiù bù tíng de xiào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le. </a:t>
            </a:r>
          </a:p>
          <a:p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Kami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semua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tidak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berhenti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tersenyum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.</a:t>
            </a:r>
            <a:r>
              <a:rPr lang="id-ID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	</a:t>
            </a:r>
            <a:endParaRPr lang="en-US" sz="4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</a:endParaRPr>
          </a:p>
          <a:p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	</a:t>
            </a:r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我 们 在 瀑 布 的 下 面 高 高 兴 兴 地 玩。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	w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ǒ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men zài pù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bù de xià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miàn gāo gāo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xìng xìng de wán</a:t>
            </a:r>
            <a:endParaRPr lang="en-US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	</a:t>
            </a:r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kami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bersenang-senang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dan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bermain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di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bawah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air </a:t>
            </a:r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terjun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.</a:t>
            </a:r>
            <a:endParaRPr lang="id-ID" sz="4000" b="1" dirty="0">
              <a:solidFill>
                <a:schemeClr val="tx1"/>
              </a:solidFill>
              <a:latin typeface="SimSun" pitchFamily="2" charset="-122"/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id-ID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Tambahan </a:t>
            </a:r>
            <a:endParaRPr lang="id-ID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6192" y="899652"/>
            <a:ext cx="11238273" cy="5501149"/>
          </a:xfrm>
          <a:prstGeom prst="rect">
            <a:avLst/>
          </a:prstGeom>
          <a:solidFill>
            <a:srgbClr val="B670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Terkejut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惊 讶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jīng</a:t>
            </a:r>
            <a:r>
              <a:rPr lang="en-US" altLang="zh-CN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yà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Tegang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紧 张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jǐn</a:t>
            </a:r>
            <a:r>
              <a:rPr lang="en-US" altLang="zh-CN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zhāng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Malu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害 羞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hài</a:t>
            </a:r>
            <a:r>
              <a:rPr lang="en-US" altLang="zh-CN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xiū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Takut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害 怕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hài</a:t>
            </a:r>
            <a:r>
              <a:rPr lang="en-US" altLang="zh-CN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pà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Bingung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困 惑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kùn</a:t>
            </a:r>
            <a:r>
              <a:rPr lang="en-US" altLang="zh-CN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huò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Aneh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奇 怪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qí</a:t>
            </a:r>
            <a:r>
              <a:rPr lang="en-US" altLang="zh-CN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guài</a:t>
            </a:r>
            <a:endParaRPr lang="en-US" altLang="zh-CN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  <a:p>
            <a:pPr marL="722313" indent="-722313">
              <a:buFont typeface="+mj-lt"/>
              <a:buAutoNum type="arabicPeriod"/>
            </a:pPr>
            <a:r>
              <a:rPr lang="en-US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Malas</a:t>
            </a:r>
            <a:r>
              <a:rPr 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zh-CN" altLang="en-US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懒 惰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lǎn</a:t>
            </a:r>
            <a:r>
              <a:rPr lang="en-US" altLang="zh-CN" sz="5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5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duò</a:t>
            </a:r>
            <a:endParaRPr lang="en-US" sz="5000" b="1" dirty="0" smtClean="0">
              <a:solidFill>
                <a:schemeClr val="tx1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6" y="420069"/>
            <a:ext cx="10914114" cy="641808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en-US" sz="3000" b="1" spc="50" dirty="0" err="1" smtClean="0">
                <a:ln w="11430"/>
                <a:solidFill>
                  <a:srgbClr val="8F4CB8"/>
                </a:solidFill>
              </a:rPr>
              <a:t>Kosakata</a:t>
            </a:r>
            <a:r>
              <a:rPr lang="en-US" sz="3000" b="1" spc="50" dirty="0" smtClean="0">
                <a:ln w="11430"/>
                <a:solidFill>
                  <a:srgbClr val="8F4CB8"/>
                </a:solidFill>
              </a:rPr>
              <a:t> </a:t>
            </a:r>
            <a:r>
              <a:rPr lang="zh-CN" altLang="en-US" sz="3000" b="1" spc="50" dirty="0" smtClean="0">
                <a:ln w="11430"/>
                <a:solidFill>
                  <a:srgbClr val="8F4CB8"/>
                </a:solidFill>
              </a:rPr>
              <a:t>生 词 </a:t>
            </a:r>
            <a:r>
              <a:rPr lang="en-US" altLang="zh-CN" sz="3000" b="1" spc="50" dirty="0" err="1" smtClean="0">
                <a:ln w="11430"/>
                <a:solidFill>
                  <a:srgbClr val="8F4CB8"/>
                </a:solidFill>
              </a:rPr>
              <a:t>shēng</a:t>
            </a:r>
            <a:r>
              <a:rPr lang="en-US" altLang="zh-CN" sz="3000" b="1" spc="50" dirty="0" smtClean="0">
                <a:ln w="11430"/>
                <a:solidFill>
                  <a:srgbClr val="8F4CB8"/>
                </a:solidFill>
              </a:rPr>
              <a:t> </a:t>
            </a:r>
            <a:r>
              <a:rPr lang="en-US" altLang="zh-CN" sz="3000" b="1" spc="50" dirty="0" err="1" smtClean="0">
                <a:ln w="11430"/>
                <a:solidFill>
                  <a:srgbClr val="8F4CB8"/>
                </a:solidFill>
              </a:rPr>
              <a:t>cí</a:t>
            </a:r>
            <a:r>
              <a:rPr lang="zh-CN" altLang="en-US" sz="3000" b="1" spc="50" dirty="0" smtClean="0">
                <a:ln w="11430"/>
                <a:solidFill>
                  <a:srgbClr val="8F4CB8"/>
                </a:solidFill>
              </a:rPr>
              <a:t> </a:t>
            </a:r>
            <a:endParaRPr lang="id-ID" sz="3000" b="1" spc="50" dirty="0">
              <a:ln w="11430"/>
              <a:solidFill>
                <a:srgbClr val="8F4CB8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35603" y="1666550"/>
            <a:ext cx="9984657" cy="3642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Celah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gunung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山 口 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hān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kǒu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Lembah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山 谷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shān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gǔ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Susah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辛 苦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xīn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kǔ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Bercucuran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keringat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流 汗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liú hàn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Mata air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gunung</a:t>
            </a:r>
            <a:r>
              <a:rPr lang="en-US" altLang="zh-CN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山 泉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shān</a:t>
            </a:r>
            <a:r>
              <a:rPr lang="en-US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4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quán</a:t>
            </a:r>
            <a:endParaRPr lang="en-US" altLang="zh-CN" sz="4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4968" y="1106128"/>
            <a:ext cx="11621729" cy="55011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sz="4000" dirty="0" smtClean="0">
                <a:solidFill>
                  <a:srgbClr val="002060"/>
                </a:solidFill>
              </a:rPr>
              <a:t>	</a:t>
            </a:r>
            <a:r>
              <a:rPr lang="zh-CN" alt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上 星 期 我 们 的 班 和 张 老 师 一 起 去 山 顶。</a:t>
            </a:r>
            <a:endParaRPr lang="en-US" altLang="zh-CN" sz="36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pPr indent="722313"/>
            <a:r>
              <a:rPr lang="en-US" altLang="zh-CN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s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hàng xīng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qí wǒ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men de bān hé zhāng lǎo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shī yī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qǐ qù shān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dǐng. </a:t>
            </a:r>
            <a:endParaRPr lang="en-US" altLang="zh-CN" sz="36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	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Minggu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lalu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kelas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kami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dan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pak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Zhang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pergi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bersama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ke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puncak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gunung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.</a:t>
            </a:r>
          </a:p>
          <a:p>
            <a:endParaRPr lang="en-US" altLang="zh-CN" sz="36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zh-CN" alt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我 们 做 各 种 各 样 的 活 动。 </a:t>
            </a:r>
            <a:endParaRPr lang="en-US" altLang="zh-CN" sz="36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w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ǒ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men zuò gè zhǒng gè yàng de huó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dòng.</a:t>
            </a:r>
            <a:endParaRPr lang="en-US" altLang="zh-CN" sz="36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Kami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melakukan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bermacam-macam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kegiatan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94968" y="235974"/>
            <a:ext cx="11695471" cy="648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000" b="1" dirty="0" err="1" smtClean="0">
                <a:solidFill>
                  <a:srgbClr val="7030A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Halaman</a:t>
            </a:r>
            <a:r>
              <a:rPr lang="en-US" sz="4000" b="1" dirty="0" smtClean="0">
                <a:solidFill>
                  <a:srgbClr val="7030A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38 </a:t>
            </a:r>
            <a:r>
              <a:rPr lang="zh-CN" altLang="en-US" sz="4000" b="1" dirty="0" smtClean="0">
                <a:solidFill>
                  <a:srgbClr val="7030A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看 瀑 布 </a:t>
            </a:r>
            <a:r>
              <a:rPr lang="en-US" altLang="zh-CN" sz="4000" b="1" dirty="0" err="1" smtClean="0">
                <a:solidFill>
                  <a:srgbClr val="7030A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kàn</a:t>
            </a:r>
            <a:r>
              <a:rPr lang="en-US" altLang="zh-CN" sz="4000" b="1" dirty="0" smtClean="0">
                <a:solidFill>
                  <a:srgbClr val="7030A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7030A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pù</a:t>
            </a:r>
            <a:r>
              <a:rPr lang="en-US" altLang="zh-CN" sz="4000" b="1" dirty="0" smtClean="0">
                <a:solidFill>
                  <a:srgbClr val="7030A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7030A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bù</a:t>
            </a:r>
            <a:r>
              <a:rPr lang="en-US" sz="4000" b="1" dirty="0" smtClean="0">
                <a:solidFill>
                  <a:srgbClr val="7030A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 </a:t>
            </a:r>
            <a:endParaRPr lang="id-ID" sz="4000" b="1" dirty="0">
              <a:solidFill>
                <a:srgbClr val="7030A0"/>
              </a:solidFill>
              <a:latin typeface="SimSun" pitchFamily="2" charset="-122"/>
              <a:ea typeface="SimSun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3" name="Rectangle 2"/>
          <p:cNvSpPr/>
          <p:nvPr/>
        </p:nvSpPr>
        <p:spPr>
          <a:xfrm>
            <a:off x="280218" y="221225"/>
            <a:ext cx="11651227" cy="63565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CN" alt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早 上 除 了 一 起 打 太 极 拳 或 者 爬 山</a:t>
            </a:r>
            <a:r>
              <a:rPr lang="en-US" altLang="zh-CN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, 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z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ǎo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shang chú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le yī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qǐ dǎ tài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jí quán huò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zhě pá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shān, </a:t>
            </a:r>
            <a:endParaRPr lang="en-US" sz="36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Pagi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hari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selain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bermain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Taichi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bersama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atau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mendaki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gunung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,</a:t>
            </a:r>
          </a:p>
          <a:p>
            <a:endParaRPr lang="en-US" altLang="zh-CN" sz="36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zh-CN" alt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我 们 也 去 看 瀑 布。</a:t>
            </a:r>
            <a:endParaRPr lang="en-US" altLang="zh-CN" sz="36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w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ǒ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men yě qù kàn pù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bù.</a:t>
            </a:r>
            <a:endParaRPr lang="en-US" altLang="zh-CN" sz="36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kami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juga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melihat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air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terjun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.</a:t>
            </a:r>
          </a:p>
          <a:p>
            <a:pPr marL="742950" indent="-742950"/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477" y="191730"/>
            <a:ext cx="11739717" cy="6445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sz="3600" dirty="0" smtClean="0">
                <a:solidFill>
                  <a:srgbClr val="002060"/>
                </a:solidFill>
              </a:rPr>
              <a:t>	</a:t>
            </a:r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瀑 布 比 较 远</a:t>
            </a: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, </a:t>
            </a:r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我 们 要 走 很 久</a:t>
            </a: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, </a:t>
            </a:r>
          </a:p>
          <a:p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	p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ù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bù bǐ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jiào yuǎn, wǒ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men yào zǒu hěn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jiǔ, </a:t>
            </a: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	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Air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terjun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lebih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jauh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,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Kami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harus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berjalan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sangat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lama,</a:t>
            </a:r>
          </a:p>
          <a:p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路 上 也 不 容 易。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l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ù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shàng yě bù róng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yì.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jalanannya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juga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tidak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mudah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.</a:t>
            </a:r>
          </a:p>
          <a:p>
            <a:endParaRPr lang="en-US" altLang="zh-CN" sz="3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83" y="250722"/>
            <a:ext cx="11739708" cy="63860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CN" alt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我 们 该 过 山 口 和 山 谷。</a:t>
            </a:r>
            <a:endParaRPr lang="en-US" altLang="zh-CN" sz="36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w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ǒ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men gāi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guò shān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kǒu hé shān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gǔ. </a:t>
            </a:r>
            <a:endParaRPr lang="en-US" sz="36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Kami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harus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melewati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celah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gunung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dan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lembah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.</a:t>
            </a:r>
          </a:p>
          <a:p>
            <a:endParaRPr lang="en-US" altLang="zh-CN" sz="36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zh-CN" alt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我 们 走 的 很 辛 苦</a:t>
            </a:r>
            <a:r>
              <a:rPr lang="en-US" altLang="zh-CN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, 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w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ǒ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men zǒu de hěn xīn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kǔ, </a:t>
            </a:r>
            <a:endParaRPr lang="en-US" altLang="zh-CN" sz="36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kami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sangat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susah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berjalan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,</a:t>
            </a:r>
          </a:p>
          <a:p>
            <a:endParaRPr lang="en-US" altLang="zh-CN" sz="36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zh-CN" alt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我 们 身 上 都 流 汗</a:t>
            </a:r>
            <a:r>
              <a:rPr lang="en-US" altLang="zh-CN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,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w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ǒ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men shēn</a:t>
            </a:r>
            <a:r>
              <a:rPr lang="en-US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shang dōu liú hàn,</a:t>
            </a:r>
            <a:endParaRPr lang="en-US" altLang="zh-CN" sz="36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badan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kami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bercucuran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36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keringat</a:t>
            </a:r>
            <a:r>
              <a:rPr lang="en-US" altLang="zh-CN" sz="36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3236" y="353961"/>
            <a:ext cx="12005187" cy="60910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可 是 我 们 都 很 努 力 的 走。</a:t>
            </a:r>
            <a:endParaRPr lang="id-ID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k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ě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shì wǒ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men dōu hěn nǔ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lì de zǒu. </a:t>
            </a:r>
            <a:endParaRPr lang="en-US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Tapi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kami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semua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berjalan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dengan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sangat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gigih</a:t>
            </a:r>
            <a:r>
              <a:rPr lang="en-US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.</a:t>
            </a:r>
            <a:r>
              <a:rPr lang="id-ID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	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	</a:t>
            </a:r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到 了 那 个 瀑 布</a:t>
            </a: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, </a:t>
            </a:r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我 们 都 很 高 兴。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	d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ào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le nà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gè pù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bù, wǒ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men dōu hěn gāo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xìng.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	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Sampai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di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air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terjun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itu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,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kami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semua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sangat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gembira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1729" y="250723"/>
            <a:ext cx="11813458" cy="6415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所 有 的 困 难 和 流 汗 都 没 有 了。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s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uǒ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yǒu de kùn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nán hé liú hàn dōu méi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yǒu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le.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Semua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kesusahan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dan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keringat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yang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bercucuran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sudah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tidak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ada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(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hilang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).</a:t>
            </a:r>
          </a:p>
          <a:p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那 个 瀑 布 是 一 个 很 高 的 瀑 布</a:t>
            </a: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,</a:t>
            </a:r>
          </a:p>
          <a:p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n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à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gè pù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bù shì yī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gè hěn gāo de pù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bù,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Air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terjun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itu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adalah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sebuah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air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terjun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yang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sangat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tinggi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1729" y="707909"/>
            <a:ext cx="11813458" cy="51619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从 山 泉 来 的 水 又 多 又 快。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c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óng shān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quán lái de shuǐ yòu duō yòu kuài. 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Dari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mata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air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di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gunung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air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datang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sangat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banyak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juga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sangat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cepat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.</a:t>
            </a:r>
          </a:p>
          <a:p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zh-CN" alt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看 怎 么 漂 亮 的 瀑 布</a:t>
            </a:r>
            <a:r>
              <a:rPr lang="en-US" altLang="zh-CN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,</a:t>
            </a:r>
          </a:p>
          <a:p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k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àn zěn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me piào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liang de pù</a:t>
            </a:r>
            <a:r>
              <a:rPr lang="en-US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id-ID" sz="4000" b="1" dirty="0" smtClean="0">
                <a:solidFill>
                  <a:srgbClr val="002060"/>
                </a:solidFill>
                <a:latin typeface="SimSun" pitchFamily="2" charset="-122"/>
                <a:ea typeface="SimSun" pitchFamily="2" charset="-122"/>
              </a:rPr>
              <a:t>bù</a:t>
            </a:r>
            <a:endParaRPr lang="en-US" altLang="zh-CN" sz="4000" b="1" dirty="0" smtClean="0">
              <a:solidFill>
                <a:srgbClr val="00206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melihat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air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terjun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yang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begitu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4000" b="1" dirty="0" err="1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indah</a:t>
            </a:r>
            <a:r>
              <a:rPr lang="en-US" altLang="zh-CN" sz="4000" b="1" dirty="0" smtClean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,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3180</TotalTime>
  <Words>435</Words>
  <Application>Microsoft Office PowerPoint</Application>
  <PresentationFormat>Custom</PresentationFormat>
  <Paragraphs>79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302</cp:revision>
  <dcterms:created xsi:type="dcterms:W3CDTF">2018-04-24T17:14:44Z</dcterms:created>
  <dcterms:modified xsi:type="dcterms:W3CDTF">2021-09-08T13:06:22Z</dcterms:modified>
</cp:coreProperties>
</file>