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10" r:id="rId2"/>
    <p:sldId id="257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269" r:id="rId12"/>
    <p:sldId id="270" r:id="rId13"/>
    <p:sldId id="274" r:id="rId14"/>
    <p:sldId id="275" r:id="rId15"/>
    <p:sldId id="276" r:id="rId16"/>
    <p:sldId id="277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FE4C6-84A0-4805-88EB-2920CB90BAAC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0CB94-37DF-4D7D-9445-55F315700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79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0CB94-37DF-4D7D-9445-55F315700FD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9FEB3-F87B-4F1B-966A-62DA4D6456F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733184" y="0"/>
            <a:ext cx="410816" cy="304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biologiklaten.files.wordpress.com/2012/01/hardi-weinberg-1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biologiklaten.files.wordpress.com/2012/01/hardi-weinberg-2.jp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biologimediacentre.com/tag/golongan-darah/" TargetMode="External"/><Relationship Id="rId2" Type="http://schemas.openxmlformats.org/officeDocument/2006/relationships/hyperlink" Target="https://biologimediacentre.com/tag/alela-gand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iologimediacentre.com/tag/golongan-darah-abo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4962671"/>
            <a:ext cx="4114800" cy="1895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01563"/>
            <a:ext cx="3886200" cy="46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91251" y="4044288"/>
            <a:ext cx="1852749" cy="2166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Freeform 15"/>
          <p:cNvSpPr/>
          <p:nvPr/>
        </p:nvSpPr>
        <p:spPr>
          <a:xfrm rot="16200000" flipH="1" flipV="1">
            <a:off x="5820936" y="2310225"/>
            <a:ext cx="5664820" cy="981307"/>
          </a:xfrm>
          <a:custGeom>
            <a:avLst/>
            <a:gdLst>
              <a:gd name="connsiteX0" fmla="*/ 0 w 5664820"/>
              <a:gd name="connsiteY0" fmla="*/ 0 h 981307"/>
              <a:gd name="connsiteX1" fmla="*/ 5664820 w 5664820"/>
              <a:gd name="connsiteY1" fmla="*/ 0 h 981307"/>
              <a:gd name="connsiteX2" fmla="*/ 22303 w 5664820"/>
              <a:gd name="connsiteY2" fmla="*/ 981307 h 981307"/>
              <a:gd name="connsiteX3" fmla="*/ 0 w 5664820"/>
              <a:gd name="connsiteY3" fmla="*/ 0 h 981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4820" h="981307">
                <a:moveTo>
                  <a:pt x="0" y="0"/>
                </a:moveTo>
                <a:lnTo>
                  <a:pt x="5664820" y="0"/>
                </a:lnTo>
                <a:lnTo>
                  <a:pt x="22303" y="9813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6"/>
          <p:cNvGrpSpPr/>
          <p:nvPr/>
        </p:nvGrpSpPr>
        <p:grpSpPr>
          <a:xfrm>
            <a:off x="-22303" y="-1"/>
            <a:ext cx="9182069" cy="6873767"/>
            <a:chOff x="-22303" y="-1"/>
            <a:chExt cx="9182069" cy="6873767"/>
          </a:xfrm>
        </p:grpSpPr>
        <p:sp>
          <p:nvSpPr>
            <p:cNvPr id="2" name="Freeform 1"/>
            <p:cNvSpPr/>
            <p:nvPr/>
          </p:nvSpPr>
          <p:spPr>
            <a:xfrm>
              <a:off x="-22303" y="-1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 flipH="1" flipV="1">
              <a:off x="3494946" y="5872350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Freeform 5"/>
            <p:cNvSpPr/>
            <p:nvPr/>
          </p:nvSpPr>
          <p:spPr>
            <a:xfrm rot="16200000">
              <a:off x="-2344386" y="3550702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-304800" y="76200"/>
            <a:ext cx="2514600" cy="8683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BAB 4 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 rot="24735">
            <a:off x="952411" y="819276"/>
            <a:ext cx="7528773" cy="222973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800" b="1" dirty="0">
                <a:solidFill>
                  <a:srgbClr val="003300"/>
                </a:solidFill>
                <a:cs typeface="Aharoni" pitchFamily="2" charset="-79"/>
              </a:rPr>
              <a:t>TEORI EVOLUSI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800" b="1" dirty="0">
                <a:solidFill>
                  <a:srgbClr val="FF0000"/>
                </a:solidFill>
              </a:rPr>
              <a:t>MEKANISME EVOLUSI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A4CBE-6587-4193-AE51-3E49F135B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92500"/>
          </a:bodyPr>
          <a:lstStyle/>
          <a:p>
            <a:pPr marL="0"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Hukum Hardy-Weinberg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Godfrey Harold Hardy dan Wilhelm Weinberg</a:t>
            </a:r>
            <a:r>
              <a:rPr lang="en-US" sz="2200" b="1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tahun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1908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secara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terpisah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menemukan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dasar-dasar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genetik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suatu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populasi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Prinsip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berupa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pernyataan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teoritis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tersebut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dikenal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sebagai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hukum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(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prinsip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kesetimbangan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) Hardy-Weinberg.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Pernyataan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itu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menegaskan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bahwa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genotip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suatu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populasi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(</a:t>
            </a:r>
            <a:r>
              <a:rPr lang="en-US" sz="2200" i="1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 pool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)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selalu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konstan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generasi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generasi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kondisi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tertentu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Kondisi-kondisi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menunjang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Hukum Hardy-Weinberg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sebagai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berikut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: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1).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Ukuran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populasi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harus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besar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2). Ada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isolasi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polulasi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lain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3).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Tidak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terjadi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mutasi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4).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Perkawinan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acak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5).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Tidak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terjadi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seleksi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alam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Formulasi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hukum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Hardy-Weinberg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dapat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dijelaskan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berikut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ini</a:t>
            </a:r>
            <a:r>
              <a:rPr lang="en-US" sz="22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8" name="Picture 7">
            <a:hlinkClick r:id="rId2"/>
            <a:extLst>
              <a:ext uri="{FF2B5EF4-FFF2-40B4-BE49-F238E27FC236}">
                <a16:creationId xmlns:a16="http://schemas.microsoft.com/office/drawing/2014/main" id="{4F04748E-669F-4FB1-BBBE-E41D0EDB972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248400"/>
            <a:ext cx="5410200" cy="482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5905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2950" y="609600"/>
            <a:ext cx="763905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400" dirty="0" err="1"/>
              <a:t>Frekuensi</a:t>
            </a:r>
            <a:r>
              <a:rPr lang="en-US" sz="2400" dirty="0"/>
              <a:t> gen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perbandingan</a:t>
            </a:r>
            <a:r>
              <a:rPr lang="en-US" sz="2400" dirty="0"/>
              <a:t> </a:t>
            </a:r>
            <a:r>
              <a:rPr lang="sv-SE" sz="2400" dirty="0"/>
              <a:t>antara suatu gen atau genotipe dengan gen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genotipe</a:t>
            </a:r>
            <a:r>
              <a:rPr lang="en-US" sz="2400" dirty="0"/>
              <a:t> yang lain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populasi</a:t>
            </a:r>
            <a:r>
              <a:rPr lang="en-US" sz="2400" dirty="0"/>
              <a:t>.</a:t>
            </a:r>
          </a:p>
          <a:p>
            <a:pPr>
              <a:spcBef>
                <a:spcPts val="1200"/>
              </a:spcBef>
            </a:pPr>
            <a:r>
              <a:rPr lang="en-US" sz="2400" dirty="0" err="1"/>
              <a:t>Andaikan</a:t>
            </a:r>
            <a:r>
              <a:rPr lang="en-US" sz="2400" dirty="0"/>
              <a:t> </a:t>
            </a:r>
            <a:r>
              <a:rPr lang="en-US" sz="2400" dirty="0" err="1"/>
              <a:t>frekuensi</a:t>
            </a:r>
            <a:r>
              <a:rPr lang="en-US" sz="2400" dirty="0"/>
              <a:t> </a:t>
            </a:r>
            <a:r>
              <a:rPr lang="en-US" sz="2400" dirty="0" err="1"/>
              <a:t>alel</a:t>
            </a:r>
            <a:r>
              <a:rPr lang="en-US" sz="2400" dirty="0"/>
              <a:t> A p, </a:t>
            </a:r>
            <a:r>
              <a:rPr lang="en-US" sz="2400" dirty="0" err="1"/>
              <a:t>frekuensi</a:t>
            </a:r>
            <a:r>
              <a:rPr lang="en-US" sz="2400" dirty="0"/>
              <a:t> </a:t>
            </a:r>
            <a:r>
              <a:rPr lang="en-US" sz="2400" dirty="0" err="1"/>
              <a:t>alel</a:t>
            </a:r>
            <a:r>
              <a:rPr lang="en-US" sz="2400" dirty="0"/>
              <a:t> a </a:t>
            </a:r>
            <a:r>
              <a:rPr lang="en-US" sz="2400" dirty="0" err="1"/>
              <a:t>q,maka</a:t>
            </a:r>
            <a:r>
              <a:rPr lang="en-US" sz="2400" dirty="0"/>
              <a:t> </a:t>
            </a:r>
            <a:r>
              <a:rPr lang="en-US" sz="2400" dirty="0" err="1"/>
              <a:t>kemungkinan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spermatozoa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telur</a:t>
            </a:r>
            <a:r>
              <a:rPr lang="en-US" sz="2400" dirty="0"/>
              <a:t> </a:t>
            </a:r>
            <a:r>
              <a:rPr lang="en-US" sz="2400" dirty="0" err="1"/>
              <a:t>heterozigot</a:t>
            </a:r>
            <a:r>
              <a:rPr lang="en-US" sz="2400" dirty="0"/>
              <a:t> </a:t>
            </a:r>
            <a:r>
              <a:rPr lang="en-US" sz="2400" dirty="0" err="1"/>
              <a:t>Aa</a:t>
            </a:r>
            <a:r>
              <a:rPr lang="en-US" sz="2400" dirty="0"/>
              <a:t> X </a:t>
            </a:r>
            <a:r>
              <a:rPr lang="en-US" sz="2400" dirty="0" err="1"/>
              <a:t>Aa</a:t>
            </a:r>
            <a:r>
              <a:rPr lang="en-US" sz="2400" dirty="0"/>
              <a:t> (p + q)</a:t>
            </a:r>
            <a:r>
              <a:rPr lang="en-US" sz="2400" baseline="30000" dirty="0"/>
              <a:t>2 </a:t>
            </a:r>
            <a:r>
              <a:rPr lang="en-US" sz="2400" dirty="0"/>
              <a:t>= 1 p + q =1 p = 1– q.</a:t>
            </a:r>
          </a:p>
        </p:txBody>
      </p:sp>
      <p:sp>
        <p:nvSpPr>
          <p:cNvPr id="3" name="Rectangle 2"/>
          <p:cNvSpPr/>
          <p:nvPr/>
        </p:nvSpPr>
        <p:spPr>
          <a:xfrm>
            <a:off x="752475" y="5353668"/>
            <a:ext cx="45368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Jumlah</a:t>
            </a:r>
            <a:r>
              <a:rPr lang="en-US" sz="2400" dirty="0"/>
              <a:t> = p</a:t>
            </a:r>
            <a:r>
              <a:rPr lang="en-US" sz="2400" baseline="30000" dirty="0"/>
              <a:t>2</a:t>
            </a:r>
            <a:r>
              <a:rPr lang="en-US" sz="2400" dirty="0"/>
              <a:t>(AA)+ 2pq (</a:t>
            </a:r>
            <a:r>
              <a:rPr lang="en-US" sz="2400" dirty="0" err="1"/>
              <a:t>Aa</a:t>
            </a:r>
            <a:r>
              <a:rPr lang="en-US" sz="2400" dirty="0"/>
              <a:t>) + q</a:t>
            </a:r>
            <a:r>
              <a:rPr lang="en-US" sz="2400" baseline="30000" dirty="0"/>
              <a:t> 2</a:t>
            </a:r>
            <a:r>
              <a:rPr lang="en-US" sz="2400" dirty="0"/>
              <a:t>(</a:t>
            </a:r>
            <a:r>
              <a:rPr lang="en-US" sz="2400" dirty="0" err="1"/>
              <a:t>aa</a:t>
            </a:r>
            <a:r>
              <a:rPr lang="en-US" sz="2400" dirty="0"/>
              <a:t>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551892"/>
            <a:ext cx="5891719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04800"/>
            <a:ext cx="6226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F0"/>
                </a:solidFill>
              </a:rPr>
              <a:t>1. </a:t>
            </a:r>
            <a:r>
              <a:rPr lang="en-US" sz="2800" b="1" i="1" dirty="0" err="1">
                <a:solidFill>
                  <a:srgbClr val="00B0F0"/>
                </a:solidFill>
              </a:rPr>
              <a:t>Menghitung</a:t>
            </a:r>
            <a:r>
              <a:rPr lang="en-US" sz="2800" b="1" i="1" dirty="0">
                <a:solidFill>
                  <a:srgbClr val="00B0F0"/>
                </a:solidFill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</a:rPr>
              <a:t>frekuensi</a:t>
            </a:r>
            <a:r>
              <a:rPr lang="en-US" sz="2800" b="1" i="1" dirty="0">
                <a:solidFill>
                  <a:srgbClr val="00B0F0"/>
                </a:solidFill>
              </a:rPr>
              <a:t> gen </a:t>
            </a:r>
            <a:r>
              <a:rPr lang="en-US" sz="2800" b="1" i="1" dirty="0" err="1">
                <a:solidFill>
                  <a:srgbClr val="00B0F0"/>
                </a:solidFill>
              </a:rPr>
              <a:t>kodominan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6808" y="914400"/>
            <a:ext cx="7543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Dari 1000 </a:t>
            </a:r>
            <a:r>
              <a:rPr lang="en-US" sz="2400" dirty="0" err="1"/>
              <a:t>orang</a:t>
            </a:r>
            <a:r>
              <a:rPr lang="en-US" sz="2400" dirty="0"/>
              <a:t> </a:t>
            </a:r>
            <a:r>
              <a:rPr lang="en-US" sz="2400" dirty="0" err="1"/>
              <a:t>penduduk</a:t>
            </a:r>
            <a:r>
              <a:rPr lang="en-US" sz="2400" dirty="0"/>
              <a:t> yang </a:t>
            </a:r>
            <a:r>
              <a:rPr lang="en-US" sz="2400" dirty="0" err="1"/>
              <a:t>diperiksa</a:t>
            </a:r>
            <a:r>
              <a:rPr lang="en-US" sz="2400" dirty="0"/>
              <a:t> </a:t>
            </a:r>
            <a:r>
              <a:rPr lang="en-US" sz="2400" dirty="0" err="1"/>
              <a:t>golongan</a:t>
            </a:r>
            <a:r>
              <a:rPr lang="en-US" sz="2400" dirty="0"/>
              <a:t> </a:t>
            </a:r>
            <a:r>
              <a:rPr lang="en-US" sz="2400" dirty="0" err="1"/>
              <a:t>darahnya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sv-SE" sz="2400" dirty="0"/>
              <a:t>MN, didapatkan 640 orang bergolongan M, </a:t>
            </a:r>
            <a:r>
              <a:rPr lang="nl-NL" sz="2400" dirty="0"/>
              <a:t>320 orang Mn, dan 40 orang N. Berapakah </a:t>
            </a:r>
            <a:r>
              <a:rPr lang="en-US" sz="2400" dirty="0" err="1"/>
              <a:t>frekuensi</a:t>
            </a:r>
            <a:r>
              <a:rPr lang="en-US" sz="2400" dirty="0"/>
              <a:t> </a:t>
            </a:r>
            <a:r>
              <a:rPr lang="en-US" sz="2400" dirty="0" err="1"/>
              <a:t>alel</a:t>
            </a:r>
            <a:r>
              <a:rPr lang="en-US" sz="2400" dirty="0"/>
              <a:t> LM </a:t>
            </a:r>
            <a:r>
              <a:rPr lang="en-US" sz="2400" dirty="0" err="1"/>
              <a:t>dan</a:t>
            </a:r>
            <a:r>
              <a:rPr lang="en-US" sz="2400" dirty="0"/>
              <a:t> LN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populasi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?</a:t>
            </a:r>
          </a:p>
        </p:txBody>
      </p:sp>
      <p:sp>
        <p:nvSpPr>
          <p:cNvPr id="4" name="Rectangle 3"/>
          <p:cNvSpPr/>
          <p:nvPr/>
        </p:nvSpPr>
        <p:spPr>
          <a:xfrm>
            <a:off x="626808" y="2667000"/>
            <a:ext cx="78313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Misal</a:t>
            </a:r>
            <a:r>
              <a:rPr lang="en-US" sz="2400" dirty="0"/>
              <a:t> p = </a:t>
            </a:r>
            <a:r>
              <a:rPr lang="en-US" sz="2400" dirty="0" err="1"/>
              <a:t>frekuensi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alel</a:t>
            </a:r>
            <a:r>
              <a:rPr lang="en-US" sz="2400" dirty="0"/>
              <a:t> LM, q = </a:t>
            </a:r>
            <a:r>
              <a:rPr lang="en-US" sz="2400" dirty="0" err="1"/>
              <a:t>frekuensi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alel</a:t>
            </a:r>
            <a:r>
              <a:rPr lang="en-US" sz="2400" dirty="0"/>
              <a:t> LN. </a:t>
            </a:r>
            <a:r>
              <a:rPr lang="en-US" sz="2400" dirty="0" err="1"/>
              <a:t>Menurut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Hardy-Weinberg: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612163"/>
            <a:ext cx="5029200" cy="13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626808" y="50292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400" dirty="0"/>
              <a:t>Jadi: 	frekuensi alel L</a:t>
            </a:r>
            <a:r>
              <a:rPr lang="en-US" sz="2400" baseline="30000" dirty="0"/>
              <a:t> M</a:t>
            </a:r>
            <a:r>
              <a:rPr lang="it-IT" sz="2400" dirty="0"/>
              <a:t> = p = 0,8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frekuensi</a:t>
            </a:r>
            <a:r>
              <a:rPr lang="en-US" sz="2400" dirty="0"/>
              <a:t> </a:t>
            </a:r>
            <a:r>
              <a:rPr lang="en-US" sz="2400" dirty="0" err="1"/>
              <a:t>alel</a:t>
            </a:r>
            <a:r>
              <a:rPr lang="en-US" sz="2400" dirty="0"/>
              <a:t> L</a:t>
            </a:r>
            <a:r>
              <a:rPr lang="en-US" sz="2400" baseline="30000" dirty="0"/>
              <a:t> N</a:t>
            </a:r>
            <a:r>
              <a:rPr lang="en-US" sz="2400" dirty="0"/>
              <a:t> = q = 0,2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" y="759528"/>
            <a:ext cx="8001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Faktor</a:t>
            </a:r>
            <a:r>
              <a:rPr lang="en-US" sz="2800" dirty="0"/>
              <a:t> yang </a:t>
            </a:r>
            <a:r>
              <a:rPr lang="en-US" sz="2800" dirty="0" err="1"/>
              <a:t>menyebabkan</a:t>
            </a:r>
            <a:r>
              <a:rPr lang="en-US" sz="2800" dirty="0"/>
              <a:t> </a:t>
            </a:r>
            <a:r>
              <a:rPr lang="en-US" sz="2800" dirty="0" err="1"/>
              <a:t>terjadinya</a:t>
            </a:r>
            <a:r>
              <a:rPr lang="en-US" sz="2800" dirty="0"/>
              <a:t> </a:t>
            </a:r>
            <a:r>
              <a:rPr lang="en-US" sz="2800" dirty="0" err="1"/>
              <a:t>perubahan</a:t>
            </a:r>
            <a:r>
              <a:rPr lang="en-US" sz="2800" dirty="0"/>
              <a:t> </a:t>
            </a:r>
            <a:r>
              <a:rPr lang="en-US" sz="2800" dirty="0" err="1"/>
              <a:t>keseimbangan</a:t>
            </a:r>
            <a:r>
              <a:rPr lang="en-US" sz="2800" dirty="0"/>
              <a:t> </a:t>
            </a:r>
            <a:r>
              <a:rPr lang="en-US" sz="2800" dirty="0" err="1"/>
              <a:t>frekuensi</a:t>
            </a:r>
            <a:r>
              <a:rPr lang="en-US" sz="2800" dirty="0"/>
              <a:t> gen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1973808"/>
            <a:ext cx="64770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600"/>
              </a:spcBef>
              <a:buAutoNum type="arabicPeriod"/>
            </a:pPr>
            <a:r>
              <a:rPr lang="en-US" sz="2800" b="1" dirty="0" err="1"/>
              <a:t>Perkawinan</a:t>
            </a:r>
            <a:r>
              <a:rPr lang="en-US" sz="2800" b="1" dirty="0"/>
              <a:t> </a:t>
            </a:r>
            <a:r>
              <a:rPr lang="en-US" sz="2800" b="1" dirty="0" err="1"/>
              <a:t>Tak</a:t>
            </a:r>
            <a:r>
              <a:rPr lang="en-US" sz="2800" b="1" dirty="0"/>
              <a:t> </a:t>
            </a:r>
            <a:r>
              <a:rPr lang="en-US" sz="2800" b="1" dirty="0" err="1"/>
              <a:t>Acak</a:t>
            </a:r>
            <a:endParaRPr lang="en-US" sz="2800" b="1" dirty="0"/>
          </a:p>
          <a:p>
            <a:pPr marL="514350" indent="1588">
              <a:spcBef>
                <a:spcPts val="600"/>
              </a:spcBef>
            </a:pP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perkawinan</a:t>
            </a:r>
            <a:r>
              <a:rPr lang="en-US" sz="2400" dirty="0"/>
              <a:t> yang </a:t>
            </a:r>
            <a:r>
              <a:rPr lang="en-US" sz="2400" dirty="0" err="1"/>
              <a:t>benar-benar</a:t>
            </a:r>
            <a:r>
              <a:rPr lang="en-US" sz="2400" dirty="0"/>
              <a:t> </a:t>
            </a:r>
            <a:r>
              <a:rPr lang="en-US" sz="2400" dirty="0" err="1"/>
              <a:t>acak</a:t>
            </a:r>
            <a:r>
              <a:rPr lang="en-US" sz="2400" dirty="0"/>
              <a:t>. </a:t>
            </a:r>
            <a:r>
              <a:rPr lang="en-US" sz="2400" dirty="0" err="1"/>
              <a:t>Umumnya</a:t>
            </a:r>
            <a:r>
              <a:rPr lang="en-US" sz="2400" dirty="0"/>
              <a:t> </a:t>
            </a:r>
            <a:r>
              <a:rPr lang="en-US" sz="2400" dirty="0" err="1"/>
              <a:t>dipengaruhi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pilihan</a:t>
            </a:r>
            <a:r>
              <a:rPr lang="en-US" sz="2400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647700" y="3574008"/>
            <a:ext cx="7505700" cy="207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800" b="1" dirty="0"/>
              <a:t>2.   </a:t>
            </a:r>
            <a:r>
              <a:rPr lang="en-US" sz="2800" b="1" dirty="0" err="1"/>
              <a:t>Migrasi</a:t>
            </a:r>
            <a:endParaRPr lang="en-US" sz="2800" b="1" dirty="0"/>
          </a:p>
          <a:p>
            <a:pPr marL="515938">
              <a:spcBef>
                <a:spcPts val="600"/>
              </a:spcBef>
            </a:pPr>
            <a:r>
              <a:rPr lang="en-US" sz="2400" dirty="0" err="1"/>
              <a:t>Individu</a:t>
            </a:r>
            <a:r>
              <a:rPr lang="en-US" sz="2400" dirty="0"/>
              <a:t> yang </a:t>
            </a:r>
            <a:r>
              <a:rPr lang="en-US" sz="2400" dirty="0" err="1"/>
              <a:t>meninggalkan</a:t>
            </a:r>
            <a:r>
              <a:rPr lang="en-US" sz="2400" dirty="0"/>
              <a:t> </a:t>
            </a:r>
            <a:r>
              <a:rPr lang="en-US" sz="2400" dirty="0" err="1"/>
              <a:t>populasi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membawa</a:t>
            </a:r>
            <a:r>
              <a:rPr lang="en-US" sz="2400" dirty="0"/>
              <a:t> </a:t>
            </a:r>
            <a:r>
              <a:rPr lang="en-US" sz="2400" dirty="0" err="1"/>
              <a:t>alel</a:t>
            </a:r>
            <a:r>
              <a:rPr lang="en-US" sz="2400" dirty="0"/>
              <a:t> </a:t>
            </a:r>
            <a:r>
              <a:rPr lang="en-US" sz="2400" dirty="0" err="1"/>
              <a:t>keluar</a:t>
            </a:r>
            <a:r>
              <a:rPr lang="en-US" sz="2400" dirty="0"/>
              <a:t>. </a:t>
            </a:r>
            <a:r>
              <a:rPr lang="en-US" sz="2400" dirty="0" err="1"/>
              <a:t>Individu</a:t>
            </a:r>
            <a:r>
              <a:rPr lang="en-US" sz="2400" dirty="0"/>
              <a:t> yang </a:t>
            </a:r>
            <a:r>
              <a:rPr lang="en-US" sz="2400" dirty="0" err="1"/>
              <a:t>masuk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pt-BR" sz="2400" dirty="0"/>
              <a:t> populasi akan membawa alel. </a:t>
            </a:r>
            <a:r>
              <a:rPr lang="en-US" sz="2400" dirty="0" err="1"/>
              <a:t>Pergerakan</a:t>
            </a:r>
            <a:r>
              <a:rPr lang="en-US" sz="2400" dirty="0"/>
              <a:t> </a:t>
            </a:r>
            <a:r>
              <a:rPr lang="en-US" sz="2400" dirty="0" err="1"/>
              <a:t>alel</a:t>
            </a:r>
            <a:r>
              <a:rPr lang="en-US" sz="2400" dirty="0"/>
              <a:t> </a:t>
            </a:r>
            <a:r>
              <a:rPr lang="en-US" sz="2400" dirty="0" err="1"/>
              <a:t>antarpopulasi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i="1" dirty="0" err="1"/>
              <a:t>arus</a:t>
            </a:r>
            <a:r>
              <a:rPr lang="en-US" sz="2400" i="1" dirty="0"/>
              <a:t> gen.</a:t>
            </a: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791484"/>
            <a:ext cx="71628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800" b="1" dirty="0"/>
              <a:t>3. </a:t>
            </a:r>
            <a:r>
              <a:rPr lang="en-US" sz="2800" b="1" dirty="0" err="1"/>
              <a:t>Hanyutan</a:t>
            </a:r>
            <a:r>
              <a:rPr lang="en-US" sz="2800" b="1" dirty="0"/>
              <a:t> </a:t>
            </a:r>
            <a:r>
              <a:rPr lang="en-US" sz="2800" b="1" dirty="0" err="1"/>
              <a:t>Genetik</a:t>
            </a:r>
            <a:endParaRPr lang="en-US" sz="2800" b="1" dirty="0"/>
          </a:p>
          <a:p>
            <a:pPr indent="339725">
              <a:spcBef>
                <a:spcPts val="600"/>
              </a:spcBef>
            </a:pP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s-ES" sz="2400" dirty="0" err="1"/>
              <a:t>frekuensi</a:t>
            </a:r>
            <a:r>
              <a:rPr lang="es-ES" sz="2400" dirty="0"/>
              <a:t> </a:t>
            </a:r>
            <a:r>
              <a:rPr lang="es-ES" sz="2400" dirty="0" err="1"/>
              <a:t>alel</a:t>
            </a:r>
            <a:r>
              <a:rPr lang="es-ES" sz="2400" dirty="0"/>
              <a:t> </a:t>
            </a:r>
            <a:r>
              <a:rPr lang="es-ES" sz="2400" dirty="0" err="1"/>
              <a:t>akibat</a:t>
            </a:r>
            <a:r>
              <a:rPr lang="es-ES" sz="2400" dirty="0"/>
              <a:t> </a:t>
            </a:r>
            <a:r>
              <a:rPr lang="es-ES" sz="2400" dirty="0" err="1"/>
              <a:t>adanya</a:t>
            </a:r>
            <a:r>
              <a:rPr lang="es-ES" sz="2400" dirty="0"/>
              <a:t> </a:t>
            </a:r>
            <a:r>
              <a:rPr lang="es-ES" sz="2400" dirty="0" err="1"/>
              <a:t>populasi</a:t>
            </a:r>
            <a:r>
              <a:rPr lang="es-ES" sz="2400" dirty="0"/>
              <a:t> </a:t>
            </a:r>
            <a:r>
              <a:rPr lang="es-ES" sz="2400" dirty="0" err="1"/>
              <a:t>kecil</a:t>
            </a:r>
            <a:endParaRPr lang="es-ES" sz="2400" dirty="0"/>
          </a:p>
          <a:p>
            <a:pPr indent="339725">
              <a:spcBef>
                <a:spcPts val="600"/>
              </a:spcBef>
            </a:pPr>
            <a:r>
              <a:rPr lang="en-US" sz="2400" dirty="0"/>
              <a:t>yang </a:t>
            </a:r>
            <a:r>
              <a:rPr lang="en-US" sz="2400" dirty="0" err="1"/>
              <a:t>memisah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populasi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2391684"/>
            <a:ext cx="7391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800" b="1" dirty="0"/>
              <a:t>4. </a:t>
            </a:r>
            <a:r>
              <a:rPr lang="en-US" sz="2800" b="1" dirty="0" err="1"/>
              <a:t>Seleksi</a:t>
            </a:r>
            <a:r>
              <a:rPr lang="en-US" sz="2800" b="1" dirty="0"/>
              <a:t> </a:t>
            </a:r>
            <a:r>
              <a:rPr lang="en-US" sz="2800" b="1" dirty="0" err="1"/>
              <a:t>Alam</a:t>
            </a:r>
            <a:endParaRPr lang="en-US" sz="2800" b="1" dirty="0"/>
          </a:p>
          <a:p>
            <a:pPr marL="633413" indent="-293688">
              <a:spcBef>
                <a:spcPts val="1200"/>
              </a:spcBef>
              <a:buFont typeface="+mj-lt"/>
              <a:buAutoNum type="alphaLcPeriod"/>
            </a:pPr>
            <a:r>
              <a:rPr lang="en-US" sz="2400" dirty="0" err="1"/>
              <a:t>organisme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menyesuaikan</a:t>
            </a:r>
            <a:r>
              <a:rPr lang="sv-SE" sz="2400" dirty="0"/>
              <a:t> diri dengan lingkungannya yang baru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mempertahankan</a:t>
            </a:r>
            <a:r>
              <a:rPr lang="en-US" sz="2400" dirty="0"/>
              <a:t> </a:t>
            </a:r>
            <a:r>
              <a:rPr lang="en-US" sz="2400" dirty="0" err="1"/>
              <a:t>kelangsungan</a:t>
            </a:r>
            <a:r>
              <a:rPr lang="en-US" sz="2400" dirty="0"/>
              <a:t> </a:t>
            </a:r>
            <a:r>
              <a:rPr lang="en-US" sz="2400" dirty="0" err="1"/>
              <a:t>hidupnya</a:t>
            </a:r>
            <a:endParaRPr lang="en-US" sz="2400" dirty="0"/>
          </a:p>
          <a:p>
            <a:pPr marL="633413" indent="-293688">
              <a:spcBef>
                <a:spcPts val="1200"/>
              </a:spcBef>
              <a:buFont typeface="+mj-lt"/>
              <a:buAutoNum type="alphaLcPeriod"/>
            </a:pPr>
            <a:r>
              <a:rPr lang="en-US" sz="2400" dirty="0" err="1"/>
              <a:t>organisme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menyesuaikan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lingkungannya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mati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pindah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daerah</a:t>
            </a:r>
            <a:r>
              <a:rPr lang="en-US" sz="2400" dirty="0"/>
              <a:t> lain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mengalami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" y="1130688"/>
            <a:ext cx="8001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Contoh</a:t>
            </a:r>
            <a:r>
              <a:rPr lang="en-US" sz="2800" dirty="0"/>
              <a:t> </a:t>
            </a:r>
            <a:r>
              <a:rPr lang="en-US" sz="2800" dirty="0" err="1"/>
              <a:t>adaptasi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populasi</a:t>
            </a:r>
            <a:r>
              <a:rPr lang="en-US" sz="2800" dirty="0"/>
              <a:t> </a:t>
            </a:r>
            <a:r>
              <a:rPr lang="en-US" sz="2800" dirty="0" err="1"/>
              <a:t>ngengat</a:t>
            </a:r>
            <a:r>
              <a:rPr lang="en-US" sz="2800" dirty="0"/>
              <a:t> </a:t>
            </a:r>
            <a:r>
              <a:rPr lang="en-US" sz="2800" dirty="0" err="1"/>
              <a:t>malam</a:t>
            </a:r>
            <a:r>
              <a:rPr lang="en-US" sz="2800" dirty="0"/>
              <a:t> </a:t>
            </a:r>
            <a:r>
              <a:rPr lang="en-US" sz="2800" i="1" dirty="0" err="1"/>
              <a:t>Biston</a:t>
            </a:r>
            <a:r>
              <a:rPr lang="en-US" sz="2800" i="1" dirty="0"/>
              <a:t> </a:t>
            </a:r>
            <a:r>
              <a:rPr lang="en-US" sz="2800" i="1" dirty="0" err="1"/>
              <a:t>betularia</a:t>
            </a:r>
            <a:r>
              <a:rPr lang="en-US" sz="2800" i="1" dirty="0"/>
              <a:t>.</a:t>
            </a:r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221" y="2273688"/>
            <a:ext cx="8954787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06232"/>
            <a:ext cx="55002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dirty="0"/>
              <a:t>Pengaruh antibiotik pada resistensi bakteri</a:t>
            </a:r>
            <a:endParaRPr 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424" y="1541208"/>
            <a:ext cx="8492247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533400" y="4048416"/>
            <a:ext cx="8229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  <a:p>
            <a:pPr marL="176213" indent="-176213"/>
            <a:r>
              <a:rPr lang="en-US" sz="2400" dirty="0"/>
              <a:t>-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leher</a:t>
            </a:r>
            <a:r>
              <a:rPr lang="en-US" sz="2400" dirty="0"/>
              <a:t> yang </a:t>
            </a:r>
            <a:r>
              <a:rPr lang="en-US" sz="2400" dirty="0" err="1"/>
              <a:t>panjang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jerapah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daun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pohon</a:t>
            </a:r>
            <a:r>
              <a:rPr lang="en-US" sz="2400" dirty="0"/>
              <a:t> yang </a:t>
            </a:r>
            <a:r>
              <a:rPr lang="en-US" sz="2400" dirty="0" err="1"/>
              <a:t>tinggi</a:t>
            </a:r>
            <a:r>
              <a:rPr lang="en-US" sz="2400" dirty="0"/>
              <a:t>.</a:t>
            </a:r>
          </a:p>
          <a:p>
            <a:pPr marL="176213" indent="-176213"/>
            <a:r>
              <a:rPr lang="nl-NL" sz="2400" dirty="0"/>
              <a:t>- bentuk burung puyuh dan warnanya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tanah</a:t>
            </a:r>
            <a:r>
              <a:rPr lang="en-US" sz="2400" dirty="0"/>
              <a:t> yang </a:t>
            </a:r>
            <a:r>
              <a:rPr lang="en-US" sz="2400" dirty="0" err="1"/>
              <a:t>bergumpalgumpal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7DA3D-A9D0-4AE7-8377-551713FFE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Apabila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lebih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banyak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ikut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mengambil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peranan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maka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persamaan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harus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ditambah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lebih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banyak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 symbol.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Misalnya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golongan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darah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system ABO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dikenal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tiga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yaitu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IA , IB dan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.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Andaikan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menyatakan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IA , q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IB dan r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,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maka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persamaan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menjadi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( p + q + r ) = 1. Hukum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Ekuilibrium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Hardy-Weinberg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golongan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ABO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berbentuk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sebagai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berikut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7" name="Picture 6">
            <a:hlinkClick r:id="rId2"/>
            <a:extLst>
              <a:ext uri="{FF2B5EF4-FFF2-40B4-BE49-F238E27FC236}">
                <a16:creationId xmlns:a16="http://schemas.microsoft.com/office/drawing/2014/main" id="{31595228-EF66-4A33-9111-CAB9000BDCF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899557"/>
            <a:ext cx="5943600" cy="115388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2C1F70E-DE88-4940-9239-9D49E111B295}"/>
              </a:ext>
            </a:extLst>
          </p:cNvPr>
          <p:cNvSpPr txBox="1"/>
          <p:nvPr/>
        </p:nvSpPr>
        <p:spPr>
          <a:xfrm>
            <a:off x="533400" y="3286238"/>
            <a:ext cx="8153400" cy="3464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a.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Berapakah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 I</a:t>
            </a:r>
            <a:r>
              <a:rPr lang="en-US" sz="8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, I</a:t>
            </a:r>
            <a:r>
              <a:rPr lang="en-US" sz="8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, dan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masing-masing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populasi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tersebut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?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b. Dari 320 orang yang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bergolongan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darah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itu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berapakah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diperkirakan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homozigotik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I</a:t>
            </a:r>
            <a:r>
              <a:rPr lang="en-US" sz="8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</a:t>
            </a:r>
            <a:r>
              <a:rPr lang="en-US" sz="800" baseline="300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?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c. Dari 150 orang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bergolongan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darah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B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itu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berapakah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diperkirakan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heterozigotik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 I</a:t>
            </a:r>
            <a:r>
              <a:rPr lang="en-US" sz="8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?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Penyelesaian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persoalan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diatas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sebagai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berikut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Andaikan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 =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IA ,</a:t>
            </a: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q =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IB ,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 =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 </a:t>
            </a:r>
            <a:r>
              <a:rPr lang="en-US" sz="1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</a:t>
            </a:r>
            <a:r>
              <a:rPr lang="en-US" sz="1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784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45DFE-1CFF-43D7-A4E9-DF2DBD891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382000" cy="5745163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maka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menurut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hukum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Hardy-Weinberg 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2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 +  2prI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 +  q2I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 +  2qrI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  +  2pqI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IB  +  r2iir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2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 = 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golongan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O  =  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490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/</a:t>
            </a:r>
            <a:r>
              <a:rPr lang="en-US" sz="2400" baseline="-25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1000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 =  0,49  ;  r  =   √ 0,49   =  0,7                                       ( p +r)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2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   = 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golongan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  + 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golongan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O                                               ( p + r )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2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  =  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320+490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/</a:t>
            </a:r>
            <a:r>
              <a:rPr lang="en-US" sz="2400" baseline="-25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1000 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 =   0,81( p + r )     =  √0,81  =  0,9p      =   0,9  –  0,7  =  0,2Oleh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karena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( p + q + r ) = 1,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maka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q = 1 – (p + q) = 1 – (0,2 + 0,7) = 0,1                                                                                                                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demikian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I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= p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adalah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0,2;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I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= q = 0,1 ;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danfrekuensi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1 = r = 0,7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genotip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I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= p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2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= (0,2)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2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= 0,04. Jadi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320 orang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bergolongan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 yang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diperkirakan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homozigotik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 I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= 0,04 x 1000 orang = 40 orang.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genotip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I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 = 2qr  =  2  (0,1 x 0,7)  =  0,14 . Jadi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150 orang</a:t>
            </a:r>
            <a:b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bergolongan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B yang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diperkirakan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heterozigotik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I</a:t>
            </a:r>
            <a:r>
              <a:rPr lang="en-US" sz="2400" baseline="300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= 0,14 x 1000 orang = 140 orang.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8214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4F4CA-3C85-44CA-8841-39CAA2FBC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algn="l"/>
            <a:r>
              <a:rPr lang="en-US" b="0" i="0" dirty="0">
                <a:effectLst/>
                <a:latin typeface="Open Sans" panose="020B0606030504020204" pitchFamily="34" charset="0"/>
              </a:rPr>
              <a:t>Hukum Hardy Weinberg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untuk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mencari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frekuensi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gen pada </a:t>
            </a:r>
            <a:r>
              <a:rPr lang="en-US" b="0" i="0" u="none" strike="noStrike" dirty="0" err="1">
                <a:solidFill>
                  <a:srgbClr val="0000FF"/>
                </a:solidFill>
                <a:effectLst/>
                <a:latin typeface="Open Sans" panose="020B0606030504020204" pitchFamily="34" charset="0"/>
                <a:hlinkClick r:id="rId2" tooltip="alela gand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alela</a:t>
            </a:r>
            <a:r>
              <a:rPr lang="en-US" b="0" i="0" u="none" strike="noStrike" dirty="0">
                <a:solidFill>
                  <a:srgbClr val="0000FF"/>
                </a:solidFill>
                <a:effectLst/>
                <a:latin typeface="Open Sans" panose="020B0606030504020204" pitchFamily="34" charset="0"/>
                <a:hlinkClick r:id="rId2" tooltip="alela gand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b="0" i="0" u="none" strike="noStrike" dirty="0" err="1">
                <a:effectLst/>
                <a:latin typeface="Open Sans" panose="020B0606030504020204" pitchFamily="34" charset="0"/>
                <a:hlinkClick r:id="rId2" tooltip="alela gand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ganda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 (</a:t>
            </a:r>
            <a:r>
              <a:rPr lang="en-US" b="0" i="0" u="none" strike="noStrike" dirty="0" err="1">
                <a:solidFill>
                  <a:srgbClr val="0000FF"/>
                </a:solidFill>
                <a:effectLst/>
                <a:latin typeface="Open Sans" panose="020B0606030504020204" pitchFamily="34" charset="0"/>
                <a:hlinkClick r:id="rId3" tooltip="golongan darah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golongan</a:t>
            </a:r>
            <a:r>
              <a:rPr lang="en-US" b="0" i="0" u="none" strike="noStrike" dirty="0">
                <a:solidFill>
                  <a:srgbClr val="0000FF"/>
                </a:solidFill>
                <a:effectLst/>
                <a:latin typeface="Open Sans" panose="020B0606030504020204" pitchFamily="34" charset="0"/>
                <a:hlinkClick r:id="rId3" tooltip="golongan darah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b="0" i="0" u="none" strike="noStrike" dirty="0" err="1">
                <a:effectLst/>
                <a:latin typeface="Open Sans" panose="020B0606030504020204" pitchFamily="34" charset="0"/>
                <a:hlinkClick r:id="rId3" tooltip="golongan darah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darah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).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389BB0-2F91-4A1D-BBEF-529BD9817D1B}"/>
              </a:ext>
            </a:extLst>
          </p:cNvPr>
          <p:cNvSpPr txBox="1"/>
          <p:nvPr/>
        </p:nvSpPr>
        <p:spPr>
          <a:xfrm>
            <a:off x="838200" y="2133600"/>
            <a:ext cx="75438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400" b="1" i="1" dirty="0">
                <a:effectLst/>
                <a:latin typeface="Open Sans" panose="020B0606030504020204" pitchFamily="34" charset="0"/>
              </a:rPr>
              <a:t>(p + q + r)</a:t>
            </a:r>
            <a:r>
              <a:rPr lang="pt-BR" sz="2400" b="1" i="1" baseline="30000" dirty="0">
                <a:effectLst/>
                <a:latin typeface="Open Sans" panose="020B0606030504020204" pitchFamily="34" charset="0"/>
              </a:rPr>
              <a:t>2</a:t>
            </a:r>
            <a:r>
              <a:rPr lang="pt-BR" sz="2400" b="1" i="1" dirty="0">
                <a:effectLst/>
                <a:latin typeface="Open Sans" panose="020B0606030504020204" pitchFamily="34" charset="0"/>
              </a:rPr>
              <a:t> = 1</a:t>
            </a:r>
            <a:endParaRPr lang="pt-BR" sz="2400" b="0" i="1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pt-BR" sz="2400" b="1" i="1" dirty="0">
                <a:effectLst/>
                <a:latin typeface="Open Sans" panose="020B0606030504020204" pitchFamily="34" charset="0"/>
              </a:rPr>
              <a:t>p</a:t>
            </a:r>
            <a:r>
              <a:rPr lang="pt-BR" sz="2400" b="1" i="1" baseline="30000" dirty="0">
                <a:effectLst/>
                <a:latin typeface="Open Sans" panose="020B0606030504020204" pitchFamily="34" charset="0"/>
              </a:rPr>
              <a:t>2</a:t>
            </a:r>
            <a:r>
              <a:rPr lang="pt-BR" sz="2400" b="1" i="1" dirty="0">
                <a:effectLst/>
                <a:latin typeface="Open Sans" panose="020B0606030504020204" pitchFamily="34" charset="0"/>
              </a:rPr>
              <a:t> + 2pr + q</a:t>
            </a:r>
            <a:r>
              <a:rPr lang="pt-BR" sz="2400" b="1" i="1" baseline="30000" dirty="0">
                <a:effectLst/>
                <a:latin typeface="Open Sans" panose="020B0606030504020204" pitchFamily="34" charset="0"/>
              </a:rPr>
              <a:t>2</a:t>
            </a:r>
            <a:r>
              <a:rPr lang="pt-BR" sz="2400" b="1" i="1" dirty="0">
                <a:effectLst/>
                <a:latin typeface="Open Sans" panose="020B0606030504020204" pitchFamily="34" charset="0"/>
              </a:rPr>
              <a:t> + 2qr + 2pq + r</a:t>
            </a:r>
            <a:r>
              <a:rPr lang="pt-BR" sz="2400" b="1" i="1" baseline="30000" dirty="0">
                <a:effectLst/>
                <a:latin typeface="Open Sans" panose="020B0606030504020204" pitchFamily="34" charset="0"/>
              </a:rPr>
              <a:t>2</a:t>
            </a:r>
            <a:r>
              <a:rPr lang="pt-BR" sz="2400" b="1" i="1" dirty="0">
                <a:effectLst/>
                <a:latin typeface="Open Sans" panose="020B0606030504020204" pitchFamily="34" charset="0"/>
              </a:rPr>
              <a:t> = 1</a:t>
            </a:r>
            <a:endParaRPr lang="pt-BR" sz="2400" b="0" i="1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pt-BR" sz="2400" b="1" i="1" dirty="0">
                <a:effectLst/>
                <a:latin typeface="Open Sans" panose="020B0606030504020204" pitchFamily="34" charset="0"/>
              </a:rPr>
              <a:t>dimana p + q + r = 1</a:t>
            </a:r>
            <a:endParaRPr lang="pt-BR" sz="2400" b="0" i="1" dirty="0">
              <a:effectLst/>
              <a:latin typeface="Open Sans" panose="020B06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433F1D-8257-4EBF-B335-445711590351}"/>
              </a:ext>
            </a:extLst>
          </p:cNvPr>
          <p:cNvSpPr txBox="1"/>
          <p:nvPr/>
        </p:nvSpPr>
        <p:spPr>
          <a:xfrm>
            <a:off x="381000" y="3344815"/>
            <a:ext cx="83820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dirty="0">
                <a:effectLst/>
                <a:latin typeface="Open Sans" panose="020B0606030504020204" pitchFamily="34" charset="0"/>
              </a:rPr>
              <a:t>Jika </a:t>
            </a:r>
            <a:r>
              <a:rPr lang="en-US" sz="2400" b="0" i="0" dirty="0" err="1">
                <a:effectLst/>
                <a:latin typeface="Open Sans" panose="020B0606030504020204" pitchFamily="34" charset="0"/>
              </a:rPr>
              <a:t>langsung</a:t>
            </a:r>
            <a:r>
              <a:rPr lang="en-US" sz="24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400" b="0" i="0" dirty="0" err="1">
                <a:effectLst/>
                <a:latin typeface="Open Sans" panose="020B0606030504020204" pitchFamily="34" charset="0"/>
              </a:rPr>
              <a:t>dianalogikan</a:t>
            </a:r>
            <a:r>
              <a:rPr lang="en-US" sz="24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400" b="0" i="0" dirty="0" err="1">
                <a:effectLst/>
                <a:latin typeface="Open Sans" panose="020B0606030504020204" pitchFamily="34" charset="0"/>
              </a:rPr>
              <a:t>dengan</a:t>
            </a:r>
            <a:r>
              <a:rPr lang="en-US" sz="2400" b="0" i="0" dirty="0">
                <a:effectLst/>
                <a:latin typeface="Open Sans" panose="020B0606030504020204" pitchFamily="34" charset="0"/>
              </a:rPr>
              <a:t> </a:t>
            </a:r>
            <a:r>
              <a:rPr lang="en-US" sz="2400" b="0" i="0" u="none" strike="noStrike" dirty="0" err="1">
                <a:solidFill>
                  <a:srgbClr val="0000FF"/>
                </a:solidFill>
                <a:effectLst/>
                <a:latin typeface="Open Sans" panose="020B0606030504020204" pitchFamily="34" charset="0"/>
                <a:hlinkClick r:id="rId4" tooltip="golongan darah AB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golongan</a:t>
            </a:r>
            <a:r>
              <a:rPr lang="en-US" sz="2400" b="0" i="0" u="none" strike="noStrike" dirty="0">
                <a:solidFill>
                  <a:srgbClr val="0000FF"/>
                </a:solidFill>
                <a:effectLst/>
                <a:latin typeface="Open Sans" panose="020B0606030504020204" pitchFamily="34" charset="0"/>
                <a:hlinkClick r:id="rId4" tooltip="golongan darah AB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400" b="0" i="0" u="none" strike="noStrike" dirty="0" err="1">
                <a:solidFill>
                  <a:srgbClr val="0000FF"/>
                </a:solidFill>
                <a:effectLst/>
                <a:latin typeface="Open Sans" panose="020B0606030504020204" pitchFamily="34" charset="0"/>
                <a:hlinkClick r:id="rId4" tooltip="golongan darah AB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darah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4" tooltip="golongan darah AB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ABO</a:t>
            </a:r>
            <a:r>
              <a:rPr lang="en-US" sz="2400" b="0" i="0" dirty="0">
                <a:effectLst/>
                <a:latin typeface="Open Sans" panose="020B0606030504020204" pitchFamily="34" charset="0"/>
              </a:rPr>
              <a:t>, </a:t>
            </a:r>
            <a:r>
              <a:rPr lang="en-US" sz="2400" b="0" i="0" dirty="0" err="1">
                <a:effectLst/>
                <a:latin typeface="Open Sans" panose="020B0606030504020204" pitchFamily="34" charset="0"/>
              </a:rPr>
              <a:t>maka</a:t>
            </a:r>
            <a:r>
              <a:rPr lang="en-US" sz="24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400" b="0" i="0" dirty="0" err="1">
                <a:effectLst/>
                <a:latin typeface="Open Sans" panose="020B0606030504020204" pitchFamily="34" charset="0"/>
              </a:rPr>
              <a:t>rumus</a:t>
            </a:r>
            <a:r>
              <a:rPr lang="en-US" sz="24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400" b="0" i="0" dirty="0" err="1">
                <a:effectLst/>
                <a:latin typeface="Open Sans" panose="020B0606030504020204" pitchFamily="34" charset="0"/>
              </a:rPr>
              <a:t>hukum</a:t>
            </a:r>
            <a:r>
              <a:rPr lang="en-US" sz="2400" b="0" i="0" dirty="0">
                <a:effectLst/>
                <a:latin typeface="Open Sans" panose="020B0606030504020204" pitchFamily="34" charset="0"/>
              </a:rPr>
              <a:t> Hardy Weinberg </a:t>
            </a:r>
            <a:r>
              <a:rPr lang="en-US" sz="2400" b="0" i="0" dirty="0" err="1">
                <a:effectLst/>
                <a:latin typeface="Open Sans" panose="020B0606030504020204" pitchFamily="34" charset="0"/>
              </a:rPr>
              <a:t>bisa</a:t>
            </a:r>
            <a:r>
              <a:rPr lang="en-US" sz="24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400" b="0" i="0" dirty="0" err="1">
                <a:effectLst/>
                <a:latin typeface="Open Sans" panose="020B0606030504020204" pitchFamily="34" charset="0"/>
              </a:rPr>
              <a:t>dimodifikasi</a:t>
            </a:r>
            <a:r>
              <a:rPr lang="en-US" sz="24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400" b="0" i="0" dirty="0" err="1">
                <a:effectLst/>
                <a:latin typeface="Open Sans" panose="020B0606030504020204" pitchFamily="34" charset="0"/>
              </a:rPr>
              <a:t>sebagai</a:t>
            </a:r>
            <a:r>
              <a:rPr lang="en-US" sz="24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400" b="0" i="0" dirty="0" err="1">
                <a:effectLst/>
                <a:latin typeface="Open Sans" panose="020B0606030504020204" pitchFamily="34" charset="0"/>
              </a:rPr>
              <a:t>berikut</a:t>
            </a:r>
            <a:r>
              <a:rPr lang="en-US" sz="2400" b="0" i="0" dirty="0">
                <a:effectLst/>
                <a:latin typeface="Open Sans" panose="020B0606030504020204" pitchFamily="34" charset="0"/>
              </a:rPr>
              <a:t>:</a:t>
            </a:r>
          </a:p>
          <a:p>
            <a:pPr algn="l"/>
            <a:r>
              <a:rPr lang="pt-BR" sz="2400" b="1" i="1" dirty="0">
                <a:effectLst/>
                <a:latin typeface="Open Sans" panose="020B0606030504020204" pitchFamily="34" charset="0"/>
              </a:rPr>
              <a:t>(A + B + O)</a:t>
            </a:r>
            <a:r>
              <a:rPr lang="pt-BR" sz="2400" b="1" i="1" baseline="30000" dirty="0">
                <a:effectLst/>
                <a:latin typeface="Open Sans" panose="020B0606030504020204" pitchFamily="34" charset="0"/>
              </a:rPr>
              <a:t>2</a:t>
            </a:r>
            <a:r>
              <a:rPr lang="pt-BR" sz="2400" b="1" i="1" dirty="0">
                <a:effectLst/>
                <a:latin typeface="Open Sans" panose="020B0606030504020204" pitchFamily="34" charset="0"/>
              </a:rPr>
              <a:t> = 1</a:t>
            </a:r>
            <a:endParaRPr lang="pt-BR" sz="2400" b="0" i="1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pt-BR" sz="2400" b="1" i="1" dirty="0">
                <a:effectLst/>
                <a:latin typeface="Open Sans" panose="020B0606030504020204" pitchFamily="34" charset="0"/>
              </a:rPr>
              <a:t>A</a:t>
            </a:r>
            <a:r>
              <a:rPr lang="pt-BR" sz="2400" b="1" i="1" baseline="30000" dirty="0">
                <a:effectLst/>
                <a:latin typeface="Open Sans" panose="020B0606030504020204" pitchFamily="34" charset="0"/>
              </a:rPr>
              <a:t>2</a:t>
            </a:r>
            <a:r>
              <a:rPr lang="pt-BR" sz="2400" b="1" i="1" dirty="0">
                <a:effectLst/>
                <a:latin typeface="Open Sans" panose="020B0606030504020204" pitchFamily="34" charset="0"/>
              </a:rPr>
              <a:t> + 2AO + B</a:t>
            </a:r>
            <a:r>
              <a:rPr lang="pt-BR" sz="2400" b="1" i="1" baseline="30000" dirty="0">
                <a:effectLst/>
                <a:latin typeface="Open Sans" panose="020B0606030504020204" pitchFamily="34" charset="0"/>
              </a:rPr>
              <a:t>2</a:t>
            </a:r>
            <a:r>
              <a:rPr lang="pt-BR" sz="2400" b="1" i="1" dirty="0">
                <a:effectLst/>
                <a:latin typeface="Open Sans" panose="020B0606030504020204" pitchFamily="34" charset="0"/>
              </a:rPr>
              <a:t> + 2BO + 2AB + O</a:t>
            </a:r>
            <a:r>
              <a:rPr lang="pt-BR" sz="2400" b="1" i="1" baseline="30000" dirty="0">
                <a:effectLst/>
                <a:latin typeface="Open Sans" panose="020B0606030504020204" pitchFamily="34" charset="0"/>
              </a:rPr>
              <a:t>2</a:t>
            </a:r>
            <a:r>
              <a:rPr lang="pt-BR" sz="2400" b="1" i="1" dirty="0">
                <a:effectLst/>
                <a:latin typeface="Open Sans" panose="020B0606030504020204" pitchFamily="34" charset="0"/>
              </a:rPr>
              <a:t> = 1</a:t>
            </a:r>
            <a:endParaRPr lang="pt-BR" sz="2400" b="0" i="1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pt-BR" sz="2400" b="1" i="1" dirty="0">
                <a:effectLst/>
                <a:latin typeface="Open Sans" panose="020B0606030504020204" pitchFamily="34" charset="0"/>
              </a:rPr>
              <a:t>dimana A + B + O = 1</a:t>
            </a:r>
            <a:endParaRPr lang="pt-BR" sz="2400" b="0" i="1" dirty="0">
              <a:effectLst/>
              <a:latin typeface="Open Sans" panose="020B0606030504020204" pitchFamily="34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40776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18080"/>
            <a:ext cx="8229600" cy="7725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Tujuan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Pembelajaran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64568"/>
            <a:ext cx="8229600" cy="444862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Setelah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mempelajari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bab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siswa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diharapakan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dapat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</a:t>
            </a:r>
            <a:endParaRPr lang="en-US" sz="2800" dirty="0"/>
          </a:p>
          <a:p>
            <a:pPr marL="339725" indent="-339725">
              <a:spcBef>
                <a:spcPts val="600"/>
              </a:spcBef>
              <a:buFont typeface="Arial" pitchFamily="34" charset="0"/>
              <a:buChar char="•"/>
            </a:pPr>
            <a:r>
              <a:rPr lang="en-US" sz="2800" dirty="0" err="1"/>
              <a:t>Menghitung</a:t>
            </a:r>
            <a:r>
              <a:rPr lang="en-US" sz="2800" dirty="0"/>
              <a:t> </a:t>
            </a:r>
            <a:r>
              <a:rPr lang="en-US" sz="2800" dirty="0" err="1"/>
              <a:t>frekuensi</a:t>
            </a:r>
            <a:r>
              <a:rPr lang="en-US" sz="2800" dirty="0"/>
              <a:t> gen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populasi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Hardy-Weinberg.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4E555A01-0238-44CF-BBEF-780CF17FFD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33400" y="782120"/>
            <a:ext cx="8229600" cy="529375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Keterangan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kumimoji="0" lang="en-US" altLang="en-US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kumimoji="0" lang="en-US" altLang="en-US" b="0" i="0" u="none" strike="noStrike" cap="none" normalizeH="0" baseline="3000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 = AA = A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homozigot</a:t>
            </a:r>
            <a:endParaRPr kumimoji="0" lang="en-US" altLang="en-US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2AO = A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heterozigot</a:t>
            </a:r>
            <a:endParaRPr kumimoji="0" lang="en-US" altLang="en-US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B</a:t>
            </a:r>
            <a:r>
              <a:rPr kumimoji="0" lang="en-US" altLang="en-US" b="0" i="0" u="none" strike="noStrike" cap="none" normalizeH="0" baseline="3000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 = BB = B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homozigot</a:t>
            </a:r>
            <a:endParaRPr kumimoji="0" lang="en-US" altLang="en-US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2BO = B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heterozigot</a:t>
            </a:r>
            <a:endParaRPr kumimoji="0" lang="en-US" altLang="en-US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2AB =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gol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AB</a:t>
            </a:r>
            <a:endParaRPr kumimoji="0" lang="en-US" altLang="en-US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O</a:t>
            </a:r>
            <a:r>
              <a:rPr kumimoji="0" lang="en-US" altLang="en-US" b="0" i="0" u="none" strike="noStrike" cap="none" normalizeH="0" baseline="3000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 = OO =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gol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O</a:t>
            </a:r>
            <a:endParaRPr kumimoji="0" lang="en-US" altLang="en-US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Nah,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lebih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enakan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gitu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Jadi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nanti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kalo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ngitung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tinggal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masukan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ke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rumus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tersebut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kumimoji="0" lang="en-US" altLang="en-US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970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6E851-B37D-457F-B23E-DD5FC62A8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Terus,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misalnya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saja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contoh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soalnya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begini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SMA HARAPAN MANDIRI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memiliki</a:t>
            </a: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2000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siswa</a:t>
            </a: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komposisi</a:t>
            </a: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golongan</a:t>
            </a: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darah</a:t>
            </a: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sebagai</a:t>
            </a: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berikut</a:t>
            </a: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–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golongan</a:t>
            </a: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 = 800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siswa</a:t>
            </a:r>
            <a:endParaRPr kumimoji="0" lang="en-US" altLang="en-US" sz="28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–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golongan</a:t>
            </a: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 = 540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siswa</a:t>
            </a:r>
            <a:endParaRPr kumimoji="0" lang="en-US" altLang="en-US" sz="28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–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golongan</a:t>
            </a: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AB = 480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siswa</a:t>
            </a:r>
            <a:endParaRPr kumimoji="0" lang="en-US" altLang="en-US" sz="28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Pertanyaan</a:t>
            </a: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a.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Berapa</a:t>
            </a: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frekuensi</a:t>
            </a: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gen A, B, dan O?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b.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Berapa</a:t>
            </a: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jumlah</a:t>
            </a: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siswa</a:t>
            </a: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memiliki</a:t>
            </a: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golongan</a:t>
            </a: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darah</a:t>
            </a: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 </a:t>
            </a:r>
            <a:r>
              <a:rPr kumimoji="0" lang="en-US" altLang="en-US" sz="28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heterozigot</a:t>
            </a:r>
            <a:r>
              <a:rPr kumimoji="0" lang="en-US" alt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119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E336D-1F76-47BF-9EF4-127303508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7" y="438150"/>
            <a:ext cx="8229600" cy="5897563"/>
          </a:xfrm>
        </p:spPr>
        <p:txBody>
          <a:bodyPr>
            <a:normAutofit/>
          </a:bodyPr>
          <a:lstStyle/>
          <a:p>
            <a:pPr algn="l"/>
            <a:r>
              <a:rPr lang="en-US" sz="2800" b="0" i="0" dirty="0" err="1">
                <a:effectLst/>
                <a:latin typeface="Open Sans" panose="020B0606030504020204" pitchFamily="34" charset="0"/>
              </a:rPr>
              <a:t>Seperti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contoh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yang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dulu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,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pertama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harus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dicari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dari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golongan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yang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resesif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dulu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,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yaitu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golongan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darah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O. Pada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contoh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di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atas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jumlah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golongan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O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tidak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disebutkan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,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tetapi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kamu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bisa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mencarinya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kan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? (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Iya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,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anak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SD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aja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bisa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).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Jumlah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total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golongan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darah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A + B + AB = 1.820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siswa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,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jadi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sz="2800" b="0" i="0" dirty="0" err="1">
                <a:effectLst/>
                <a:latin typeface="Open Sans" panose="020B0606030504020204" pitchFamily="34" charset="0"/>
              </a:rPr>
              <a:t>golongan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O = 180</a:t>
            </a:r>
          </a:p>
          <a:p>
            <a:pPr algn="l"/>
            <a:r>
              <a:rPr lang="en-US" sz="2800" b="0" i="0" dirty="0" err="1">
                <a:effectLst/>
                <a:latin typeface="Open Sans" panose="020B0606030504020204" pitchFamily="34" charset="0"/>
              </a:rPr>
              <a:t>Golongan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O = I</a:t>
            </a:r>
            <a:r>
              <a:rPr lang="en-US" sz="2800" b="0" i="0" baseline="30000" dirty="0">
                <a:effectLst/>
                <a:latin typeface="Open Sans" panose="020B0606030504020204" pitchFamily="34" charset="0"/>
              </a:rPr>
              <a:t>O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I</a:t>
            </a:r>
            <a:r>
              <a:rPr lang="en-US" sz="2800" b="0" i="0" baseline="30000" dirty="0">
                <a:effectLst/>
                <a:latin typeface="Open Sans" panose="020B0606030504020204" pitchFamily="34" charset="0"/>
              </a:rPr>
              <a:t>O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 = OO = O</a:t>
            </a:r>
            <a:r>
              <a:rPr lang="en-US" sz="2800" b="0" i="0" baseline="30000" dirty="0">
                <a:effectLst/>
                <a:latin typeface="Open Sans" panose="020B0606030504020204" pitchFamily="34" charset="0"/>
              </a:rPr>
              <a:t>2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.</a:t>
            </a:r>
          </a:p>
          <a:p>
            <a:endParaRPr lang="en-US" dirty="0"/>
          </a:p>
        </p:txBody>
      </p:sp>
      <p:pic>
        <p:nvPicPr>
          <p:cNvPr id="5122" name="Picture 2" descr="Contoh soal Hukum Hardy Weinberg untuk menghitung frekuensi gen alela ganda (golongan darah) 1">
            <a:extLst>
              <a:ext uri="{FF2B5EF4-FFF2-40B4-BE49-F238E27FC236}">
                <a16:creationId xmlns:a16="http://schemas.microsoft.com/office/drawing/2014/main" id="{5FC55E4E-A4F1-4FE1-A5B9-A28DFBE72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343399"/>
            <a:ext cx="3962400" cy="1874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307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04002-0E25-43F2-8A45-A8FDB3E26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b="0" i="0" dirty="0" err="1">
                <a:effectLst/>
                <a:latin typeface="Open Sans" panose="020B0606030504020204" pitchFamily="34" charset="0"/>
              </a:rPr>
              <a:t>Bila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sudah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ketemu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frekuensi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gen O,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kamu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bisa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cari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A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atau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B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dulu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.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Terserah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yang mana.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Misalnya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kita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cari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yang A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dulu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maka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tambahkan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jumlah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golongan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A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dengan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golongan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O.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Jadinya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begini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:</a:t>
            </a:r>
            <a:endParaRPr lang="en-US" dirty="0"/>
          </a:p>
        </p:txBody>
      </p:sp>
      <p:pic>
        <p:nvPicPr>
          <p:cNvPr id="6146" name="Picture 2" descr="Contoh soal Hukum Hardy Weinberg untuk menghitung frekuensi gen alela ganda (golongan darah) 2">
            <a:extLst>
              <a:ext uri="{FF2B5EF4-FFF2-40B4-BE49-F238E27FC236}">
                <a16:creationId xmlns:a16="http://schemas.microsoft.com/office/drawing/2014/main" id="{87D8B0C8-9C94-48D8-808B-CE7E8265F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200400"/>
            <a:ext cx="3886200" cy="276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1387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6EF78-2C7E-43F9-AF55-4162D2F00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b="0" i="0" dirty="0">
                <a:effectLst/>
                <a:latin typeface="Open Sans" panose="020B0606030504020204" pitchFamily="34" charset="0"/>
              </a:rPr>
              <a:t>Nah,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sudah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ketemu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A dan O.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Sekarang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untuk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mencari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B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masukkan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ke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sini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A + B + O = 1.</a:t>
            </a:r>
          </a:p>
          <a:p>
            <a:pPr marL="0" indent="0" algn="l">
              <a:buNone/>
            </a:pPr>
            <a:r>
              <a:rPr lang="en-US" b="0" i="0" dirty="0">
                <a:effectLst/>
                <a:latin typeface="Open Sans" panose="020B0606030504020204" pitchFamily="34" charset="0"/>
              </a:rPr>
              <a:t>Jadi B = 1 – (A + O)</a:t>
            </a:r>
          </a:p>
          <a:p>
            <a:pPr marL="0" indent="0" algn="l">
              <a:buNone/>
            </a:pPr>
            <a:r>
              <a:rPr lang="en-US" b="0" i="0" dirty="0">
                <a:effectLst/>
                <a:latin typeface="Open Sans" panose="020B0606030504020204" pitchFamily="34" charset="0"/>
              </a:rPr>
              <a:t>= 1 – 0,7</a:t>
            </a:r>
          </a:p>
          <a:p>
            <a:pPr marL="0" indent="0" algn="l">
              <a:buNone/>
            </a:pPr>
            <a:r>
              <a:rPr lang="en-US" b="0" i="0" dirty="0">
                <a:effectLst/>
                <a:latin typeface="Open Sans" panose="020B0606030504020204" pitchFamily="34" charset="0"/>
              </a:rPr>
              <a:t>B = 0,3</a:t>
            </a:r>
          </a:p>
          <a:p>
            <a:pPr marL="0" indent="0" algn="l">
              <a:buNone/>
            </a:pPr>
            <a:r>
              <a:rPr lang="en-US" b="0" i="0" dirty="0">
                <a:effectLst/>
                <a:latin typeface="Open Sans" panose="020B0606030504020204" pitchFamily="34" charset="0"/>
              </a:rPr>
              <a:t>Jadi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jawaban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pertanyaannya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adalah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:</a:t>
            </a:r>
          </a:p>
          <a:p>
            <a:pPr marL="0" indent="0" algn="l">
              <a:buNone/>
            </a:pPr>
            <a:r>
              <a:rPr lang="en-US" b="0" i="0" dirty="0">
                <a:effectLst/>
                <a:latin typeface="Open Sans" panose="020B0606030504020204" pitchFamily="34" charset="0"/>
              </a:rPr>
              <a:t>a.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Frekuensi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gen A = 0,4   B = 0,3   dan O = 0,3</a:t>
            </a:r>
          </a:p>
          <a:p>
            <a:pPr marL="0" indent="0" algn="l">
              <a:buNone/>
            </a:pPr>
            <a:r>
              <a:rPr lang="en-US" b="0" i="0" dirty="0">
                <a:effectLst/>
                <a:latin typeface="Open Sans" panose="020B0606030504020204" pitchFamily="34" charset="0"/>
              </a:rPr>
              <a:t>b.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Jumlah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siswa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golongan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A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heterozigot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= 2AO</a:t>
            </a:r>
          </a:p>
          <a:p>
            <a:pPr marL="0" indent="0" algn="l">
              <a:buNone/>
            </a:pPr>
            <a:r>
              <a:rPr lang="en-US" b="0" i="0" dirty="0">
                <a:effectLst/>
                <a:latin typeface="Open Sans" panose="020B0606030504020204" pitchFamily="34" charset="0"/>
              </a:rPr>
              <a:t>A hetero = (2 . 0,4 . 0,3) x 2000 = 0,24 x 2000</a:t>
            </a:r>
          </a:p>
          <a:p>
            <a:pPr marL="0" indent="0" algn="l">
              <a:buNone/>
            </a:pPr>
            <a:r>
              <a:rPr lang="en-US" b="0" i="0" dirty="0">
                <a:effectLst/>
                <a:latin typeface="Open Sans" panose="020B0606030504020204" pitchFamily="34" charset="0"/>
              </a:rPr>
              <a:t>A hetero = 480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siswa</a:t>
            </a:r>
            <a:endParaRPr lang="en-US" b="0" i="0" dirty="0">
              <a:effectLst/>
              <a:latin typeface="Open Sans" panose="020B0606030504020204" pitchFamily="34" charset="0"/>
            </a:endParaRPr>
          </a:p>
          <a:p>
            <a:pPr marL="0" indent="0" algn="l">
              <a:buNone/>
            </a:pPr>
            <a:r>
              <a:rPr lang="en-US" b="0" i="0" dirty="0" err="1">
                <a:effectLst/>
                <a:latin typeface="Open Sans" panose="020B0606030504020204" pitchFamily="34" charset="0"/>
              </a:rPr>
              <a:t>Gimana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?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Gampang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ya</a:t>
            </a:r>
            <a:endParaRPr lang="en-US" b="0" i="0" dirty="0">
              <a:effectLst/>
              <a:latin typeface="Open Sans" panose="020B06060305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6845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95290-3FE6-4E42-8208-D2CB43744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indent="0" fontAlgn="base">
              <a:lnSpc>
                <a:spcPts val="1800"/>
              </a:lnSpc>
              <a:buNone/>
            </a:pPr>
            <a:r>
              <a:rPr lang="en-U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Jika </a:t>
            </a:r>
            <a:r>
              <a:rPr lang="en-US" sz="1800" dirty="0" err="1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frekuensi</a:t>
            </a:r>
            <a:r>
              <a:rPr lang="en-U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perempuan</a:t>
            </a:r>
            <a:r>
              <a:rPr lang="en-U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buta</a:t>
            </a:r>
            <a:r>
              <a:rPr lang="en-U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warna</a:t>
            </a:r>
            <a:r>
              <a:rPr lang="en-U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adalah</a:t>
            </a:r>
            <a:r>
              <a:rPr lang="en-U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 100 </a:t>
            </a:r>
            <a:r>
              <a:rPr lang="en-US" sz="1800" dirty="0" err="1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dari</a:t>
            </a:r>
            <a:r>
              <a:rPr lang="en-U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 10.000 orang. </a:t>
            </a:r>
            <a:r>
              <a:rPr lang="en-US" sz="1800" dirty="0" err="1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Berapakah</a:t>
            </a:r>
            <a:r>
              <a:rPr lang="en-U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banyaknya</a:t>
            </a:r>
            <a:r>
              <a:rPr lang="en-U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perempuan</a:t>
            </a:r>
            <a:r>
              <a:rPr lang="en-U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 normal yang </a:t>
            </a:r>
            <a:r>
              <a:rPr lang="en-US" sz="1800" dirty="0" err="1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heterozigot</a:t>
            </a:r>
            <a:r>
              <a:rPr lang="en-U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dalam</a:t>
            </a:r>
            <a:r>
              <a:rPr lang="en-U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populasi</a:t>
            </a:r>
            <a:r>
              <a:rPr lang="en-U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tersebut</a:t>
            </a:r>
            <a:r>
              <a:rPr lang="en-U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base">
              <a:lnSpc>
                <a:spcPts val="1800"/>
              </a:lnSpc>
              <a:buNone/>
            </a:pPr>
            <a:r>
              <a:rPr lang="en-U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A. 1.200 ORANG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base">
              <a:lnSpc>
                <a:spcPts val="1800"/>
              </a:lnSpc>
              <a:buNone/>
            </a:pPr>
            <a:r>
              <a:rPr lang="en-US" sz="1800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B. 600 Orang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base">
              <a:lnSpc>
                <a:spcPts val="1800"/>
              </a:lnSpc>
              <a:buNone/>
            </a:pPr>
            <a:r>
              <a:rPr lang="en-US" sz="1800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c. 800 Orang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base">
              <a:lnSpc>
                <a:spcPts val="1800"/>
              </a:lnSpc>
              <a:buNone/>
            </a:pPr>
            <a:r>
              <a:rPr lang="en-US" sz="1800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d. 1.800 Orang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base">
              <a:lnSpc>
                <a:spcPts val="1800"/>
              </a:lnSpc>
              <a:buNone/>
            </a:pPr>
            <a:r>
              <a:rPr lang="en-US" sz="1800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e. 1.600 Orang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rgbClr val="666666"/>
                </a:solidFill>
                <a:latin typeface="Arial" panose="020B0604020202020204" pitchFamily="34" charset="0"/>
              </a:rPr>
              <a:t>Diketahui</a:t>
            </a:r>
            <a:r>
              <a:rPr lang="en-US" sz="1800" dirty="0">
                <a:solidFill>
                  <a:srgbClr val="666666"/>
                </a:solidFill>
                <a:latin typeface="Arial" panose="020B0604020202020204" pitchFamily="34" charset="0"/>
              </a:rPr>
              <a:t> : 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B39F63-36AD-4389-B4E2-44E945694D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170358"/>
            <a:ext cx="4705350" cy="2743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8D77D0E-EE53-4D69-A863-BA760B028865}"/>
              </a:ext>
            </a:extLst>
          </p:cNvPr>
          <p:cNvSpPr txBox="1"/>
          <p:nvPr/>
        </p:nvSpPr>
        <p:spPr>
          <a:xfrm>
            <a:off x="609600" y="5849826"/>
            <a:ext cx="8001000" cy="324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ts val="1800"/>
              </a:lnSpc>
            </a:pPr>
            <a:r>
              <a:rPr lang="en-U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Jadi, </a:t>
            </a:r>
            <a:r>
              <a:rPr lang="en-US" sz="1800" dirty="0" err="1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jumlah</a:t>
            </a:r>
            <a:r>
              <a:rPr lang="en-U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perempuan</a:t>
            </a:r>
            <a:r>
              <a:rPr lang="en-U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 normal </a:t>
            </a:r>
            <a:r>
              <a:rPr lang="en-US" sz="1800" dirty="0" err="1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heterozigot</a:t>
            </a:r>
            <a:r>
              <a:rPr lang="en-U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adalah</a:t>
            </a:r>
            <a:r>
              <a:rPr lang="en-U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 0,18 × 10.000 = 1.800 orang.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885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39F1A-043D-4B83-8132-64386107B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br>
              <a:rPr lang="en-US" sz="4400" b="1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MEKANISME EVOLUSI</a:t>
            </a:r>
            <a:br>
              <a:rPr lang="en-US" sz="3600" dirty="0">
                <a:solidFill>
                  <a:srgbClr val="FF0000"/>
                </a:solidFill>
              </a:rPr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806FE-E92F-4ECC-BB5E-72B7C3512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Evolusi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menunjukkan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perubahan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makhluk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hidup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secara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bertahap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jangka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waktu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lama dan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perlahan-lahan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terjadi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generasi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generasi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</a:p>
          <a:p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Mekanisme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evolusi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berdasarkan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tempat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terjadinya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evolusi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 </a:t>
            </a:r>
          </a:p>
          <a:p>
            <a:pPr marL="0" indent="0">
              <a:buNone/>
            </a:pPr>
            <a:endParaRPr lang="en-US" sz="2400" i="1" dirty="0">
              <a:effectLst/>
              <a:latin typeface="inherit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sz="2400" i="1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Pertama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evolusi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tidak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terjadi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di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individu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Contohnya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kalaupun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manusia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berasal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makhluk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sebelum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manusia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(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katakanlah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sejenis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kera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),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hendaknya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jangan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dibayangkan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bahwa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individu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kera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berangsur-angsur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berubah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menjadi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individu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manusia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 </a:t>
            </a:r>
          </a:p>
          <a:p>
            <a:pPr marL="0" indent="0">
              <a:buNone/>
            </a:pPr>
            <a:endParaRPr lang="en-US" sz="2400" i="1" dirty="0">
              <a:effectLst/>
              <a:latin typeface="inherit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sz="2400" i="1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Kedua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evolusi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terjadi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di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populasi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</a:p>
          <a:p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Pada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peristiwa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evolusi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terjadi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estafet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pewarisan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sifat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orang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tua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kepada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anak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melalui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ratusan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bahkan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ribuan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generasi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populasi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berbeda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</a:p>
          <a:p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Populasi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itulah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merupakan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tempat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terjadinya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perubahan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evolusi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916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3628F-4F5E-4D68-BBDD-7E3A42ED2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5867400"/>
          </a:xfrm>
        </p:spPr>
        <p:txBody>
          <a:bodyPr>
            <a:noAutofit/>
          </a:bodyPr>
          <a:lstStyle/>
          <a:p>
            <a:pPr marL="0"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Mutasi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 Gen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Mutasi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gen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merupakan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perubahan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struktur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kimia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gen (DNA)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yaitu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basa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nukleotidanya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yang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menyebabkan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perubahan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sifat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suatu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organisme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bersifat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menurun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Pemahaman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mengenai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mutasi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gen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dapat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dijelaskan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lebih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lanjut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mempelajari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angka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laju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mutasi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gen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populasi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Angka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laju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mutasi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merupakan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angka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menunjukkan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banyaknya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gen yang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bermutasi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seluruh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gamet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dihasilkan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oleh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satu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individu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suatu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spesies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Angka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laju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mutasi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suatu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spesies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biasanya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sangat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rendah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yaitu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rata-rata 1 : 100.000.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51500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DF962-9B9B-45EA-A8E3-96A8B8360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/>
          <a:lstStyle/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Hal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ini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berarti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setiap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100.000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gamet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terdapat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satu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gen yang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bermutasi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Meskipun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angka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laju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mutasi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sangat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kecil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namun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tetap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menjadi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salah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satu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mekanisme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evolusi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penting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Alasannya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: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setiap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gamet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dapat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mengandung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beribu-ribu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gen;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setiap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individu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mampu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menghasilkan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ribuan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bahkan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jutaan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gamet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; dan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jumlah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tiap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generasi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suatu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populasi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individu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sangat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banyak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Umumnya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mutasi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bersifat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merugikan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Peluang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terjadinya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mutasi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menguntungkan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hanya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sekitar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1 : 1.000, yang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berarti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setiap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1.000 kali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mutasi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hanya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ada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satu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mutasi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menguntungkan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Meskipun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peluang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mutasi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menguntungkan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kecil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namun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karena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jumlah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generasi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selama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populasi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spesies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tersebut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hidup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besar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maka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jumlah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mutasi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menguntungkan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juga </a:t>
            </a:r>
            <a:r>
              <a:rPr lang="en-US" sz="22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besar</a:t>
            </a:r>
            <a:r>
              <a:rPr lang="en-US" sz="22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684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D1262-B8C1-4919-92A0-AA551D1A1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 fontScale="92500"/>
          </a:bodyPr>
          <a:lstStyle/>
          <a:p>
            <a:pPr marL="0"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dirty="0" err="1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Mutasi</a:t>
            </a:r>
            <a:r>
              <a:rPr lang="en-US" sz="280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dikatakan</a:t>
            </a:r>
            <a:r>
              <a:rPr lang="en-US" sz="280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menguntungkan</a:t>
            </a:r>
            <a:r>
              <a:rPr lang="en-US" sz="280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kalau</a:t>
            </a:r>
            <a:r>
              <a:rPr lang="en-US" sz="280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mutasi</a:t>
            </a:r>
            <a:r>
              <a:rPr lang="en-US" sz="280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:</a:t>
            </a:r>
            <a:endParaRPr lang="en-US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a.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menghasilkan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spesies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adaptif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b.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menghasilkan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spesies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mempunyai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vitalitas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(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daya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hidup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) dan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viabilitas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(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kelangsungan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hidup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) yang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tinggi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dirty="0" err="1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Mutasi</a:t>
            </a:r>
            <a:r>
              <a:rPr lang="en-US" sz="280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dikatakan</a:t>
            </a:r>
            <a:r>
              <a:rPr lang="en-US" sz="280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merugikan</a:t>
            </a:r>
            <a:r>
              <a:rPr lang="en-US" sz="280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bila</a:t>
            </a:r>
            <a:r>
              <a:rPr lang="en-US" sz="280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mutasi</a:t>
            </a:r>
            <a:r>
              <a:rPr lang="en-US" sz="280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:</a:t>
            </a:r>
            <a:endParaRPr lang="en-US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a.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menghasilkan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mengakibatkan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mutasi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letal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(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mematikan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),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b.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menghasilkan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spesies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tidak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adaptif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dan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c.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menghasilkan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spesies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mempunyai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vitalitas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rendah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067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06CC1-A0EE-4B8D-95C6-7D70AEC45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>
            <a:normAutofit/>
          </a:bodyPr>
          <a:lstStyle/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Mutasi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menyebabkan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timbulnya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letal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misalnya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letal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bersifat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resesif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Pengaruh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gen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letal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resesif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hanya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tampak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bila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berada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keadaan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homozigot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namun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tidak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tampak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keadaan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heterozigot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Gen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resesif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akan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tetap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populasi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seleksi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alam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hanya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akan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bekerja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individu-individu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homozigot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Perbandingan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(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penyebaran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)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dominan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non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letal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resesif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letal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dapat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diketahui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menghitung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populasinya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Atau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perbandingan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genotip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homozigot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terhadap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genotip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heterozigot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gen non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letal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maupun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gen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letalnya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dapat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diketahui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menghitung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gen (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genotip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) </a:t>
            </a:r>
            <a:r>
              <a:rPr lang="en-US" sz="24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populasinya</a:t>
            </a:r>
            <a:r>
              <a:rPr lang="en-US" sz="24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210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F99B3-C939-4823-83AF-3D71F46E5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en-US" sz="3000" b="1" dirty="0" err="1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3000" b="1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3000" b="1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3000" b="1" dirty="0" err="1">
                <a:solidFill>
                  <a:srgbClr val="FF000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</a:t>
            </a:r>
            <a:r>
              <a:rPr lang="en-US" sz="3000" b="1" dirty="0" err="1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rekuensi</a:t>
            </a:r>
            <a:r>
              <a:rPr lang="en-US" sz="3000" b="1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gen (</a:t>
            </a:r>
            <a:r>
              <a:rPr lang="en-US" sz="3000" b="1" dirty="0" err="1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genotip</a:t>
            </a:r>
            <a:r>
              <a:rPr lang="en-US" sz="3000" b="1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) </a:t>
            </a:r>
            <a:r>
              <a:rPr lang="en-US" sz="3000" b="1" dirty="0" err="1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populasi</a:t>
            </a:r>
            <a:r>
              <a:rPr lang="en-US" sz="3000" b="1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3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merupakan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perbandingan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satu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lainnya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suatu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karakter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atau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sifat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tertentu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(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biasanya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disimbulkan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satu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huruf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misalnya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A, a)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suatu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populasi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Sebaliknya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gen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merupakan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perbandingan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gen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satu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gen yang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lainnya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suatu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karakter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atau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sifat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tertentu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(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biasanya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disimbulkan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dua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huruf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misalnya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AA, Aa, aa)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suatu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populasi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Setiap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populasi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mempunyai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2800" i="1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 pool 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masing-masing. </a:t>
            </a: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en-US" sz="2800" i="1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 pool </a:t>
            </a:r>
            <a:r>
              <a:rPr lang="en-US" sz="2800" i="1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populasi</a:t>
            </a:r>
            <a:r>
              <a:rPr lang="en-US" sz="2800" i="1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merupakan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total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seluruh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(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kumpulan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gen) di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suatu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populasi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suatu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waktu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tertentu</a:t>
            </a:r>
            <a:r>
              <a:rPr lang="en-US" sz="2800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883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73A23-DF4E-4FC6-9178-1677A20E2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sz="2800" i="1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 pool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terdiri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seluruh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seluruh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lokus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gen pada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seluruh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individu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populasi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</a:p>
          <a:p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Pada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spesies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diploid, masing-masing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lokusnya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diwakilkan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dua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kali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genom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suatu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individu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yang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mungkin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homozigot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atau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heterozigot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lokus-lokus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homolog. </a:t>
            </a:r>
          </a:p>
          <a:p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Jika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seluruh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anggota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suatu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populasi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homozigot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sama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maka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tersebut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dikatakan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sebagai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tetap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2800" i="1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 pool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</a:p>
          <a:p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Namun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biasanya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ada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dua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alel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atau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lebih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tiap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gen, masing-masing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mempunyai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suatu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frekuensi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relative (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proporsi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)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tersendiri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2800" i="1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 pool</a:t>
            </a:r>
            <a:r>
              <a:rPr lang="en-US" sz="2800" dirty="0">
                <a:solidFill>
                  <a:srgbClr val="9933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743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1182</TotalTime>
  <Words>1926</Words>
  <Application>Microsoft Office PowerPoint</Application>
  <PresentationFormat>On-screen Show (4:3)</PresentationFormat>
  <Paragraphs>135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inherit</vt:lpstr>
      <vt:lpstr>Open Sans</vt:lpstr>
      <vt:lpstr>Source Sans Pro</vt:lpstr>
      <vt:lpstr>Times New Roman</vt:lpstr>
      <vt:lpstr>Office Theme</vt:lpstr>
      <vt:lpstr>PowerPoint Presentation</vt:lpstr>
      <vt:lpstr>PowerPoint Presentation</vt:lpstr>
      <vt:lpstr> MEKANISME EVOLUSI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Bambang</dc:creator>
  <cp:lastModifiedBy>SMA CERDAS BANGSA</cp:lastModifiedBy>
  <cp:revision>71</cp:revision>
  <dcterms:created xsi:type="dcterms:W3CDTF">2012-02-20T08:11:19Z</dcterms:created>
  <dcterms:modified xsi:type="dcterms:W3CDTF">2021-01-26T16:04:15Z</dcterms:modified>
</cp:coreProperties>
</file>