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4" r:id="rId3"/>
    <p:sldId id="277" r:id="rId4"/>
    <p:sldId id="266" r:id="rId5"/>
    <p:sldId id="267" r:id="rId6"/>
    <p:sldId id="278" r:id="rId7"/>
    <p:sldId id="279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2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90" d="100"/>
          <a:sy n="90" d="100"/>
        </p:scale>
        <p:origin x="80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303F1-D132-4C13-9A17-E0F415979403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F8E55-09FE-4EA3-9D56-B231D1818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736" y="2815869"/>
            <a:ext cx="3312655" cy="315995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3809480" y="884718"/>
            <a:ext cx="1518669" cy="365125"/>
          </a:xfrm>
          <a:prstGeom prst="rect">
            <a:avLst/>
          </a:prstGeom>
        </p:spPr>
        <p:txBody>
          <a:bodyPr anchor="ctr"/>
          <a:lstStyle>
            <a:lvl1pPr algn="ctr">
              <a:defRPr sz="2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467187" y="2420888"/>
            <a:ext cx="8214307" cy="720080"/>
          </a:xfrm>
        </p:spPr>
        <p:txBody>
          <a:bodyPr anchor="ctr">
            <a:normAutofit/>
          </a:bodyPr>
          <a:lstStyle>
            <a:lvl1pPr algn="ctr">
              <a:defRPr sz="3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71870" y="3275880"/>
            <a:ext cx="8209624" cy="1833307"/>
          </a:xfrm>
        </p:spPr>
        <p:txBody>
          <a:bodyPr>
            <a:normAutofit/>
          </a:bodyPr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37" y="630699"/>
            <a:ext cx="5029636" cy="46664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459" y="649172"/>
            <a:ext cx="5029636" cy="47977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212643"/>
            <a:ext cx="9144000" cy="658083"/>
          </a:xfrm>
        </p:spPr>
        <p:txBody>
          <a:bodyPr>
            <a:noAutofit/>
          </a:bodyPr>
          <a:lstStyle>
            <a:lvl1pPr algn="ctr">
              <a:defRPr sz="44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9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DE79-CF32-4C91-876C-F4DD2F3FC38F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JPG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JPG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JPG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STATISTIKA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1928794" y="2057400"/>
            <a:ext cx="5143536" cy="39624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MENENTUKAN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MEAN (RATA-RATA)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DATA BERKELOMPOK</a:t>
            </a:r>
          </a:p>
          <a:p>
            <a:pPr algn="ctr">
              <a:buNone/>
            </a:pPr>
            <a:endParaRPr lang="en-US" dirty="0">
              <a:latin typeface="Britannic Bold" pitchFamily="34" charset="0"/>
            </a:endParaRPr>
          </a:p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Kwok </a:t>
            </a:r>
            <a:r>
              <a:rPr lang="en-US" dirty="0" err="1" smtClean="0">
                <a:latin typeface="Britannic Bold" pitchFamily="34" charset="0"/>
              </a:rPr>
              <a:t>Hin</a:t>
            </a:r>
            <a:r>
              <a:rPr lang="en-US" dirty="0" smtClean="0">
                <a:latin typeface="Britannic Bold" pitchFamily="34" charset="0"/>
              </a:rPr>
              <a:t>, ST, </a:t>
            </a:r>
            <a:r>
              <a:rPr lang="en-US" dirty="0" err="1" smtClean="0">
                <a:latin typeface="Britannic Bold" pitchFamily="34" charset="0"/>
              </a:rPr>
              <a:t>M.Pd</a:t>
            </a:r>
            <a:endParaRPr lang="en-US" dirty="0">
              <a:latin typeface="Britannic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" y="620688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4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Mean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tabel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882844"/>
              </p:ext>
            </p:extLst>
          </p:nvPr>
        </p:nvGraphicFramePr>
        <p:xfrm>
          <a:off x="318240" y="2892075"/>
          <a:ext cx="8431320" cy="16176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7496"/>
                <a:gridCol w="1296144"/>
                <a:gridCol w="1440160"/>
                <a:gridCol w="1368152"/>
                <a:gridCol w="1224136"/>
                <a:gridCol w="1225232"/>
              </a:tblGrid>
              <a:tr h="6727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NILAI (Xi)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7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10</a:t>
                      </a:r>
                      <a:endParaRPr lang="en-GB" sz="2800" b="1" dirty="0"/>
                    </a:p>
                  </a:txBody>
                  <a:tcPr/>
                </a:tc>
              </a:tr>
              <a:tr h="6169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err="1" smtClean="0"/>
                        <a:t>Frekuensi</a:t>
                      </a:r>
                      <a:r>
                        <a:rPr lang="en-GB" sz="2800" b="1" dirty="0" smtClean="0"/>
                        <a:t> (Fi)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</a:t>
                      </a:r>
                      <a:endParaRPr lang="en-GB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14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" y="260648"/>
            <a:ext cx="8610600" cy="792088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58258"/>
              </p:ext>
            </p:extLst>
          </p:nvPr>
        </p:nvGraphicFramePr>
        <p:xfrm>
          <a:off x="299190" y="1340768"/>
          <a:ext cx="8521282" cy="22346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6546"/>
                <a:gridCol w="1008112"/>
                <a:gridCol w="1080120"/>
                <a:gridCol w="1008112"/>
                <a:gridCol w="1008112"/>
                <a:gridCol w="1008112"/>
                <a:gridCol w="1512168"/>
              </a:tblGrid>
              <a:tr h="6727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err="1" smtClean="0"/>
                        <a:t>Nilai</a:t>
                      </a:r>
                      <a:r>
                        <a:rPr lang="en-GB" sz="2800" b="1" baseline="0" dirty="0" smtClean="0"/>
                        <a:t> (</a:t>
                      </a:r>
                      <a:r>
                        <a:rPr lang="en-GB" sz="2800" b="1" i="1" baseline="0" dirty="0" smtClean="0"/>
                        <a:t>X</a:t>
                      </a:r>
                      <a:r>
                        <a:rPr lang="en-GB" sz="2800" b="1" baseline="0" dirty="0" smtClean="0"/>
                        <a:t>i)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7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∑</a:t>
                      </a:r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err="1" smtClean="0"/>
                        <a:t>Frekuensi</a:t>
                      </a:r>
                      <a:r>
                        <a:rPr lang="en-GB" sz="2800" b="1" dirty="0" smtClean="0"/>
                        <a:t> (</a:t>
                      </a:r>
                      <a:r>
                        <a:rPr lang="en-GB" sz="2800" b="1" i="1" dirty="0" smtClean="0"/>
                        <a:t>F</a:t>
                      </a:r>
                      <a:r>
                        <a:rPr lang="en-GB" sz="2800" b="1" dirty="0" smtClean="0"/>
                        <a:t>i)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32</a:t>
                      </a:r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</a:t>
                      </a:r>
                      <a:r>
                        <a:rPr lang="en-US" sz="28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72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249</a:t>
                      </a:r>
                      <a:endParaRPr lang="en-GB" sz="28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897170"/>
              </p:ext>
            </p:extLst>
          </p:nvPr>
        </p:nvGraphicFramePr>
        <p:xfrm>
          <a:off x="1316037" y="4293096"/>
          <a:ext cx="6397625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1752480" imgH="482400" progId="Equation.DSMT4">
                  <p:embed/>
                </p:oleObj>
              </mc:Choice>
              <mc:Fallback>
                <p:oleObj name="Equation" r:id="rId5" imgW="17524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7" y="4293096"/>
                        <a:ext cx="6397625" cy="1416050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8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" y="620688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5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Mean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492895"/>
            <a:ext cx="6552728" cy="375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7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95731"/>
              </p:ext>
            </p:extLst>
          </p:nvPr>
        </p:nvGraphicFramePr>
        <p:xfrm>
          <a:off x="457202" y="1556791"/>
          <a:ext cx="8003229" cy="4827592"/>
        </p:xfrm>
        <a:graphic>
          <a:graphicData uri="http://schemas.openxmlformats.org/drawingml/2006/table">
            <a:tbl>
              <a:tblPr/>
              <a:tblGrid>
                <a:gridCol w="2408739"/>
                <a:gridCol w="1864830"/>
                <a:gridCol w="1864830"/>
                <a:gridCol w="1864830"/>
              </a:tblGrid>
              <a:tr h="53423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 </a:t>
                      </a: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 </a:t>
                      </a: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378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 </a:t>
                      </a: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 </a:t>
                      </a: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1460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 </a:t>
                      </a: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 </a:t>
                      </a: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86 - 90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264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87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5257800" cy="109696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smtClean="0">
                <a:latin typeface="Century Schoolbook" pitchFamily="18" charset="0"/>
              </a:rPr>
              <a:t>Penyelesaian:</a:t>
            </a:r>
            <a:endParaRPr lang="en-US" b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37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" y="620688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6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Mean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20888"/>
            <a:ext cx="6624736" cy="385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9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388838"/>
              </p:ext>
            </p:extLst>
          </p:nvPr>
        </p:nvGraphicFramePr>
        <p:xfrm>
          <a:off x="457202" y="1556791"/>
          <a:ext cx="8003229" cy="4301940"/>
        </p:xfrm>
        <a:graphic>
          <a:graphicData uri="http://schemas.openxmlformats.org/drawingml/2006/table">
            <a:tbl>
              <a:tblPr/>
              <a:tblGrid>
                <a:gridCol w="2408739"/>
                <a:gridCol w="1864830"/>
                <a:gridCol w="1864830"/>
                <a:gridCol w="1864830"/>
              </a:tblGrid>
              <a:tr h="53423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42826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87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5257800" cy="109696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smtClean="0">
                <a:latin typeface="Century Schoolbook" pitchFamily="18" charset="0"/>
              </a:rPr>
              <a:t>Penyelesaian:</a:t>
            </a:r>
            <a:endParaRPr lang="en-US" b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8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" y="620688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7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Mean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564904"/>
            <a:ext cx="750330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7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440038"/>
              </p:ext>
            </p:extLst>
          </p:nvPr>
        </p:nvGraphicFramePr>
        <p:xfrm>
          <a:off x="457202" y="1556791"/>
          <a:ext cx="8003229" cy="4293353"/>
        </p:xfrm>
        <a:graphic>
          <a:graphicData uri="http://schemas.openxmlformats.org/drawingml/2006/table">
            <a:tbl>
              <a:tblPr/>
              <a:tblGrid>
                <a:gridCol w="2408739"/>
                <a:gridCol w="1864830"/>
                <a:gridCol w="1864830"/>
                <a:gridCol w="1864830"/>
              </a:tblGrid>
              <a:tr h="53423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87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685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5257800" cy="109696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smtClean="0">
                <a:latin typeface="Century Schoolbook" pitchFamily="18" charset="0"/>
              </a:rPr>
              <a:t>Penyelesaian:</a:t>
            </a:r>
            <a:endParaRPr lang="en-US" b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78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RUMUS MEAN DATA BERKELOMPOK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73960"/>
          </a:xfrm>
          <a:effectLst>
            <a:innerShdw blurRad="114300">
              <a:prstClr val="black"/>
            </a:inn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 algn="ctr"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873615"/>
              </p:ext>
            </p:extLst>
          </p:nvPr>
        </p:nvGraphicFramePr>
        <p:xfrm>
          <a:off x="744538" y="1556792"/>
          <a:ext cx="3827462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927000" imgH="482400" progId="Equation.DSMT4">
                  <p:embed/>
                </p:oleObj>
              </mc:Choice>
              <mc:Fallback>
                <p:oleObj name="Equation" r:id="rId3" imgW="9270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1556792"/>
                        <a:ext cx="3827462" cy="1600200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795118"/>
              </p:ext>
            </p:extLst>
          </p:nvPr>
        </p:nvGraphicFramePr>
        <p:xfrm>
          <a:off x="744538" y="3371800"/>
          <a:ext cx="6815138" cy="303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5" imgW="1650960" imgH="914400" progId="Equation.DSMT4">
                  <p:embed/>
                </p:oleObj>
              </mc:Choice>
              <mc:Fallback>
                <p:oleObj name="Equation" r:id="rId5" imgW="165096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3371800"/>
                        <a:ext cx="6815138" cy="3032125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0969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1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Tentukan</a:t>
            </a:r>
            <a:r>
              <a:rPr lang="en-US" sz="4000" b="1" dirty="0" smtClean="0">
                <a:latin typeface="Century Schoolbook" pitchFamily="18" charset="0"/>
              </a:rPr>
              <a:t> Mean </a:t>
            </a:r>
            <a:r>
              <a:rPr lang="en-US" sz="4000" b="1" dirty="0" err="1" smtClean="0">
                <a:latin typeface="Century Schoolbook" pitchFamily="18" charset="0"/>
              </a:rPr>
              <a:t>dari</a:t>
            </a:r>
            <a:r>
              <a:rPr lang="en-US" sz="4000" b="1" dirty="0" smtClean="0">
                <a:latin typeface="Century Schoolbook" pitchFamily="18" charset="0"/>
              </a:rPr>
              <a:t> data </a:t>
            </a:r>
            <a:r>
              <a:rPr lang="en-US" sz="4000" b="1" dirty="0" err="1" smtClean="0">
                <a:latin typeface="Century Schoolbook" pitchFamily="18" charset="0"/>
              </a:rPr>
              <a:t>berat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badan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berikut</a:t>
            </a:r>
            <a:r>
              <a:rPr lang="en-US" sz="4000" b="1" dirty="0" smtClean="0">
                <a:latin typeface="Century Schoolbook" pitchFamily="18" charset="0"/>
              </a:rPr>
              <a:t>.</a:t>
            </a:r>
            <a:endParaRPr lang="en-US" sz="4000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514013"/>
              </p:ext>
            </p:extLst>
          </p:nvPr>
        </p:nvGraphicFramePr>
        <p:xfrm>
          <a:off x="1907704" y="1772816"/>
          <a:ext cx="5256584" cy="4728754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66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0397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∑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42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91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10969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298973"/>
              </p:ext>
            </p:extLst>
          </p:nvPr>
        </p:nvGraphicFramePr>
        <p:xfrm>
          <a:off x="467544" y="1600200"/>
          <a:ext cx="7632848" cy="4728754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448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453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550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43,5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652,5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51,5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824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59,5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238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/>
                        <a:t>67,5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135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/>
                        <a:t>75,5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75,5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83,5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334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∑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42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2259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3568" y="1484784"/>
            <a:ext cx="7488832" cy="5256583"/>
          </a:xfrm>
          <a:prstGeom prst="round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r>
              <a:rPr lang="en-US" sz="3200" b="1" dirty="0" err="1" smtClean="0"/>
              <a:t>Kesimpulan</a:t>
            </a:r>
            <a:r>
              <a:rPr lang="en-US" sz="3200" b="1" dirty="0" smtClean="0"/>
              <a:t> : </a:t>
            </a:r>
          </a:p>
          <a:p>
            <a:r>
              <a:rPr lang="en-US" sz="3200" b="1" dirty="0" smtClean="0"/>
              <a:t>Rata-Rata </a:t>
            </a:r>
            <a:r>
              <a:rPr lang="en-US" sz="3200" b="1" dirty="0" err="1" smtClean="0"/>
              <a:t>Berat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dari</a:t>
            </a:r>
            <a:r>
              <a:rPr lang="en-US" sz="3200" b="1" dirty="0" smtClean="0"/>
              <a:t> 42 </a:t>
            </a:r>
            <a:r>
              <a:rPr lang="en-US" sz="3200" b="1" dirty="0" err="1" smtClean="0"/>
              <a:t>siswa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tersebut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adalah</a:t>
            </a:r>
            <a:r>
              <a:rPr lang="en-US" sz="3200" b="1" dirty="0" smtClean="0"/>
              <a:t> 53,79 Kg</a:t>
            </a:r>
            <a:endParaRPr lang="en-US" sz="32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304800"/>
            <a:ext cx="8610600" cy="106680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>
                <a:latin typeface="Century Schoolbook" pitchFamily="18" charset="0"/>
              </a:rPr>
              <a:t>Penyelesaian</a:t>
            </a:r>
            <a:r>
              <a:rPr lang="en-US" b="1" dirty="0">
                <a:latin typeface="Century Schoolbook" pitchFamily="18" charset="0"/>
              </a:rPr>
              <a:t>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104403"/>
              </p:ext>
            </p:extLst>
          </p:nvPr>
        </p:nvGraphicFramePr>
        <p:xfrm>
          <a:off x="2318606" y="1772816"/>
          <a:ext cx="4392488" cy="2808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Equation" r:id="rId5" imgW="1117440" imgH="888840" progId="Equation.DSMT4">
                  <p:embed/>
                </p:oleObj>
              </mc:Choice>
              <mc:Fallback>
                <p:oleObj name="Equation" r:id="rId5" imgW="1117440" imgH="8888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8606" y="1772816"/>
                        <a:ext cx="4392488" cy="2808411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TABEL INTERVAL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777530"/>
              </p:ext>
            </p:extLst>
          </p:nvPr>
        </p:nvGraphicFramePr>
        <p:xfrm>
          <a:off x="1907704" y="1844824"/>
          <a:ext cx="5187512" cy="4011560"/>
        </p:xfrm>
        <a:graphic>
          <a:graphicData uri="http://schemas.openxmlformats.org/drawingml/2006/table">
            <a:tbl>
              <a:tblPr/>
              <a:tblGrid>
                <a:gridCol w="2736304"/>
                <a:gridCol w="2451208"/>
              </a:tblGrid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baseline="0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Tanggal</a:t>
                      </a:r>
                      <a:r>
                        <a:rPr lang="en-US" sz="3200" b="1" i="0" u="none" strike="noStrike" baseline="0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1" i="0" u="none" strike="noStrike" baseline="0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Lahir</a:t>
                      </a:r>
                      <a:endParaRPr lang="en-US" sz="3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Frekuensi</a:t>
                      </a:r>
                      <a:endParaRPr lang="en-US" sz="3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87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91264" cy="109696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2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Tentukan</a:t>
            </a:r>
            <a:r>
              <a:rPr lang="en-US" sz="4000" b="1" dirty="0" smtClean="0">
                <a:latin typeface="Century Schoolbook" pitchFamily="18" charset="0"/>
              </a:rPr>
              <a:t> Mean </a:t>
            </a:r>
            <a:r>
              <a:rPr lang="en-US" sz="4000" b="1" dirty="0" err="1" smtClean="0">
                <a:latin typeface="Century Schoolbook" pitchFamily="18" charset="0"/>
              </a:rPr>
              <a:t>dari</a:t>
            </a:r>
            <a:r>
              <a:rPr lang="en-US" sz="4000" b="1" dirty="0" smtClean="0">
                <a:latin typeface="Century Schoolbook" pitchFamily="18" charset="0"/>
              </a:rPr>
              <a:t> data </a:t>
            </a:r>
            <a:r>
              <a:rPr lang="en-US" sz="4000" b="1" dirty="0" err="1" smtClean="0">
                <a:latin typeface="Century Schoolbook" pitchFamily="18" charset="0"/>
              </a:rPr>
              <a:t>tanggal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lahir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berikut</a:t>
            </a:r>
            <a:r>
              <a:rPr lang="en-US" sz="4000" b="1" dirty="0" smtClean="0">
                <a:latin typeface="Century Schoolbook" pitchFamily="18" charset="0"/>
              </a:rPr>
              <a:t>.</a:t>
            </a:r>
            <a:endParaRPr lang="en-US" sz="4000" b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3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333880"/>
              </p:ext>
            </p:extLst>
          </p:nvPr>
        </p:nvGraphicFramePr>
        <p:xfrm>
          <a:off x="457202" y="1528267"/>
          <a:ext cx="8003229" cy="4276997"/>
        </p:xfrm>
        <a:graphic>
          <a:graphicData uri="http://schemas.openxmlformats.org/drawingml/2006/table">
            <a:tbl>
              <a:tblPr/>
              <a:tblGrid>
                <a:gridCol w="2408739"/>
                <a:gridCol w="1864830"/>
                <a:gridCol w="1864830"/>
                <a:gridCol w="1864830"/>
              </a:tblGrid>
              <a:tr h="53423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lahir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34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639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5257800" cy="109696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smtClean="0">
                <a:latin typeface="Century Schoolbook" pitchFamily="18" charset="0"/>
              </a:rPr>
              <a:t>Penyelesaian:</a:t>
            </a:r>
            <a:endParaRPr lang="en-US" b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24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3568" y="1484784"/>
            <a:ext cx="7488832" cy="5256583"/>
          </a:xfrm>
          <a:prstGeom prst="round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r>
              <a:rPr lang="en-US" sz="3200" b="1" dirty="0" err="1" smtClean="0"/>
              <a:t>Kesimpulan</a:t>
            </a:r>
            <a:r>
              <a:rPr lang="en-US" sz="3200" b="1" dirty="0" smtClean="0"/>
              <a:t> : </a:t>
            </a:r>
          </a:p>
          <a:p>
            <a:r>
              <a:rPr lang="en-US" sz="3200" b="1" dirty="0" smtClean="0"/>
              <a:t>Rata-Rata </a:t>
            </a:r>
            <a:r>
              <a:rPr lang="en-US" sz="3200" b="1" dirty="0" err="1" smtClean="0"/>
              <a:t>tanggal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lahir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dari</a:t>
            </a:r>
            <a:r>
              <a:rPr lang="en-US" sz="3200" b="1" dirty="0" smtClean="0"/>
              <a:t> 50 </a:t>
            </a:r>
            <a:r>
              <a:rPr lang="en-US" sz="3200" b="1" dirty="0" err="1" smtClean="0"/>
              <a:t>siswa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tersebut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adalah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tanggal</a:t>
            </a:r>
            <a:r>
              <a:rPr lang="en-US" sz="3200" b="1" dirty="0" smtClean="0"/>
              <a:t> 9.</a:t>
            </a:r>
            <a:endParaRPr lang="en-US" sz="32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304800"/>
            <a:ext cx="8610600" cy="106680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>
                <a:latin typeface="Century Schoolbook" pitchFamily="18" charset="0"/>
              </a:rPr>
              <a:t>Penyelesaian</a:t>
            </a:r>
            <a:r>
              <a:rPr lang="en-US" b="1" dirty="0">
                <a:latin typeface="Century Schoolbook" pitchFamily="18" charset="0"/>
              </a:rPr>
              <a:t>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869743"/>
              </p:ext>
            </p:extLst>
          </p:nvPr>
        </p:nvGraphicFramePr>
        <p:xfrm>
          <a:off x="2344738" y="1773238"/>
          <a:ext cx="4340225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5" imgW="1104840" imgH="888840" progId="Equation.DSMT4">
                  <p:embed/>
                </p:oleObj>
              </mc:Choice>
              <mc:Fallback>
                <p:oleObj name="Equation" r:id="rId5" imgW="110484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1773238"/>
                        <a:ext cx="4340225" cy="2808287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956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610600" cy="106680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3 : </a:t>
            </a:r>
            <a:r>
              <a:rPr lang="en-US" b="1" dirty="0" err="1" smtClean="0">
                <a:latin typeface="Century Schoolbook" pitchFamily="18" charset="0"/>
              </a:rPr>
              <a:t>Halaman</a:t>
            </a:r>
            <a:r>
              <a:rPr lang="en-US" b="1" dirty="0" smtClean="0">
                <a:latin typeface="Century Schoolbook" pitchFamily="18" charset="0"/>
              </a:rPr>
              <a:t> 64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749185" y="5045137"/>
            <a:ext cx="6981229" cy="1628327"/>
          </a:xfrm>
          <a:prstGeom prst="roundRect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011777"/>
              </p:ext>
            </p:extLst>
          </p:nvPr>
        </p:nvGraphicFramePr>
        <p:xfrm>
          <a:off x="1331640" y="5229200"/>
          <a:ext cx="5816320" cy="1260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5" imgW="1790640" imgH="482400" progId="Equation.DSMT4">
                  <p:embed/>
                </p:oleObj>
              </mc:Choice>
              <mc:Fallback>
                <p:oleObj name="Equation" r:id="rId5" imgW="17906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229200"/>
                        <a:ext cx="5816320" cy="1260202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7"/>
          <a:srcRect l="7939" t="13579" r="5725" b="6688"/>
          <a:stretch/>
        </p:blipFill>
        <p:spPr>
          <a:xfrm>
            <a:off x="395536" y="940997"/>
            <a:ext cx="8081516" cy="419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5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430</Words>
  <Application>Microsoft Office PowerPoint</Application>
  <PresentationFormat>On-screen Show (4:3)</PresentationFormat>
  <Paragraphs>281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ＭＳ Ｐゴシック</vt:lpstr>
      <vt:lpstr>Arial</vt:lpstr>
      <vt:lpstr>Bodoni MT Black</vt:lpstr>
      <vt:lpstr>Britannic Bold</vt:lpstr>
      <vt:lpstr>Calibri</vt:lpstr>
      <vt:lpstr>Century Schoolbook</vt:lpstr>
      <vt:lpstr>Open Sans Light</vt:lpstr>
      <vt:lpstr>Times New Roman</vt:lpstr>
      <vt:lpstr>Office Theme</vt:lpstr>
      <vt:lpstr>Equation</vt:lpstr>
      <vt:lpstr>STATISTIKA</vt:lpstr>
      <vt:lpstr>RUMUS MEAN DATA BERKELOMPOK</vt:lpstr>
      <vt:lpstr>Contoh 1 : Tentukan Mean dari data berat badan berikut.</vt:lpstr>
      <vt:lpstr>Penyelesaian:</vt:lpstr>
      <vt:lpstr>PowerPoint Presentation</vt:lpstr>
      <vt:lpstr>TABEL INTERVAL</vt:lpstr>
      <vt:lpstr>MEAN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MEAN</vt:lpstr>
      <vt:lpstr>PowerPoint Presentation</vt:lpstr>
      <vt:lpstr>MEAN</vt:lpstr>
      <vt:lpstr>PowerPoint Presentation</vt:lpstr>
      <vt:lpstr>MEAN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66</cp:revision>
  <dcterms:created xsi:type="dcterms:W3CDTF">2019-10-01T08:18:17Z</dcterms:created>
  <dcterms:modified xsi:type="dcterms:W3CDTF">2020-10-08T03:19:37Z</dcterms:modified>
</cp:coreProperties>
</file>