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59" r:id="rId4"/>
    <p:sldId id="260" r:id="rId5"/>
    <p:sldId id="261" r:id="rId6"/>
    <p:sldId id="262" r:id="rId7"/>
    <p:sldId id="263" r:id="rId8"/>
    <p:sldId id="277" r:id="rId9"/>
    <p:sldId id="278" r:id="rId10"/>
    <p:sldId id="279" r:id="rId11"/>
    <p:sldId id="264" r:id="rId12"/>
    <p:sldId id="265" r:id="rId13"/>
    <p:sldId id="266" r:id="rId14"/>
    <p:sldId id="274" r:id="rId15"/>
    <p:sldId id="268" r:id="rId16"/>
  </p:sldIdLst>
  <p:sldSz cx="9144000" cy="6858000" type="screen4x3"/>
  <p:notesSz cx="6858000" cy="9144000"/>
  <p:defaultText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5" d="100"/>
          <a:sy n="65" d="100"/>
        </p:scale>
        <p:origin x="-1440"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304262B0-4F78-4BB4-A76D-8FF020A32224}" type="datetimeFigureOut">
              <a:rPr lang="id-ID" smtClean="0"/>
              <a:t>18/07/2020</a:t>
            </a:fld>
            <a:endParaRPr lang="id-ID"/>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id-ID"/>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651F01D6-DE97-4459-B81F-D4EF8A6DC446}" type="slidenum">
              <a:rPr lang="id-ID" smtClean="0"/>
              <a:t>‹#›</a:t>
            </a:fld>
            <a:endParaRPr lang="id-ID"/>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304262B0-4F78-4BB4-A76D-8FF020A32224}" type="datetimeFigureOut">
              <a:rPr lang="id-ID" smtClean="0"/>
              <a:t>18/07/2020</a:t>
            </a:fld>
            <a:endParaRPr lang="id-ID"/>
          </a:p>
        </p:txBody>
      </p:sp>
      <p:sp>
        <p:nvSpPr>
          <p:cNvPr id="5" name="Footer Placeholder 4"/>
          <p:cNvSpPr>
            <a:spLocks noGrp="1"/>
          </p:cNvSpPr>
          <p:nvPr>
            <p:ph type="ftr" sz="quarter" idx="11"/>
          </p:nvPr>
        </p:nvSpPr>
        <p:spPr/>
        <p:txBody>
          <a:bodyPr/>
          <a:lstStyle>
            <a:extLst/>
          </a:lstStyle>
          <a:p>
            <a:endParaRPr lang="id-ID"/>
          </a:p>
        </p:txBody>
      </p:sp>
      <p:sp>
        <p:nvSpPr>
          <p:cNvPr id="6" name="Slide Number Placeholder 5"/>
          <p:cNvSpPr>
            <a:spLocks noGrp="1"/>
          </p:cNvSpPr>
          <p:nvPr>
            <p:ph type="sldNum" sz="quarter" idx="12"/>
          </p:nvPr>
        </p:nvSpPr>
        <p:spPr/>
        <p:txBody>
          <a:bodyPr/>
          <a:lstStyle>
            <a:extLst/>
          </a:lstStyle>
          <a:p>
            <a:fld id="{651F01D6-DE97-4459-B81F-D4EF8A6DC446}" type="slidenum">
              <a:rPr lang="id-ID" smtClean="0"/>
              <a:t>‹#›</a:t>
            </a:fld>
            <a:endParaRPr lang="id-ID"/>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304262B0-4F78-4BB4-A76D-8FF020A32224}" type="datetimeFigureOut">
              <a:rPr lang="id-ID" smtClean="0"/>
              <a:t>18/07/2020</a:t>
            </a:fld>
            <a:endParaRPr lang="id-ID"/>
          </a:p>
        </p:txBody>
      </p:sp>
      <p:sp>
        <p:nvSpPr>
          <p:cNvPr id="5" name="Footer Placeholder 4"/>
          <p:cNvSpPr>
            <a:spLocks noGrp="1"/>
          </p:cNvSpPr>
          <p:nvPr>
            <p:ph type="ftr" sz="quarter" idx="11"/>
          </p:nvPr>
        </p:nvSpPr>
        <p:spPr/>
        <p:txBody>
          <a:bodyPr/>
          <a:lstStyle>
            <a:extLst/>
          </a:lstStyle>
          <a:p>
            <a:endParaRPr lang="id-ID"/>
          </a:p>
        </p:txBody>
      </p:sp>
      <p:sp>
        <p:nvSpPr>
          <p:cNvPr id="6" name="Slide Number Placeholder 5"/>
          <p:cNvSpPr>
            <a:spLocks noGrp="1"/>
          </p:cNvSpPr>
          <p:nvPr>
            <p:ph type="sldNum" sz="quarter" idx="12"/>
          </p:nvPr>
        </p:nvSpPr>
        <p:spPr/>
        <p:txBody>
          <a:bodyPr/>
          <a:lstStyle>
            <a:extLst/>
          </a:lstStyle>
          <a:p>
            <a:fld id="{651F01D6-DE97-4459-B81F-D4EF8A6DC446}" type="slidenum">
              <a:rPr lang="id-ID" smtClean="0"/>
              <a:t>‹#›</a:t>
            </a:fld>
            <a:endParaRPr lang="id-ID"/>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304262B0-4F78-4BB4-A76D-8FF020A32224}" type="datetimeFigureOut">
              <a:rPr lang="id-ID" smtClean="0"/>
              <a:t>18/07/2020</a:t>
            </a:fld>
            <a:endParaRPr lang="id-ID"/>
          </a:p>
        </p:txBody>
      </p:sp>
      <p:sp>
        <p:nvSpPr>
          <p:cNvPr id="5" name="Footer Placeholder 4"/>
          <p:cNvSpPr>
            <a:spLocks noGrp="1"/>
          </p:cNvSpPr>
          <p:nvPr>
            <p:ph type="ftr" sz="quarter" idx="11"/>
          </p:nvPr>
        </p:nvSpPr>
        <p:spPr/>
        <p:txBody>
          <a:bodyPr/>
          <a:lstStyle>
            <a:extLst/>
          </a:lstStyle>
          <a:p>
            <a:endParaRPr lang="id-ID"/>
          </a:p>
        </p:txBody>
      </p:sp>
      <p:sp>
        <p:nvSpPr>
          <p:cNvPr id="6" name="Slide Number Placeholder 5"/>
          <p:cNvSpPr>
            <a:spLocks noGrp="1"/>
          </p:cNvSpPr>
          <p:nvPr>
            <p:ph type="sldNum" sz="quarter" idx="12"/>
          </p:nvPr>
        </p:nvSpPr>
        <p:spPr/>
        <p:txBody>
          <a:bodyPr/>
          <a:lstStyle>
            <a:extLst/>
          </a:lstStyle>
          <a:p>
            <a:fld id="{651F01D6-DE97-4459-B81F-D4EF8A6DC446}" type="slidenum">
              <a:rPr lang="id-ID" smtClean="0"/>
              <a:t>‹#›</a:t>
            </a:fld>
            <a:endParaRPr lang="id-ID"/>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304262B0-4F78-4BB4-A76D-8FF020A32224}" type="datetimeFigureOut">
              <a:rPr lang="id-ID" smtClean="0"/>
              <a:t>18/07/2020</a:t>
            </a:fld>
            <a:endParaRPr lang="id-ID"/>
          </a:p>
        </p:txBody>
      </p:sp>
      <p:sp>
        <p:nvSpPr>
          <p:cNvPr id="5" name="Footer Placeholder 4"/>
          <p:cNvSpPr>
            <a:spLocks noGrp="1"/>
          </p:cNvSpPr>
          <p:nvPr>
            <p:ph type="ftr" sz="quarter" idx="11"/>
          </p:nvPr>
        </p:nvSpPr>
        <p:spPr/>
        <p:txBody>
          <a:bodyPr/>
          <a:lstStyle>
            <a:extLst/>
          </a:lstStyle>
          <a:p>
            <a:endParaRPr lang="id-ID"/>
          </a:p>
        </p:txBody>
      </p:sp>
      <p:sp>
        <p:nvSpPr>
          <p:cNvPr id="6" name="Slide Number Placeholder 5"/>
          <p:cNvSpPr>
            <a:spLocks noGrp="1"/>
          </p:cNvSpPr>
          <p:nvPr>
            <p:ph type="sldNum" sz="quarter" idx="12"/>
          </p:nvPr>
        </p:nvSpPr>
        <p:spPr/>
        <p:txBody>
          <a:bodyPr/>
          <a:lstStyle>
            <a:extLst/>
          </a:lstStyle>
          <a:p>
            <a:fld id="{651F01D6-DE97-4459-B81F-D4EF8A6DC446}" type="slidenum">
              <a:rPr lang="id-ID" smtClean="0"/>
              <a:t>‹#›</a:t>
            </a:fld>
            <a:endParaRPr lang="id-ID"/>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304262B0-4F78-4BB4-A76D-8FF020A32224}" type="datetimeFigureOut">
              <a:rPr lang="id-ID" smtClean="0"/>
              <a:t>18/07/2020</a:t>
            </a:fld>
            <a:endParaRPr lang="id-ID"/>
          </a:p>
        </p:txBody>
      </p:sp>
      <p:sp>
        <p:nvSpPr>
          <p:cNvPr id="6" name="Footer Placeholder 5"/>
          <p:cNvSpPr>
            <a:spLocks noGrp="1"/>
          </p:cNvSpPr>
          <p:nvPr>
            <p:ph type="ftr" sz="quarter" idx="11"/>
          </p:nvPr>
        </p:nvSpPr>
        <p:spPr/>
        <p:txBody>
          <a:bodyPr/>
          <a:lstStyle>
            <a:extLst/>
          </a:lstStyle>
          <a:p>
            <a:endParaRPr lang="id-ID"/>
          </a:p>
        </p:txBody>
      </p:sp>
      <p:sp>
        <p:nvSpPr>
          <p:cNvPr id="7" name="Slide Number Placeholder 6"/>
          <p:cNvSpPr>
            <a:spLocks noGrp="1"/>
          </p:cNvSpPr>
          <p:nvPr>
            <p:ph type="sldNum" sz="quarter" idx="12"/>
          </p:nvPr>
        </p:nvSpPr>
        <p:spPr/>
        <p:txBody>
          <a:bodyPr/>
          <a:lstStyle>
            <a:extLst/>
          </a:lstStyle>
          <a:p>
            <a:fld id="{651F01D6-DE97-4459-B81F-D4EF8A6DC446}" type="slidenum">
              <a:rPr lang="id-ID" smtClean="0"/>
              <a:t>‹#›</a:t>
            </a:fld>
            <a:endParaRPr lang="id-ID"/>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304262B0-4F78-4BB4-A76D-8FF020A32224}" type="datetimeFigureOut">
              <a:rPr lang="id-ID" smtClean="0"/>
              <a:t>18/07/2020</a:t>
            </a:fld>
            <a:endParaRPr lang="id-ID"/>
          </a:p>
        </p:txBody>
      </p:sp>
      <p:sp>
        <p:nvSpPr>
          <p:cNvPr id="8" name="Footer Placeholder 7"/>
          <p:cNvSpPr>
            <a:spLocks noGrp="1"/>
          </p:cNvSpPr>
          <p:nvPr>
            <p:ph type="ftr" sz="quarter" idx="11"/>
          </p:nvPr>
        </p:nvSpPr>
        <p:spPr/>
        <p:txBody>
          <a:bodyPr/>
          <a:lstStyle>
            <a:extLst/>
          </a:lstStyle>
          <a:p>
            <a:endParaRPr lang="id-ID"/>
          </a:p>
        </p:txBody>
      </p:sp>
      <p:sp>
        <p:nvSpPr>
          <p:cNvPr id="9" name="Slide Number Placeholder 8"/>
          <p:cNvSpPr>
            <a:spLocks noGrp="1"/>
          </p:cNvSpPr>
          <p:nvPr>
            <p:ph type="sldNum" sz="quarter" idx="12"/>
          </p:nvPr>
        </p:nvSpPr>
        <p:spPr/>
        <p:txBody>
          <a:bodyPr/>
          <a:lstStyle>
            <a:extLst/>
          </a:lstStyle>
          <a:p>
            <a:fld id="{651F01D6-DE97-4459-B81F-D4EF8A6DC446}" type="slidenum">
              <a:rPr lang="id-ID" smtClean="0"/>
              <a:t>‹#›</a:t>
            </a:fld>
            <a:endParaRPr lang="id-ID"/>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304262B0-4F78-4BB4-A76D-8FF020A32224}" type="datetimeFigureOut">
              <a:rPr lang="id-ID" smtClean="0"/>
              <a:t>18/07/2020</a:t>
            </a:fld>
            <a:endParaRPr lang="id-ID"/>
          </a:p>
        </p:txBody>
      </p:sp>
      <p:sp>
        <p:nvSpPr>
          <p:cNvPr id="4" name="Footer Placeholder 3"/>
          <p:cNvSpPr>
            <a:spLocks noGrp="1"/>
          </p:cNvSpPr>
          <p:nvPr>
            <p:ph type="ftr" sz="quarter" idx="11"/>
          </p:nvPr>
        </p:nvSpPr>
        <p:spPr/>
        <p:txBody>
          <a:bodyPr/>
          <a:lstStyle>
            <a:extLst/>
          </a:lstStyle>
          <a:p>
            <a:endParaRPr lang="id-ID"/>
          </a:p>
        </p:txBody>
      </p:sp>
      <p:sp>
        <p:nvSpPr>
          <p:cNvPr id="5" name="Slide Number Placeholder 4"/>
          <p:cNvSpPr>
            <a:spLocks noGrp="1"/>
          </p:cNvSpPr>
          <p:nvPr>
            <p:ph type="sldNum" sz="quarter" idx="12"/>
          </p:nvPr>
        </p:nvSpPr>
        <p:spPr/>
        <p:txBody>
          <a:bodyPr/>
          <a:lstStyle>
            <a:extLst/>
          </a:lstStyle>
          <a:p>
            <a:fld id="{651F01D6-DE97-4459-B81F-D4EF8A6DC446}" type="slidenum">
              <a:rPr lang="id-ID" smtClean="0"/>
              <a:t>‹#›</a:t>
            </a:fld>
            <a:endParaRPr lang="id-ID"/>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304262B0-4F78-4BB4-A76D-8FF020A32224}" type="datetimeFigureOut">
              <a:rPr lang="id-ID" smtClean="0"/>
              <a:t>18/07/2020</a:t>
            </a:fld>
            <a:endParaRPr lang="id-ID"/>
          </a:p>
        </p:txBody>
      </p:sp>
      <p:sp>
        <p:nvSpPr>
          <p:cNvPr id="3" name="Footer Placeholder 2"/>
          <p:cNvSpPr>
            <a:spLocks noGrp="1"/>
          </p:cNvSpPr>
          <p:nvPr>
            <p:ph type="ftr" sz="quarter" idx="11"/>
          </p:nvPr>
        </p:nvSpPr>
        <p:spPr/>
        <p:txBody>
          <a:bodyPr/>
          <a:lstStyle>
            <a:extLst/>
          </a:lstStyle>
          <a:p>
            <a:endParaRPr lang="id-ID"/>
          </a:p>
        </p:txBody>
      </p:sp>
      <p:sp>
        <p:nvSpPr>
          <p:cNvPr id="4" name="Slide Number Placeholder 3"/>
          <p:cNvSpPr>
            <a:spLocks noGrp="1"/>
          </p:cNvSpPr>
          <p:nvPr>
            <p:ph type="sldNum" sz="quarter" idx="12"/>
          </p:nvPr>
        </p:nvSpPr>
        <p:spPr/>
        <p:txBody>
          <a:bodyPr/>
          <a:lstStyle>
            <a:extLst/>
          </a:lstStyle>
          <a:p>
            <a:fld id="{651F01D6-DE97-4459-B81F-D4EF8A6DC446}" type="slidenum">
              <a:rPr lang="id-ID" smtClean="0"/>
              <a:t>‹#›</a:t>
            </a:fld>
            <a:endParaRPr lang="id-ID"/>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304262B0-4F78-4BB4-A76D-8FF020A32224}" type="datetimeFigureOut">
              <a:rPr lang="id-ID" smtClean="0"/>
              <a:t>18/07/2020</a:t>
            </a:fld>
            <a:endParaRPr lang="id-ID"/>
          </a:p>
        </p:txBody>
      </p:sp>
      <p:sp>
        <p:nvSpPr>
          <p:cNvPr id="6" name="Footer Placeholder 5"/>
          <p:cNvSpPr>
            <a:spLocks noGrp="1"/>
          </p:cNvSpPr>
          <p:nvPr>
            <p:ph type="ftr" sz="quarter" idx="11"/>
          </p:nvPr>
        </p:nvSpPr>
        <p:spPr/>
        <p:txBody>
          <a:bodyPr/>
          <a:lstStyle>
            <a:extLst/>
          </a:lstStyle>
          <a:p>
            <a:endParaRPr lang="id-ID"/>
          </a:p>
        </p:txBody>
      </p:sp>
      <p:sp>
        <p:nvSpPr>
          <p:cNvPr id="7" name="Slide Number Placeholder 6"/>
          <p:cNvSpPr>
            <a:spLocks noGrp="1"/>
          </p:cNvSpPr>
          <p:nvPr>
            <p:ph type="sldNum" sz="quarter" idx="12"/>
          </p:nvPr>
        </p:nvSpPr>
        <p:spPr/>
        <p:txBody>
          <a:bodyPr/>
          <a:lstStyle>
            <a:extLst/>
          </a:lstStyle>
          <a:p>
            <a:fld id="{651F01D6-DE97-4459-B81F-D4EF8A6DC446}" type="slidenum">
              <a:rPr lang="id-ID" smtClean="0"/>
              <a:t>‹#›</a:t>
            </a:fld>
            <a:endParaRPr lang="id-ID"/>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304262B0-4F78-4BB4-A76D-8FF020A32224}" type="datetimeFigureOut">
              <a:rPr lang="id-ID" smtClean="0"/>
              <a:t>18/07/2020</a:t>
            </a:fld>
            <a:endParaRPr lang="id-ID"/>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id-ID"/>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651F01D6-DE97-4459-B81F-D4EF8A6DC446}" type="slidenum">
              <a:rPr lang="id-ID" smtClean="0"/>
              <a:t>‹#›</a:t>
            </a:fld>
            <a:endParaRPr lang="id-ID"/>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304262B0-4F78-4BB4-A76D-8FF020A32224}" type="datetimeFigureOut">
              <a:rPr lang="id-ID" smtClean="0"/>
              <a:t>18/07/2020</a:t>
            </a:fld>
            <a:endParaRPr lang="id-ID"/>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id-ID"/>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651F01D6-DE97-4459-B81F-D4EF8A6DC446}" type="slidenum">
              <a:rPr lang="id-ID" smtClean="0"/>
              <a:t>‹#›</a:t>
            </a:fld>
            <a:endParaRPr lang="id-ID"/>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https://2.bp.blogspot.com/-WqIR5Nh-NhY/WENgj7DGg5I/AAAAAAAAGF8/2dSw3jLHC-ELLlCCKt7yqJPQab8iFwDPACLcB/s1600/komponen+DNA.jpg"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hyperlink" Target="https://3.bp.blogspot.com/-clclk-Ep7DU/VBQxdZW-6vI/AAAAAAAAlQQ/vx1wEFweHTc/s1600/replikasi+dna.jpg"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2485356" y="2708920"/>
            <a:ext cx="4176464" cy="792088"/>
          </a:xfrm>
          <a:prstGeom prst="roundRect">
            <a:avLst/>
          </a:prstGeom>
        </p:spPr>
        <p:style>
          <a:lnRef idx="2">
            <a:schemeClr val="accent1">
              <a:shade val="50000"/>
            </a:schemeClr>
          </a:lnRef>
          <a:fillRef idx="1002">
            <a:schemeClr val="dk2"/>
          </a:fillRef>
          <a:effectRef idx="0">
            <a:schemeClr val="accent1"/>
          </a:effectRef>
          <a:fontRef idx="minor">
            <a:schemeClr val="lt1"/>
          </a:fontRef>
        </p:style>
        <p:txBody>
          <a:bodyPr rtlCol="0" anchor="ctr"/>
          <a:lstStyle/>
          <a:p>
            <a:pPr algn="ctr"/>
            <a:r>
              <a:rPr lang="en-US" dirty="0" err="1" smtClean="0">
                <a:solidFill>
                  <a:srgbClr val="FF0000"/>
                </a:solidFill>
                <a:latin typeface="Arial Black" pitchFamily="34" charset="0"/>
              </a:rPr>
              <a:t>Meliputi</a:t>
            </a:r>
            <a:r>
              <a:rPr lang="en-US" dirty="0" smtClean="0">
                <a:solidFill>
                  <a:srgbClr val="FF0000"/>
                </a:solidFill>
                <a:latin typeface="Arial Black" pitchFamily="34" charset="0"/>
              </a:rPr>
              <a:t> </a:t>
            </a:r>
            <a:endParaRPr lang="en-US" dirty="0">
              <a:solidFill>
                <a:srgbClr val="FF0000"/>
              </a:solidFill>
              <a:latin typeface="Arial Black" pitchFamily="34" charset="0"/>
            </a:endParaRPr>
          </a:p>
        </p:txBody>
      </p:sp>
      <p:sp>
        <p:nvSpPr>
          <p:cNvPr id="2" name="Title 1"/>
          <p:cNvSpPr>
            <a:spLocks noGrp="1"/>
          </p:cNvSpPr>
          <p:nvPr>
            <p:ph type="title"/>
          </p:nvPr>
        </p:nvSpPr>
        <p:spPr>
          <a:xfrm>
            <a:off x="457200" y="197768"/>
            <a:ext cx="8435280" cy="2223120"/>
          </a:xfrm>
        </p:spPr>
        <p:txBody>
          <a:bodyPr>
            <a:normAutofit fontScale="90000"/>
          </a:bodyPr>
          <a:lstStyle/>
          <a:p>
            <a:pPr algn="ctr"/>
            <a:r>
              <a:rPr lang="id-ID" sz="6000" dirty="0" smtClean="0">
                <a:latin typeface="Aharoni" pitchFamily="2" charset="-79"/>
                <a:cs typeface="Aharoni" pitchFamily="2" charset="-79"/>
              </a:rPr>
              <a:t/>
            </a:r>
            <a:br>
              <a:rPr lang="id-ID" sz="6000" dirty="0" smtClean="0">
                <a:latin typeface="Aharoni" pitchFamily="2" charset="-79"/>
                <a:cs typeface="Aharoni" pitchFamily="2" charset="-79"/>
              </a:rPr>
            </a:br>
            <a:r>
              <a:rPr lang="id-ID" sz="6000" dirty="0">
                <a:latin typeface="Aharoni" pitchFamily="2" charset="-79"/>
                <a:cs typeface="Aharoni" pitchFamily="2" charset="-79"/>
              </a:rPr>
              <a:t/>
            </a:r>
            <a:br>
              <a:rPr lang="id-ID" sz="6000" dirty="0">
                <a:latin typeface="Aharoni" pitchFamily="2" charset="-79"/>
                <a:cs typeface="Aharoni" pitchFamily="2" charset="-79"/>
              </a:rPr>
            </a:br>
            <a:r>
              <a:rPr lang="id-ID" sz="6000" dirty="0" smtClean="0">
                <a:latin typeface="Aharoni" pitchFamily="2" charset="-79"/>
                <a:cs typeface="Aharoni" pitchFamily="2" charset="-79"/>
              </a:rPr>
              <a:t/>
            </a:r>
            <a:br>
              <a:rPr lang="id-ID" sz="6000" dirty="0" smtClean="0">
                <a:latin typeface="Aharoni" pitchFamily="2" charset="-79"/>
                <a:cs typeface="Aharoni" pitchFamily="2" charset="-79"/>
              </a:rPr>
            </a:br>
            <a:r>
              <a:rPr lang="id-ID" sz="6000" dirty="0" smtClean="0">
                <a:latin typeface="Aharoni" pitchFamily="2" charset="-79"/>
                <a:cs typeface="Aharoni" pitchFamily="2" charset="-79"/>
              </a:rPr>
              <a:t/>
            </a:r>
            <a:br>
              <a:rPr lang="id-ID" sz="6000" dirty="0" smtClean="0">
                <a:latin typeface="Aharoni" pitchFamily="2" charset="-79"/>
                <a:cs typeface="Aharoni" pitchFamily="2" charset="-79"/>
              </a:rPr>
            </a:br>
            <a:r>
              <a:rPr lang="id-ID" sz="4000" dirty="0" smtClean="0">
                <a:latin typeface="Aharoni" pitchFamily="2" charset="-79"/>
                <a:cs typeface="Aharoni" pitchFamily="2" charset="-79"/>
              </a:rPr>
              <a:t>MATERI GENETIK </a:t>
            </a:r>
            <a:br>
              <a:rPr lang="id-ID" sz="4000" dirty="0" smtClean="0">
                <a:latin typeface="Aharoni" pitchFamily="2" charset="-79"/>
                <a:cs typeface="Aharoni" pitchFamily="2" charset="-79"/>
              </a:rPr>
            </a:br>
            <a:r>
              <a:rPr lang="id-ID" sz="4000" dirty="0" smtClean="0">
                <a:latin typeface="Aharoni" pitchFamily="2" charset="-79"/>
                <a:cs typeface="Aharoni" pitchFamily="2" charset="-79"/>
              </a:rPr>
              <a:t>OLEH :                                           LENNY JULITA WATI SINAGA,S.Pd</a:t>
            </a:r>
            <a:r>
              <a:rPr lang="id-ID" sz="6000" dirty="0" smtClean="0">
                <a:latin typeface="Aharoni" pitchFamily="2" charset="-79"/>
                <a:cs typeface="Aharoni" pitchFamily="2" charset="-79"/>
              </a:rPr>
              <a:t/>
            </a:r>
            <a:br>
              <a:rPr lang="id-ID" sz="6000" dirty="0" smtClean="0">
                <a:latin typeface="Aharoni" pitchFamily="2" charset="-79"/>
                <a:cs typeface="Aharoni" pitchFamily="2" charset="-79"/>
              </a:rPr>
            </a:br>
            <a:r>
              <a:rPr lang="en-US" dirty="0" smtClean="0">
                <a:latin typeface="Aharoni" pitchFamily="2" charset="-79"/>
                <a:cs typeface="Aharoni" pitchFamily="2" charset="-79"/>
              </a:rPr>
              <a:t/>
            </a:r>
            <a:br>
              <a:rPr lang="en-US" dirty="0" smtClean="0">
                <a:latin typeface="Aharoni" pitchFamily="2" charset="-79"/>
                <a:cs typeface="Aharoni" pitchFamily="2" charset="-79"/>
              </a:rPr>
            </a:br>
            <a:r>
              <a:rPr lang="id-ID" dirty="0" smtClean="0">
                <a:latin typeface="Aharoni" pitchFamily="2" charset="-79"/>
                <a:cs typeface="Aharoni" pitchFamily="2" charset="-79"/>
              </a:rPr>
              <a:t/>
            </a:r>
            <a:br>
              <a:rPr lang="id-ID" dirty="0" smtClean="0">
                <a:latin typeface="Aharoni" pitchFamily="2" charset="-79"/>
                <a:cs typeface="Aharoni" pitchFamily="2" charset="-79"/>
              </a:rPr>
            </a:br>
            <a:r>
              <a:rPr lang="id-ID" dirty="0">
                <a:latin typeface="Aharoni" pitchFamily="2" charset="-79"/>
                <a:cs typeface="Aharoni" pitchFamily="2" charset="-79"/>
              </a:rPr>
              <a:t/>
            </a:r>
            <a:br>
              <a:rPr lang="id-ID" dirty="0">
                <a:latin typeface="Aharoni" pitchFamily="2" charset="-79"/>
                <a:cs typeface="Aharoni" pitchFamily="2" charset="-79"/>
              </a:rPr>
            </a:br>
            <a:r>
              <a:rPr lang="id-ID" dirty="0" smtClean="0">
                <a:latin typeface="Aharoni" pitchFamily="2" charset="-79"/>
                <a:cs typeface="Aharoni" pitchFamily="2" charset="-79"/>
              </a:rPr>
              <a:t/>
            </a:r>
            <a:br>
              <a:rPr lang="id-ID" dirty="0" smtClean="0">
                <a:latin typeface="Aharoni" pitchFamily="2" charset="-79"/>
                <a:cs typeface="Aharoni" pitchFamily="2" charset="-79"/>
              </a:rPr>
            </a:br>
            <a:r>
              <a:rPr lang="id-ID" dirty="0">
                <a:latin typeface="Aharoni" pitchFamily="2" charset="-79"/>
                <a:cs typeface="Aharoni" pitchFamily="2" charset="-79"/>
              </a:rPr>
              <a:t/>
            </a:r>
            <a:br>
              <a:rPr lang="id-ID" dirty="0">
                <a:latin typeface="Aharoni" pitchFamily="2" charset="-79"/>
                <a:cs typeface="Aharoni" pitchFamily="2" charset="-79"/>
              </a:rPr>
            </a:br>
            <a:endParaRPr lang="id-ID" dirty="0"/>
          </a:p>
        </p:txBody>
      </p:sp>
      <p:cxnSp>
        <p:nvCxnSpPr>
          <p:cNvPr id="5" name="Straight Arrow Connector 4"/>
          <p:cNvCxnSpPr/>
          <p:nvPr/>
        </p:nvCxnSpPr>
        <p:spPr>
          <a:xfrm rot="5400000">
            <a:off x="1899062" y="3291824"/>
            <a:ext cx="928694" cy="1714512"/>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6" name="Straight Arrow Connector 5"/>
          <p:cNvCxnSpPr/>
          <p:nvPr/>
        </p:nvCxnSpPr>
        <p:spPr>
          <a:xfrm rot="16200000" flipH="1">
            <a:off x="6148712" y="3420998"/>
            <a:ext cx="785818" cy="1428760"/>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7" name="Straight Arrow Connector 6"/>
          <p:cNvCxnSpPr/>
          <p:nvPr/>
        </p:nvCxnSpPr>
        <p:spPr>
          <a:xfrm rot="5400000">
            <a:off x="3825214" y="4755509"/>
            <a:ext cx="1214446" cy="1588"/>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sp>
        <p:nvSpPr>
          <p:cNvPr id="8" name="Rounded Rectangle 7"/>
          <p:cNvSpPr/>
          <p:nvPr/>
        </p:nvSpPr>
        <p:spPr>
          <a:xfrm>
            <a:off x="251520" y="4874860"/>
            <a:ext cx="2571768" cy="714380"/>
          </a:xfrm>
          <a:prstGeom prst="roundRect">
            <a:avLst/>
          </a:prstGeom>
          <a:solidFill>
            <a:srgbClr val="7030A0"/>
          </a:solidFill>
        </p:spPr>
        <p:style>
          <a:lnRef idx="2">
            <a:schemeClr val="accent1">
              <a:shade val="50000"/>
            </a:schemeClr>
          </a:lnRef>
          <a:fillRef idx="1002">
            <a:schemeClr val="lt2"/>
          </a:fillRef>
          <a:effectRef idx="0">
            <a:schemeClr val="accent1"/>
          </a:effectRef>
          <a:fontRef idx="minor">
            <a:schemeClr val="lt1"/>
          </a:fontRef>
        </p:style>
        <p:txBody>
          <a:bodyPr rtlCol="0" anchor="ctr"/>
          <a:lstStyle/>
          <a:p>
            <a:pPr algn="ctr"/>
            <a:r>
              <a:rPr lang="id-ID" dirty="0" smtClean="0">
                <a:solidFill>
                  <a:srgbClr val="FF0000"/>
                </a:solidFill>
                <a:latin typeface="Arial Black" pitchFamily="34" charset="0"/>
              </a:rPr>
              <a:t>KROMOSOM</a:t>
            </a:r>
            <a:endParaRPr lang="en-US" dirty="0">
              <a:solidFill>
                <a:srgbClr val="FF0000"/>
              </a:solidFill>
              <a:latin typeface="Arial Black" pitchFamily="34" charset="0"/>
            </a:endParaRPr>
          </a:p>
        </p:txBody>
      </p:sp>
      <p:sp>
        <p:nvSpPr>
          <p:cNvPr id="9" name="Rounded Rectangle 8"/>
          <p:cNvSpPr/>
          <p:nvPr/>
        </p:nvSpPr>
        <p:spPr>
          <a:xfrm>
            <a:off x="3323423" y="5589240"/>
            <a:ext cx="2500330" cy="714380"/>
          </a:xfrm>
          <a:prstGeom prst="roundRect">
            <a:avLst/>
          </a:prstGeom>
          <a:solidFill>
            <a:srgbClr val="FFFF00"/>
          </a:solidFill>
        </p:spPr>
        <p:style>
          <a:lnRef idx="2">
            <a:schemeClr val="accent1">
              <a:shade val="50000"/>
            </a:schemeClr>
          </a:lnRef>
          <a:fillRef idx="1002">
            <a:schemeClr val="dk2"/>
          </a:fillRef>
          <a:effectRef idx="0">
            <a:schemeClr val="accent1"/>
          </a:effectRef>
          <a:fontRef idx="minor">
            <a:schemeClr val="lt1"/>
          </a:fontRef>
        </p:style>
        <p:txBody>
          <a:bodyPr rtlCol="0" anchor="ctr"/>
          <a:lstStyle/>
          <a:p>
            <a:pPr algn="ctr"/>
            <a:r>
              <a:rPr lang="en-US" dirty="0" smtClean="0">
                <a:solidFill>
                  <a:srgbClr val="FF0000"/>
                </a:solidFill>
                <a:latin typeface="Arial Black" pitchFamily="34" charset="0"/>
              </a:rPr>
              <a:t>GEN</a:t>
            </a:r>
            <a:endParaRPr lang="en-US" dirty="0">
              <a:solidFill>
                <a:srgbClr val="FF0000"/>
              </a:solidFill>
              <a:latin typeface="Arial Black" pitchFamily="34" charset="0"/>
            </a:endParaRPr>
          </a:p>
        </p:txBody>
      </p:sp>
      <p:sp>
        <p:nvSpPr>
          <p:cNvPr id="10" name="Rounded Rectangle 9"/>
          <p:cNvSpPr/>
          <p:nvPr/>
        </p:nvSpPr>
        <p:spPr>
          <a:xfrm>
            <a:off x="6217661" y="4874860"/>
            <a:ext cx="2500330" cy="714380"/>
          </a:xfrm>
          <a:prstGeom prst="round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rgbClr val="FF0000"/>
                </a:solidFill>
                <a:latin typeface="Arial Black" pitchFamily="34" charset="0"/>
              </a:rPr>
              <a:t>DNA &amp; RNA</a:t>
            </a:r>
            <a:endParaRPr lang="en-US" dirty="0">
              <a:solidFill>
                <a:srgbClr val="FF0000"/>
              </a:solidFill>
              <a:latin typeface="Arial Black" pitchFamily="34" charset="0"/>
            </a:endParaRPr>
          </a:p>
        </p:txBody>
      </p:sp>
    </p:spTree>
    <p:extLst>
      <p:ext uri="{BB962C8B-B14F-4D97-AF65-F5344CB8AC3E}">
        <p14:creationId xmlns:p14="http://schemas.microsoft.com/office/powerpoint/2010/main" val="417571512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11560" y="1772816"/>
            <a:ext cx="8075240" cy="4234475"/>
          </a:xfrm>
        </p:spPr>
        <p:txBody>
          <a:bodyPr/>
          <a:lstStyle/>
          <a:p>
            <a:pPr lvl="0"/>
            <a:r>
              <a:rPr lang="id-ID" dirty="0"/>
              <a:t>Membawa informasi genetik.</a:t>
            </a:r>
          </a:p>
          <a:p>
            <a:pPr lvl="0"/>
            <a:r>
              <a:rPr lang="id-ID" dirty="0"/>
              <a:t>Memiliki peran dalam pewarisan sifat.</a:t>
            </a:r>
          </a:p>
          <a:p>
            <a:pPr lvl="0"/>
            <a:r>
              <a:rPr lang="id-ID" dirty="0"/>
              <a:t>Mengekspresikan informasi genetik.</a:t>
            </a:r>
          </a:p>
          <a:p>
            <a:pPr lvl="0"/>
            <a:r>
              <a:rPr lang="id-ID" dirty="0"/>
              <a:t>Menyintesis molekul kimia lain.</a:t>
            </a:r>
          </a:p>
          <a:p>
            <a:r>
              <a:rPr lang="id-ID" dirty="0"/>
              <a:t>Menduplikasikan diri atau bereplikasi</a:t>
            </a:r>
          </a:p>
        </p:txBody>
      </p:sp>
      <p:sp>
        <p:nvSpPr>
          <p:cNvPr id="2" name="Title 1"/>
          <p:cNvSpPr>
            <a:spLocks noGrp="1"/>
          </p:cNvSpPr>
          <p:nvPr>
            <p:ph type="title"/>
          </p:nvPr>
        </p:nvSpPr>
        <p:spPr/>
        <p:txBody>
          <a:bodyPr>
            <a:normAutofit fontScale="90000"/>
          </a:bodyPr>
          <a:lstStyle/>
          <a:p>
            <a:r>
              <a:rPr lang="id-ID" b="1" dirty="0" smtClean="0"/>
              <a:t/>
            </a:r>
            <a:br>
              <a:rPr lang="id-ID" b="1" dirty="0" smtClean="0"/>
            </a:br>
            <a:r>
              <a:rPr lang="id-ID" b="1" dirty="0" smtClean="0"/>
              <a:t/>
            </a:r>
            <a:br>
              <a:rPr lang="id-ID" b="1" dirty="0" smtClean="0"/>
            </a:br>
            <a:r>
              <a:rPr lang="id-ID" b="1" dirty="0" smtClean="0"/>
              <a:t>Fungsi </a:t>
            </a:r>
            <a:r>
              <a:rPr lang="id-ID" b="1" dirty="0"/>
              <a:t>DNA </a:t>
            </a:r>
            <a:r>
              <a:rPr lang="id-ID" dirty="0"/>
              <a:t/>
            </a:r>
            <a:br>
              <a:rPr lang="id-ID" dirty="0"/>
            </a:br>
            <a:endParaRPr lang="id-ID" dirty="0"/>
          </a:p>
        </p:txBody>
      </p:sp>
    </p:spTree>
    <p:extLst>
      <p:ext uri="{BB962C8B-B14F-4D97-AF65-F5344CB8AC3E}">
        <p14:creationId xmlns:p14="http://schemas.microsoft.com/office/powerpoint/2010/main" val="123319233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komponen apa yang berperan dalam peristiwa replikasi dna">
            <a:hlinkClick r:id="rId2"/>
          </p:cNvPr>
          <p:cNvPicPr>
            <a:picLocks noGrp="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1259632" y="2132856"/>
            <a:ext cx="6552728" cy="4176464"/>
          </a:xfrm>
          <a:prstGeom prst="rect">
            <a:avLst/>
          </a:prstGeom>
          <a:noFill/>
          <a:ln>
            <a:noFill/>
          </a:ln>
        </p:spPr>
      </p:pic>
      <p:sp>
        <p:nvSpPr>
          <p:cNvPr id="2" name="Title 1"/>
          <p:cNvSpPr>
            <a:spLocks noGrp="1"/>
          </p:cNvSpPr>
          <p:nvPr>
            <p:ph type="title"/>
          </p:nvPr>
        </p:nvSpPr>
        <p:spPr/>
        <p:txBody>
          <a:bodyPr>
            <a:normAutofit fontScale="90000"/>
          </a:bodyPr>
          <a:lstStyle/>
          <a:p>
            <a:r>
              <a:rPr lang="id-ID" dirty="0" smtClean="0"/>
              <a:t/>
            </a:r>
            <a:br>
              <a:rPr lang="id-ID" dirty="0" smtClean="0"/>
            </a:br>
            <a:r>
              <a:rPr lang="id-ID" dirty="0" smtClean="0"/>
              <a:t>Komponen </a:t>
            </a:r>
            <a:r>
              <a:rPr lang="id-ID" dirty="0"/>
              <a:t>penyusun DNA</a:t>
            </a:r>
          </a:p>
        </p:txBody>
      </p:sp>
    </p:spTree>
    <p:extLst>
      <p:ext uri="{BB962C8B-B14F-4D97-AF65-F5344CB8AC3E}">
        <p14:creationId xmlns:p14="http://schemas.microsoft.com/office/powerpoint/2010/main" val="162368215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28800"/>
            <a:ext cx="8229600" cy="4752528"/>
          </a:xfrm>
        </p:spPr>
        <p:txBody>
          <a:bodyPr/>
          <a:lstStyle/>
          <a:p>
            <a:r>
              <a:rPr lang="id-ID" dirty="0"/>
              <a:t>Replikasi DNA adalah kemampuan DNA untuk membentuk atau mensintesis DNA sendiri. </a:t>
            </a:r>
            <a:endParaRPr lang="id-ID" dirty="0" smtClean="0"/>
          </a:p>
          <a:p>
            <a:r>
              <a:rPr lang="id-ID" dirty="0" smtClean="0"/>
              <a:t>DNA </a:t>
            </a:r>
            <a:r>
              <a:rPr lang="id-ID" dirty="0"/>
              <a:t>hasil replikasi akan diwariskan pada sel anakan pada proses pembelahan sel sehingga dua sel anakan yang dihasilkan memiliki informasi genetik yang sama. </a:t>
            </a:r>
            <a:endParaRPr lang="id-ID" dirty="0" smtClean="0"/>
          </a:p>
          <a:p>
            <a:r>
              <a:rPr lang="id-ID" dirty="0" smtClean="0"/>
              <a:t>Ada </a:t>
            </a:r>
            <a:r>
              <a:rPr lang="id-ID" dirty="0"/>
              <a:t>tiga hipotesisis yang menjelaskan replikasi DNA, yaitu </a:t>
            </a:r>
            <a:endParaRPr lang="id-ID" dirty="0" smtClean="0"/>
          </a:p>
          <a:p>
            <a:pPr marL="0" indent="0">
              <a:buNone/>
            </a:pPr>
            <a:r>
              <a:rPr lang="id-ID" b="1" dirty="0"/>
              <a:t>	</a:t>
            </a:r>
            <a:r>
              <a:rPr lang="id-ID" b="1" dirty="0" smtClean="0"/>
              <a:t>konservatif</a:t>
            </a:r>
            <a:r>
              <a:rPr lang="id-ID" dirty="0"/>
              <a:t>, </a:t>
            </a:r>
            <a:r>
              <a:rPr lang="id-ID" b="1" dirty="0"/>
              <a:t>semikonservatif</a:t>
            </a:r>
            <a:r>
              <a:rPr lang="id-ID" dirty="0"/>
              <a:t>, dan </a:t>
            </a:r>
            <a:r>
              <a:rPr lang="id-ID" b="1" dirty="0"/>
              <a:t>dispersif</a:t>
            </a:r>
            <a:endParaRPr lang="id-ID" dirty="0"/>
          </a:p>
        </p:txBody>
      </p:sp>
      <p:sp>
        <p:nvSpPr>
          <p:cNvPr id="2" name="Title 1"/>
          <p:cNvSpPr>
            <a:spLocks noGrp="1"/>
          </p:cNvSpPr>
          <p:nvPr>
            <p:ph type="title"/>
          </p:nvPr>
        </p:nvSpPr>
        <p:spPr/>
        <p:txBody>
          <a:bodyPr>
            <a:normAutofit fontScale="90000"/>
          </a:bodyPr>
          <a:lstStyle/>
          <a:p>
            <a:r>
              <a:rPr lang="id-ID" sz="5300" b="1" dirty="0" smtClean="0"/>
              <a:t/>
            </a:r>
            <a:br>
              <a:rPr lang="id-ID" sz="5300" b="1" dirty="0" smtClean="0"/>
            </a:br>
            <a:r>
              <a:rPr lang="id-ID" sz="5300" b="1" dirty="0" smtClean="0"/>
              <a:t>Replikasi </a:t>
            </a:r>
            <a:r>
              <a:rPr lang="id-ID" sz="5300" b="1" dirty="0"/>
              <a:t>DNA</a:t>
            </a:r>
            <a:r>
              <a:rPr lang="id-ID" b="1" dirty="0"/>
              <a:t> </a:t>
            </a:r>
            <a:r>
              <a:rPr lang="id-ID" dirty="0"/>
              <a:t/>
            </a:r>
            <a:br>
              <a:rPr lang="id-ID" dirty="0"/>
            </a:br>
            <a:endParaRPr lang="id-ID" dirty="0"/>
          </a:p>
        </p:txBody>
      </p:sp>
    </p:spTree>
    <p:extLst>
      <p:ext uri="{BB962C8B-B14F-4D97-AF65-F5344CB8AC3E}">
        <p14:creationId xmlns:p14="http://schemas.microsoft.com/office/powerpoint/2010/main" val="321523948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https://3.bp.blogspot.com/-clclk-Ep7DU/VBQxdZW-6vI/AAAAAAAAlQQ/vx1wEFweHTc/s1600/replikasi%2Bdna.jpg">
            <a:hlinkClick r:id="rId2"/>
          </p:cNvPr>
          <p:cNvPicPr>
            <a:picLocks noGrp="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467544" y="1772816"/>
            <a:ext cx="8064896" cy="4680519"/>
          </a:xfrm>
          <a:prstGeom prst="rect">
            <a:avLst/>
          </a:prstGeom>
          <a:noFill/>
          <a:ln>
            <a:noFill/>
          </a:ln>
        </p:spPr>
      </p:pic>
      <p:sp>
        <p:nvSpPr>
          <p:cNvPr id="2" name="Title 1"/>
          <p:cNvSpPr>
            <a:spLocks noGrp="1"/>
          </p:cNvSpPr>
          <p:nvPr>
            <p:ph type="title"/>
          </p:nvPr>
        </p:nvSpPr>
        <p:spPr/>
        <p:txBody>
          <a:bodyPr>
            <a:normAutofit fontScale="90000"/>
          </a:bodyPr>
          <a:lstStyle/>
          <a:p>
            <a:r>
              <a:rPr lang="id-ID" dirty="0" smtClean="0"/>
              <a:t/>
            </a:r>
            <a:br>
              <a:rPr lang="id-ID" dirty="0" smtClean="0"/>
            </a:br>
            <a:r>
              <a:rPr lang="id-ID" dirty="0" smtClean="0"/>
              <a:t>GAMBAR </a:t>
            </a:r>
            <a:r>
              <a:rPr lang="id-ID" dirty="0" smtClean="0"/>
              <a:t>3 JENIS REPLIKASI DNA</a:t>
            </a:r>
            <a:endParaRPr lang="id-ID" dirty="0"/>
          </a:p>
        </p:txBody>
      </p:sp>
    </p:spTree>
    <p:extLst>
      <p:ext uri="{BB962C8B-B14F-4D97-AF65-F5344CB8AC3E}">
        <p14:creationId xmlns:p14="http://schemas.microsoft.com/office/powerpoint/2010/main" val="3730902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3528" y="908720"/>
            <a:ext cx="8363272" cy="5616624"/>
          </a:xfrm>
        </p:spPr>
        <p:txBody>
          <a:bodyPr>
            <a:normAutofit fontScale="85000" lnSpcReduction="20000"/>
          </a:bodyPr>
          <a:lstStyle/>
          <a:p>
            <a:pPr marL="514350" lvl="0" indent="-514350">
              <a:buAutoNum type="arabicPeriod"/>
            </a:pPr>
            <a:r>
              <a:rPr lang="id-ID" dirty="0" smtClean="0"/>
              <a:t>Model </a:t>
            </a:r>
            <a:r>
              <a:rPr lang="id-ID" dirty="0"/>
              <a:t>konservatif, yaitu dua rantai DNA lama tetap tidak berubah, berfungsi sebagai cetakan untuk dua rantai DNA baru. Replikasi ini mempertahankan molekul dari DNA lama dan membuat molekul DNA </a:t>
            </a:r>
            <a:r>
              <a:rPr lang="id-ID" dirty="0" smtClean="0"/>
              <a:t>baru.</a:t>
            </a:r>
          </a:p>
          <a:p>
            <a:pPr marL="514350" lvl="0" indent="-514350">
              <a:buAutoNum type="arabicPeriod"/>
            </a:pPr>
            <a:r>
              <a:rPr lang="id-ID" dirty="0" smtClean="0"/>
              <a:t>Model </a:t>
            </a:r>
            <a:r>
              <a:rPr lang="id-ID" dirty="0"/>
              <a:t>semikonservatif, yaitu dua rantai DNA lama terpisah dan rantai baru disintesis dengan prinsip komplementasi pada masing-masing rantai DNA lama. Akhirnya dihasilkan dua rantai DNA baru yang masing-masing mengandung satu rantai cetakan molekul DNA lama dan satu rantai baru hasil sintesis. </a:t>
            </a:r>
            <a:endParaRPr lang="id-ID" dirty="0" smtClean="0"/>
          </a:p>
          <a:p>
            <a:pPr marL="514350" lvl="0" indent="-514350">
              <a:buAutoNum type="arabicPeriod"/>
            </a:pPr>
            <a:r>
              <a:rPr lang="id-ID" dirty="0" smtClean="0"/>
              <a:t>Model </a:t>
            </a:r>
            <a:r>
              <a:rPr lang="id-ID" dirty="0"/>
              <a:t>dispersif, yaitu beberapa bagian dari kedua rantai DNA lama digunakan sebagai cetakan untuk sintesis rantai DNA baru. Oleh karena itu, hasil akhirnya diperoleh rantai DNA lama dan baru yang tersebar pada rantai DNA lama dan baru. Replikasi ini menghasilkan dua molekul DNA lama dan DNA baru yang saling berselang-seling pada setiap untai.</a:t>
            </a:r>
          </a:p>
          <a:p>
            <a:endParaRPr lang="id-ID" dirty="0"/>
          </a:p>
        </p:txBody>
      </p:sp>
    </p:spTree>
    <p:extLst>
      <p:ext uri="{BB962C8B-B14F-4D97-AF65-F5344CB8AC3E}">
        <p14:creationId xmlns:p14="http://schemas.microsoft.com/office/powerpoint/2010/main" val="181752930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9552" y="1916832"/>
            <a:ext cx="8147248" cy="4090459"/>
          </a:xfrm>
        </p:spPr>
        <p:txBody>
          <a:bodyPr/>
          <a:lstStyle/>
          <a:p>
            <a:pPr marL="109728" indent="0">
              <a:buNone/>
            </a:pPr>
            <a:r>
              <a:rPr lang="id-ID" dirty="0" smtClean="0"/>
              <a:t>1. Helikase : Untuk mempermudah membuka untai ganda DNA menjadi dua buah untai tunggal</a:t>
            </a:r>
          </a:p>
          <a:p>
            <a:pPr marL="109728" indent="0">
              <a:buNone/>
            </a:pPr>
            <a:r>
              <a:rPr lang="id-ID" dirty="0" smtClean="0"/>
              <a:t>2. Polimerase : Untuk menggabungkan deoksiribonukleosida trifosfat</a:t>
            </a:r>
          </a:p>
          <a:p>
            <a:pPr marL="109728" indent="0">
              <a:buNone/>
            </a:pPr>
            <a:r>
              <a:rPr lang="id-ID" dirty="0" smtClean="0"/>
              <a:t>3. Ligase : Menyambungkan bagian bagian untai tunggal DNA yang baru terbentuk.</a:t>
            </a:r>
            <a:endParaRPr lang="id-ID" dirty="0"/>
          </a:p>
        </p:txBody>
      </p:sp>
      <p:sp>
        <p:nvSpPr>
          <p:cNvPr id="2" name="Title 1"/>
          <p:cNvSpPr>
            <a:spLocks noGrp="1"/>
          </p:cNvSpPr>
          <p:nvPr>
            <p:ph type="title"/>
          </p:nvPr>
        </p:nvSpPr>
        <p:spPr/>
        <p:txBody>
          <a:bodyPr>
            <a:normAutofit fontScale="90000"/>
          </a:bodyPr>
          <a:lstStyle/>
          <a:p>
            <a:r>
              <a:rPr lang="id-ID" dirty="0" smtClean="0"/>
              <a:t/>
            </a:r>
            <a:br>
              <a:rPr lang="id-ID" dirty="0" smtClean="0"/>
            </a:br>
            <a:r>
              <a:rPr lang="id-ID" dirty="0" smtClean="0"/>
              <a:t>ENZIM </a:t>
            </a:r>
            <a:r>
              <a:rPr lang="id-ID" dirty="0" smtClean="0"/>
              <a:t>YANG BERPERAN DALAM PROSES REPLIKASI DNA </a:t>
            </a:r>
            <a:endParaRPr lang="id-ID" dirty="0"/>
          </a:p>
        </p:txBody>
      </p:sp>
    </p:spTree>
    <p:extLst>
      <p:ext uri="{BB962C8B-B14F-4D97-AF65-F5344CB8AC3E}">
        <p14:creationId xmlns:p14="http://schemas.microsoft.com/office/powerpoint/2010/main" val="42085004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04664"/>
            <a:ext cx="8229600" cy="5721499"/>
          </a:xfrm>
        </p:spPr>
        <p:txBody>
          <a:bodyPr/>
          <a:lstStyle/>
          <a:p>
            <a:r>
              <a:rPr lang="id-ID" dirty="0"/>
              <a:t>Materi genetik merupakan informasi pada setiap sel makhluk hidup yang dapat diturunkan pada keturunan selanjutnya. </a:t>
            </a:r>
            <a:endParaRPr lang="id-ID" dirty="0" smtClean="0"/>
          </a:p>
          <a:p>
            <a:r>
              <a:rPr lang="id-ID" dirty="0" smtClean="0"/>
              <a:t>Biasanya</a:t>
            </a:r>
            <a:r>
              <a:rPr lang="id-ID" dirty="0"/>
              <a:t>, materi genetik juga disebut sebagai asam nukleat atau faktor hereditas. </a:t>
            </a:r>
            <a:endParaRPr lang="id-ID" dirty="0" smtClean="0"/>
          </a:p>
          <a:p>
            <a:r>
              <a:rPr lang="id-ID" dirty="0" smtClean="0"/>
              <a:t>Pada </a:t>
            </a:r>
            <a:r>
              <a:rPr lang="id-ID" dirty="0"/>
              <a:t>makhluk hidup, materi genetik yang terdiri atas kromosom, gen, DNA, dan RNA akan diturunkan melalui proses reproduksi</a:t>
            </a:r>
          </a:p>
        </p:txBody>
      </p:sp>
    </p:spTree>
    <p:extLst>
      <p:ext uri="{BB962C8B-B14F-4D97-AF65-F5344CB8AC3E}">
        <p14:creationId xmlns:p14="http://schemas.microsoft.com/office/powerpoint/2010/main" val="362216537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80728"/>
            <a:ext cx="8229600" cy="5145435"/>
          </a:xfrm>
        </p:spPr>
        <p:txBody>
          <a:bodyPr>
            <a:normAutofit/>
          </a:bodyPr>
          <a:lstStyle/>
          <a:p>
            <a:r>
              <a:rPr lang="id-ID" dirty="0" smtClean="0"/>
              <a:t>Teori Pewarisan sifat atau hukum hukum hereditas pertama kali dicetuskan oleh </a:t>
            </a:r>
            <a:r>
              <a:rPr lang="id-ID" b="1" dirty="0" smtClean="0"/>
              <a:t>Gregor Johan Mendel </a:t>
            </a:r>
            <a:r>
              <a:rPr lang="id-ID" dirty="0" smtClean="0"/>
              <a:t>(1822 – 1884)</a:t>
            </a:r>
          </a:p>
          <a:p>
            <a:r>
              <a:rPr lang="id-ID" dirty="0" smtClean="0"/>
              <a:t>Mendel berpendapat bahwa sifat sifat dapat diturunkan dari generasi ke generasi melalui faktor tertentu.</a:t>
            </a:r>
          </a:p>
          <a:p>
            <a:r>
              <a:rPr lang="id-ID" dirty="0" smtClean="0"/>
              <a:t>Pendapat Mendel baru dilihat kembali pada tahun 1900 oleh </a:t>
            </a:r>
            <a:r>
              <a:rPr lang="id-ID" b="1" dirty="0" smtClean="0"/>
              <a:t>Hugo De Vries ( Belanda) dan Erich Von Tschermak ( Austria) </a:t>
            </a:r>
            <a:r>
              <a:rPr lang="id-ID" dirty="0" smtClean="0"/>
              <a:t>yang melakukan analisis secara mendalam.</a:t>
            </a:r>
            <a:endParaRPr lang="id-ID" dirty="0"/>
          </a:p>
        </p:txBody>
      </p:sp>
    </p:spTree>
    <p:extLst>
      <p:ext uri="{BB962C8B-B14F-4D97-AF65-F5344CB8AC3E}">
        <p14:creationId xmlns:p14="http://schemas.microsoft.com/office/powerpoint/2010/main" val="352047490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4704"/>
            <a:ext cx="8229600" cy="5361459"/>
          </a:xfrm>
        </p:spPr>
        <p:txBody>
          <a:bodyPr/>
          <a:lstStyle/>
          <a:p>
            <a:r>
              <a:rPr lang="id-ID" dirty="0" smtClean="0"/>
              <a:t>Analisis secara kimia dari sel menunjukkan bahwa di dalam sel terdapat senyawa -senyawa organik seperti :</a:t>
            </a:r>
          </a:p>
          <a:p>
            <a:pPr lvl="1"/>
            <a:r>
              <a:rPr lang="id-ID" dirty="0" smtClean="0"/>
              <a:t>Karbohidrat</a:t>
            </a:r>
          </a:p>
          <a:p>
            <a:pPr marL="457200" lvl="1" indent="0">
              <a:buNone/>
            </a:pPr>
            <a:r>
              <a:rPr lang="id-ID" dirty="0" smtClean="0"/>
              <a:t>_ Lemak</a:t>
            </a:r>
          </a:p>
          <a:p>
            <a:pPr marL="457200" lvl="1" indent="0">
              <a:buNone/>
            </a:pPr>
            <a:r>
              <a:rPr lang="id-ID" dirty="0" smtClean="0"/>
              <a:t>_ Protein</a:t>
            </a:r>
          </a:p>
          <a:p>
            <a:pPr marL="457200" lvl="1" indent="0">
              <a:buNone/>
            </a:pPr>
            <a:r>
              <a:rPr lang="id-ID" dirty="0" smtClean="0"/>
              <a:t>_ Asam Nukleat</a:t>
            </a:r>
          </a:p>
          <a:p>
            <a:pPr marL="457200" lvl="1" indent="0">
              <a:buNone/>
            </a:pPr>
            <a:endParaRPr lang="id-ID" dirty="0"/>
          </a:p>
          <a:p>
            <a:pPr marL="457200" lvl="1" indent="0">
              <a:buNone/>
            </a:pPr>
            <a:r>
              <a:rPr lang="id-ID" dirty="0" smtClean="0"/>
              <a:t>Asam Nukleat ini terdapat didalam Nukleoplasma.</a:t>
            </a:r>
          </a:p>
          <a:p>
            <a:pPr marL="457200" lvl="1" indent="0">
              <a:buNone/>
            </a:pPr>
            <a:r>
              <a:rPr lang="id-ID" dirty="0" smtClean="0"/>
              <a:t>Nukleoplasma adalah substansi cair yang terdapat di dalam nukleus ( inti sel)</a:t>
            </a:r>
            <a:endParaRPr lang="id-ID" dirty="0"/>
          </a:p>
        </p:txBody>
      </p:sp>
    </p:spTree>
    <p:extLst>
      <p:ext uri="{BB962C8B-B14F-4D97-AF65-F5344CB8AC3E}">
        <p14:creationId xmlns:p14="http://schemas.microsoft.com/office/powerpoint/2010/main" val="53990252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08720"/>
            <a:ext cx="8229600" cy="5217443"/>
          </a:xfrm>
        </p:spPr>
        <p:txBody>
          <a:bodyPr>
            <a:normAutofit/>
          </a:bodyPr>
          <a:lstStyle/>
          <a:p>
            <a:r>
              <a:rPr lang="id-ID" dirty="0" smtClean="0"/>
              <a:t>Nukleoplasma mengandung bermacam macam bahan kimia , seperti : </a:t>
            </a:r>
          </a:p>
          <a:p>
            <a:pPr marL="0" indent="0">
              <a:buNone/>
            </a:pPr>
            <a:r>
              <a:rPr lang="id-ID" dirty="0" smtClean="0"/>
              <a:t>	* Larutan Fosfat</a:t>
            </a:r>
          </a:p>
          <a:p>
            <a:pPr marL="0" indent="0">
              <a:buNone/>
            </a:pPr>
            <a:r>
              <a:rPr lang="id-ID" dirty="0" smtClean="0"/>
              <a:t>	* Gula Ribosa</a:t>
            </a:r>
          </a:p>
          <a:p>
            <a:pPr marL="0" indent="0">
              <a:buNone/>
            </a:pPr>
            <a:r>
              <a:rPr lang="id-ID" dirty="0"/>
              <a:t>	</a:t>
            </a:r>
            <a:r>
              <a:rPr lang="id-ID" dirty="0" smtClean="0"/>
              <a:t>* Protein</a:t>
            </a:r>
          </a:p>
          <a:p>
            <a:pPr marL="0" indent="0">
              <a:buNone/>
            </a:pPr>
            <a:r>
              <a:rPr lang="id-ID" dirty="0"/>
              <a:t>	</a:t>
            </a:r>
            <a:r>
              <a:rPr lang="id-ID" dirty="0" smtClean="0"/>
              <a:t>* Nukleotida</a:t>
            </a:r>
          </a:p>
          <a:p>
            <a:pPr marL="0" indent="0">
              <a:buNone/>
            </a:pPr>
            <a:r>
              <a:rPr lang="id-ID" dirty="0"/>
              <a:t>	</a:t>
            </a:r>
            <a:r>
              <a:rPr lang="id-ID" dirty="0" smtClean="0"/>
              <a:t>* Asam Nukleat</a:t>
            </a:r>
          </a:p>
          <a:p>
            <a:pPr marL="0" indent="0">
              <a:buNone/>
            </a:pPr>
            <a:r>
              <a:rPr lang="id-ID" dirty="0"/>
              <a:t>	</a:t>
            </a:r>
            <a:r>
              <a:rPr lang="id-ID" dirty="0" smtClean="0"/>
              <a:t>* Garam Garam mineral</a:t>
            </a:r>
          </a:p>
          <a:p>
            <a:pPr marL="0" indent="0">
              <a:buNone/>
            </a:pPr>
            <a:r>
              <a:rPr lang="id-ID" dirty="0" smtClean="0"/>
              <a:t>Selain zat zat tersebut bahan dasar nukleus adalah protein yang khas yang disebut protein inti atau nukleoprotein.</a:t>
            </a:r>
            <a:endParaRPr lang="id-ID" dirty="0"/>
          </a:p>
        </p:txBody>
      </p:sp>
    </p:spTree>
    <p:extLst>
      <p:ext uri="{BB962C8B-B14F-4D97-AF65-F5344CB8AC3E}">
        <p14:creationId xmlns:p14="http://schemas.microsoft.com/office/powerpoint/2010/main" val="319352080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48680"/>
            <a:ext cx="8229600" cy="5577483"/>
          </a:xfrm>
        </p:spPr>
        <p:txBody>
          <a:bodyPr/>
          <a:lstStyle/>
          <a:p>
            <a:r>
              <a:rPr lang="id-ID" dirty="0" smtClean="0"/>
              <a:t>Nukleoprotein dibangun oleh senyawa protein dan Asam Nukleat.</a:t>
            </a:r>
          </a:p>
          <a:p>
            <a:r>
              <a:rPr lang="id-ID" dirty="0" smtClean="0"/>
              <a:t>Dari beberapa macam asam nukleat , yang ada hubungannya dengan Hereditas ada 2 yaitu : </a:t>
            </a:r>
          </a:p>
          <a:p>
            <a:pPr marL="457200" lvl="1" indent="0">
              <a:buNone/>
            </a:pPr>
            <a:r>
              <a:rPr lang="id-ID" dirty="0" smtClean="0"/>
              <a:t>1. DNA ( Asam Deoksiribonukleat)</a:t>
            </a:r>
          </a:p>
          <a:p>
            <a:pPr marL="457200" lvl="1" indent="0">
              <a:buNone/>
            </a:pPr>
            <a:r>
              <a:rPr lang="id-ID" dirty="0" smtClean="0"/>
              <a:t>2. RNA ( Asam Ribonukleat)</a:t>
            </a:r>
            <a:endParaRPr lang="id-ID" dirty="0"/>
          </a:p>
        </p:txBody>
      </p:sp>
    </p:spTree>
    <p:extLst>
      <p:ext uri="{BB962C8B-B14F-4D97-AF65-F5344CB8AC3E}">
        <p14:creationId xmlns:p14="http://schemas.microsoft.com/office/powerpoint/2010/main" val="331886298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340768"/>
            <a:ext cx="8229600" cy="5328592"/>
          </a:xfrm>
        </p:spPr>
        <p:txBody>
          <a:bodyPr>
            <a:normAutofit/>
          </a:bodyPr>
          <a:lstStyle/>
          <a:p>
            <a:pPr marL="514350" indent="-514350">
              <a:buFont typeface="Calibri" pitchFamily="34" charset="0"/>
              <a:buChar char="@"/>
            </a:pPr>
            <a:r>
              <a:rPr lang="en-US" dirty="0" smtClean="0">
                <a:solidFill>
                  <a:srgbClr val="00B050"/>
                </a:solidFill>
                <a:latin typeface="Comic Sans MS" pitchFamily="66" charset="0"/>
              </a:rPr>
              <a:t>DNA </a:t>
            </a:r>
            <a:r>
              <a:rPr lang="en-US" dirty="0" err="1" smtClean="0">
                <a:solidFill>
                  <a:srgbClr val="00B050"/>
                </a:solidFill>
                <a:latin typeface="Comic Sans MS" pitchFamily="66" charset="0"/>
              </a:rPr>
              <a:t>dan</a:t>
            </a:r>
            <a:r>
              <a:rPr lang="en-US" dirty="0" smtClean="0">
                <a:solidFill>
                  <a:srgbClr val="00B050"/>
                </a:solidFill>
                <a:latin typeface="Comic Sans MS" pitchFamily="66" charset="0"/>
              </a:rPr>
              <a:t> RNA </a:t>
            </a:r>
            <a:r>
              <a:rPr lang="en-US" dirty="0" err="1" smtClean="0">
                <a:solidFill>
                  <a:srgbClr val="00B050"/>
                </a:solidFill>
                <a:latin typeface="Comic Sans MS" pitchFamily="66" charset="0"/>
              </a:rPr>
              <a:t>ditemukan</a:t>
            </a:r>
            <a:r>
              <a:rPr lang="en-US" dirty="0" smtClean="0">
                <a:solidFill>
                  <a:srgbClr val="00B050"/>
                </a:solidFill>
                <a:latin typeface="Comic Sans MS" pitchFamily="66" charset="0"/>
              </a:rPr>
              <a:t> </a:t>
            </a:r>
            <a:r>
              <a:rPr lang="en-US" dirty="0" err="1" smtClean="0">
                <a:solidFill>
                  <a:srgbClr val="00B050"/>
                </a:solidFill>
                <a:latin typeface="Comic Sans MS" pitchFamily="66" charset="0"/>
              </a:rPr>
              <a:t>oleh</a:t>
            </a:r>
            <a:r>
              <a:rPr lang="en-US" dirty="0" smtClean="0">
                <a:solidFill>
                  <a:srgbClr val="00B050"/>
                </a:solidFill>
                <a:latin typeface="Comic Sans MS" pitchFamily="66" charset="0"/>
              </a:rPr>
              <a:t> </a:t>
            </a:r>
            <a:r>
              <a:rPr lang="en-US" dirty="0" err="1" smtClean="0">
                <a:solidFill>
                  <a:srgbClr val="00B050"/>
                </a:solidFill>
                <a:latin typeface="Comic Sans MS" pitchFamily="66" charset="0"/>
              </a:rPr>
              <a:t>Friederich</a:t>
            </a:r>
            <a:r>
              <a:rPr lang="en-US" dirty="0" smtClean="0">
                <a:solidFill>
                  <a:srgbClr val="00B050"/>
                </a:solidFill>
                <a:latin typeface="Comic Sans MS" pitchFamily="66" charset="0"/>
              </a:rPr>
              <a:t> </a:t>
            </a:r>
            <a:r>
              <a:rPr lang="en-US" dirty="0" err="1" smtClean="0">
                <a:solidFill>
                  <a:srgbClr val="00B050"/>
                </a:solidFill>
                <a:latin typeface="Comic Sans MS" pitchFamily="66" charset="0"/>
              </a:rPr>
              <a:t>Miescher</a:t>
            </a:r>
            <a:r>
              <a:rPr lang="en-US" dirty="0" smtClean="0">
                <a:solidFill>
                  <a:srgbClr val="00B050"/>
                </a:solidFill>
                <a:latin typeface="Comic Sans MS" pitchFamily="66" charset="0"/>
              </a:rPr>
              <a:t> (1869) yang </a:t>
            </a:r>
            <a:r>
              <a:rPr lang="en-US" dirty="0" err="1" smtClean="0">
                <a:solidFill>
                  <a:srgbClr val="00B050"/>
                </a:solidFill>
                <a:latin typeface="Comic Sans MS" pitchFamily="66" charset="0"/>
              </a:rPr>
              <a:t>menyelidiki</a:t>
            </a:r>
            <a:r>
              <a:rPr lang="en-US" dirty="0" smtClean="0">
                <a:solidFill>
                  <a:srgbClr val="00B050"/>
                </a:solidFill>
                <a:latin typeface="Comic Sans MS" pitchFamily="66" charset="0"/>
              </a:rPr>
              <a:t> </a:t>
            </a:r>
            <a:r>
              <a:rPr lang="en-US" dirty="0" err="1" smtClean="0">
                <a:solidFill>
                  <a:srgbClr val="00B050"/>
                </a:solidFill>
                <a:latin typeface="Comic Sans MS" pitchFamily="66" charset="0"/>
              </a:rPr>
              <a:t>susunan</a:t>
            </a:r>
            <a:r>
              <a:rPr lang="en-US" dirty="0" smtClean="0">
                <a:solidFill>
                  <a:srgbClr val="00B050"/>
                </a:solidFill>
                <a:latin typeface="Comic Sans MS" pitchFamily="66" charset="0"/>
              </a:rPr>
              <a:t> </a:t>
            </a:r>
            <a:r>
              <a:rPr lang="en-US" dirty="0" err="1" smtClean="0">
                <a:solidFill>
                  <a:srgbClr val="00B050"/>
                </a:solidFill>
                <a:latin typeface="Comic Sans MS" pitchFamily="66" charset="0"/>
              </a:rPr>
              <a:t>kimia</a:t>
            </a:r>
            <a:r>
              <a:rPr lang="en-US" dirty="0" smtClean="0">
                <a:solidFill>
                  <a:srgbClr val="00B050"/>
                </a:solidFill>
                <a:latin typeface="Comic Sans MS" pitchFamily="66" charset="0"/>
              </a:rPr>
              <a:t> </a:t>
            </a:r>
            <a:r>
              <a:rPr lang="en-US" dirty="0" err="1" smtClean="0">
                <a:solidFill>
                  <a:srgbClr val="00B050"/>
                </a:solidFill>
                <a:latin typeface="Comic Sans MS" pitchFamily="66" charset="0"/>
              </a:rPr>
              <a:t>dari</a:t>
            </a:r>
            <a:r>
              <a:rPr lang="en-US" dirty="0" smtClean="0">
                <a:solidFill>
                  <a:srgbClr val="00B050"/>
                </a:solidFill>
                <a:latin typeface="Comic Sans MS" pitchFamily="66" charset="0"/>
              </a:rPr>
              <a:t> </a:t>
            </a:r>
            <a:r>
              <a:rPr lang="en-US" dirty="0" err="1" smtClean="0">
                <a:solidFill>
                  <a:srgbClr val="00B050"/>
                </a:solidFill>
                <a:latin typeface="Comic Sans MS" pitchFamily="66" charset="0"/>
              </a:rPr>
              <a:t>nukleus</a:t>
            </a:r>
            <a:r>
              <a:rPr lang="en-US" dirty="0" smtClean="0">
                <a:solidFill>
                  <a:srgbClr val="00B050"/>
                </a:solidFill>
                <a:latin typeface="Comic Sans MS" pitchFamily="66" charset="0"/>
              </a:rPr>
              <a:t>.</a:t>
            </a:r>
          </a:p>
          <a:p>
            <a:pPr marL="514350" indent="-514350">
              <a:buFont typeface="Calibri" pitchFamily="34" charset="0"/>
              <a:buChar char="@"/>
            </a:pPr>
            <a:r>
              <a:rPr lang="en-US" dirty="0" smtClean="0">
                <a:solidFill>
                  <a:srgbClr val="00B050"/>
                </a:solidFill>
                <a:latin typeface="Comic Sans MS" pitchFamily="66" charset="0"/>
              </a:rPr>
              <a:t>DNA (Deoxyribonucleic acid) </a:t>
            </a:r>
            <a:r>
              <a:rPr lang="en-US" dirty="0" err="1" smtClean="0">
                <a:solidFill>
                  <a:srgbClr val="00B050"/>
                </a:solidFill>
                <a:latin typeface="Comic Sans MS" pitchFamily="66" charset="0"/>
              </a:rPr>
              <a:t>terbentuk</a:t>
            </a:r>
            <a:r>
              <a:rPr lang="en-US" dirty="0" smtClean="0">
                <a:solidFill>
                  <a:srgbClr val="00B050"/>
                </a:solidFill>
                <a:latin typeface="Comic Sans MS" pitchFamily="66" charset="0"/>
              </a:rPr>
              <a:t> </a:t>
            </a:r>
            <a:r>
              <a:rPr lang="en-US" dirty="0" err="1" smtClean="0">
                <a:solidFill>
                  <a:srgbClr val="00B050"/>
                </a:solidFill>
                <a:latin typeface="Comic Sans MS" pitchFamily="66" charset="0"/>
              </a:rPr>
              <a:t>dari</a:t>
            </a:r>
            <a:r>
              <a:rPr lang="en-US" dirty="0" smtClean="0">
                <a:solidFill>
                  <a:srgbClr val="00B050"/>
                </a:solidFill>
                <a:latin typeface="Comic Sans MS" pitchFamily="66" charset="0"/>
              </a:rPr>
              <a:t> 3 </a:t>
            </a:r>
            <a:r>
              <a:rPr lang="en-US" dirty="0" err="1" smtClean="0">
                <a:solidFill>
                  <a:srgbClr val="00B050"/>
                </a:solidFill>
                <a:latin typeface="Comic Sans MS" pitchFamily="66" charset="0"/>
              </a:rPr>
              <a:t>macam</a:t>
            </a:r>
            <a:r>
              <a:rPr lang="en-US" dirty="0" smtClean="0">
                <a:solidFill>
                  <a:srgbClr val="00B050"/>
                </a:solidFill>
                <a:latin typeface="Comic Sans MS" pitchFamily="66" charset="0"/>
              </a:rPr>
              <a:t> </a:t>
            </a:r>
            <a:r>
              <a:rPr lang="en-US" dirty="0" err="1" smtClean="0">
                <a:solidFill>
                  <a:srgbClr val="00B050"/>
                </a:solidFill>
                <a:latin typeface="Comic Sans MS" pitchFamily="66" charset="0"/>
              </a:rPr>
              <a:t>molekul</a:t>
            </a:r>
            <a:r>
              <a:rPr lang="en-US" dirty="0" smtClean="0">
                <a:solidFill>
                  <a:srgbClr val="00B050"/>
                </a:solidFill>
                <a:latin typeface="Comic Sans MS" pitchFamily="66" charset="0"/>
              </a:rPr>
              <a:t>:</a:t>
            </a:r>
          </a:p>
          <a:p>
            <a:pPr marL="514350" indent="-514350">
              <a:buAutoNum type="arabicPeriod"/>
            </a:pPr>
            <a:r>
              <a:rPr lang="en-US" dirty="0" err="1" smtClean="0">
                <a:solidFill>
                  <a:srgbClr val="00B050"/>
                </a:solidFill>
                <a:latin typeface="Comic Sans MS" pitchFamily="66" charset="0"/>
              </a:rPr>
              <a:t>Gula</a:t>
            </a:r>
            <a:r>
              <a:rPr lang="en-US" dirty="0" smtClean="0">
                <a:solidFill>
                  <a:srgbClr val="00B050"/>
                </a:solidFill>
                <a:latin typeface="Comic Sans MS" pitchFamily="66" charset="0"/>
              </a:rPr>
              <a:t> </a:t>
            </a:r>
            <a:r>
              <a:rPr lang="en-US" dirty="0" err="1" smtClean="0">
                <a:solidFill>
                  <a:srgbClr val="00B050"/>
                </a:solidFill>
                <a:latin typeface="Comic Sans MS" pitchFamily="66" charset="0"/>
              </a:rPr>
              <a:t>pentosa</a:t>
            </a:r>
            <a:r>
              <a:rPr lang="en-US" dirty="0" smtClean="0">
                <a:solidFill>
                  <a:srgbClr val="00B050"/>
                </a:solidFill>
                <a:latin typeface="Comic Sans MS" pitchFamily="66" charset="0"/>
              </a:rPr>
              <a:t> (</a:t>
            </a:r>
            <a:r>
              <a:rPr lang="en-US" dirty="0" err="1" smtClean="0">
                <a:solidFill>
                  <a:srgbClr val="00B050"/>
                </a:solidFill>
                <a:latin typeface="Comic Sans MS" pitchFamily="66" charset="0"/>
              </a:rPr>
              <a:t>deoksiribosa</a:t>
            </a:r>
            <a:r>
              <a:rPr lang="en-US" dirty="0" smtClean="0">
                <a:solidFill>
                  <a:srgbClr val="00B050"/>
                </a:solidFill>
                <a:latin typeface="Comic Sans MS" pitchFamily="66" charset="0"/>
              </a:rPr>
              <a:t>)</a:t>
            </a:r>
          </a:p>
          <a:p>
            <a:pPr marL="514350" indent="-514350">
              <a:buFont typeface="Arial" pitchFamily="34" charset="0"/>
              <a:buAutoNum type="arabicPeriod"/>
            </a:pPr>
            <a:r>
              <a:rPr lang="en-US" dirty="0" err="1" smtClean="0">
                <a:solidFill>
                  <a:srgbClr val="00B050"/>
                </a:solidFill>
                <a:latin typeface="Comic Sans MS" pitchFamily="66" charset="0"/>
              </a:rPr>
              <a:t>Fosfat</a:t>
            </a:r>
            <a:r>
              <a:rPr lang="en-US" dirty="0" smtClean="0">
                <a:solidFill>
                  <a:srgbClr val="00B050"/>
                </a:solidFill>
                <a:latin typeface="Comic Sans MS" pitchFamily="66" charset="0"/>
              </a:rPr>
              <a:t> (PO</a:t>
            </a:r>
            <a:r>
              <a:rPr lang="en-US" baseline="-25000" dirty="0" smtClean="0">
                <a:solidFill>
                  <a:srgbClr val="00B050"/>
                </a:solidFill>
                <a:latin typeface="Comic Sans MS" pitchFamily="66" charset="0"/>
              </a:rPr>
              <a:t>4</a:t>
            </a:r>
            <a:r>
              <a:rPr lang="en-US" baseline="30000" dirty="0" smtClean="0">
                <a:solidFill>
                  <a:srgbClr val="00B050"/>
                </a:solidFill>
                <a:latin typeface="Comic Sans MS" pitchFamily="66" charset="0"/>
              </a:rPr>
              <a:t>-</a:t>
            </a:r>
            <a:r>
              <a:rPr lang="en-US" dirty="0" smtClean="0">
                <a:solidFill>
                  <a:srgbClr val="00B050"/>
                </a:solidFill>
                <a:latin typeface="Comic Sans MS" pitchFamily="66" charset="0"/>
              </a:rPr>
              <a:t>)</a:t>
            </a:r>
          </a:p>
          <a:p>
            <a:pPr marL="514350" indent="-514350">
              <a:buAutoNum type="arabicPeriod"/>
            </a:pPr>
            <a:r>
              <a:rPr lang="en-US" dirty="0" err="1" smtClean="0">
                <a:solidFill>
                  <a:srgbClr val="00B050"/>
                </a:solidFill>
                <a:latin typeface="Comic Sans MS" pitchFamily="66" charset="0"/>
              </a:rPr>
              <a:t>Basa</a:t>
            </a:r>
            <a:r>
              <a:rPr lang="en-US" dirty="0" smtClean="0">
                <a:solidFill>
                  <a:srgbClr val="00B050"/>
                </a:solidFill>
                <a:latin typeface="Comic Sans MS" pitchFamily="66" charset="0"/>
              </a:rPr>
              <a:t> nitrogen </a:t>
            </a:r>
            <a:r>
              <a:rPr lang="id-ID" dirty="0" smtClean="0">
                <a:solidFill>
                  <a:srgbClr val="00B050"/>
                </a:solidFill>
                <a:latin typeface="Comic Sans MS" pitchFamily="66" charset="0"/>
              </a:rPr>
              <a:t>terdiri atas :</a:t>
            </a:r>
          </a:p>
          <a:p>
            <a:pPr marL="0" indent="0">
              <a:buNone/>
            </a:pPr>
            <a:r>
              <a:rPr lang="id-ID" dirty="0" smtClean="0">
                <a:solidFill>
                  <a:srgbClr val="00B050"/>
                </a:solidFill>
                <a:latin typeface="Comic Sans MS" pitchFamily="66" charset="0"/>
              </a:rPr>
              <a:t>	a.Purin : Guanin (G) dan Adenin (A)</a:t>
            </a:r>
          </a:p>
          <a:p>
            <a:pPr marL="0" indent="0">
              <a:buNone/>
            </a:pPr>
            <a:r>
              <a:rPr lang="id-ID" dirty="0">
                <a:solidFill>
                  <a:srgbClr val="00B050"/>
                </a:solidFill>
                <a:latin typeface="Comic Sans MS" pitchFamily="66" charset="0"/>
              </a:rPr>
              <a:t>	</a:t>
            </a:r>
            <a:r>
              <a:rPr lang="id-ID" dirty="0" smtClean="0">
                <a:solidFill>
                  <a:srgbClr val="00B050"/>
                </a:solidFill>
                <a:latin typeface="Comic Sans MS" pitchFamily="66" charset="0"/>
              </a:rPr>
              <a:t>b.Pirimidin : Timin (T) dan Sitosin (S) </a:t>
            </a:r>
            <a:endParaRPr lang="en-US" dirty="0" smtClean="0">
              <a:solidFill>
                <a:srgbClr val="00B050"/>
              </a:solidFill>
              <a:latin typeface="Comic Sans MS" pitchFamily="66" charset="0"/>
            </a:endParaRPr>
          </a:p>
          <a:p>
            <a:endParaRPr lang="id-ID" dirty="0"/>
          </a:p>
        </p:txBody>
      </p:sp>
      <p:sp>
        <p:nvSpPr>
          <p:cNvPr id="2" name="Title 1"/>
          <p:cNvSpPr>
            <a:spLocks noGrp="1"/>
          </p:cNvSpPr>
          <p:nvPr>
            <p:ph type="title"/>
          </p:nvPr>
        </p:nvSpPr>
        <p:spPr/>
        <p:txBody>
          <a:bodyPr>
            <a:normAutofit fontScale="90000"/>
          </a:bodyPr>
          <a:lstStyle/>
          <a:p>
            <a:r>
              <a:rPr lang="id-ID" dirty="0" smtClean="0"/>
              <a:t>1. DNA ( Asam Deoksiribonukleat)</a:t>
            </a:r>
            <a:endParaRPr lang="id-ID" dirty="0"/>
          </a:p>
        </p:txBody>
      </p:sp>
    </p:spTree>
    <p:extLst>
      <p:ext uri="{BB962C8B-B14F-4D97-AF65-F5344CB8AC3E}">
        <p14:creationId xmlns:p14="http://schemas.microsoft.com/office/powerpoint/2010/main" val="30677890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20000"/>
          </a:bodyPr>
          <a:lstStyle/>
          <a:p>
            <a:r>
              <a:rPr lang="id-ID" dirty="0"/>
              <a:t>DNA adalah suatu molekul besar kompleks yang terdiri dari dua pita panjang yang saling berpilin membentuk heliks ganda, dengan setiap pitanya merupakan suatu polimer dari ratusan hingga ribuan nukleotida. Setiap nukleotida ini terdiri dari:</a:t>
            </a:r>
          </a:p>
          <a:p>
            <a:pPr lvl="0"/>
            <a:r>
              <a:rPr lang="id-ID" i="1" dirty="0"/>
              <a:t>Gula pentosa deoksiribosa, </a:t>
            </a:r>
            <a:r>
              <a:rPr lang="id-ID" dirty="0"/>
              <a:t>gula pentosa (beratom 5C) yang kehilangan satu atom oksigen. </a:t>
            </a:r>
          </a:p>
          <a:p>
            <a:pPr lvl="0"/>
            <a:r>
              <a:rPr lang="id-ID" i="1" dirty="0"/>
              <a:t>Gugus fosfat, </a:t>
            </a:r>
            <a:r>
              <a:rPr lang="id-ID" dirty="0"/>
              <a:t>yang terikat pada atom C nomor 5 dari gula pentosa. </a:t>
            </a:r>
          </a:p>
          <a:p>
            <a:r>
              <a:rPr lang="id-ID" i="1" dirty="0"/>
              <a:t>Basa nitrogen, </a:t>
            </a:r>
            <a:r>
              <a:rPr lang="id-ID" dirty="0"/>
              <a:t>yang terikat pada atom C nomor 1 dari gula pentosa</a:t>
            </a:r>
          </a:p>
        </p:txBody>
      </p:sp>
      <p:sp>
        <p:nvSpPr>
          <p:cNvPr id="2" name="Title 1"/>
          <p:cNvSpPr>
            <a:spLocks noGrp="1"/>
          </p:cNvSpPr>
          <p:nvPr>
            <p:ph type="title"/>
          </p:nvPr>
        </p:nvSpPr>
        <p:spPr/>
        <p:txBody>
          <a:bodyPr>
            <a:normAutofit fontScale="90000"/>
          </a:bodyPr>
          <a:lstStyle/>
          <a:p>
            <a:r>
              <a:rPr lang="id-ID" b="1" dirty="0" smtClean="0"/>
              <a:t/>
            </a:r>
            <a:br>
              <a:rPr lang="id-ID" b="1" dirty="0" smtClean="0"/>
            </a:br>
            <a:r>
              <a:rPr lang="id-ID" b="1" dirty="0" smtClean="0"/>
              <a:t>Struktur </a:t>
            </a:r>
            <a:r>
              <a:rPr lang="id-ID" b="1" dirty="0"/>
              <a:t>DNA </a:t>
            </a:r>
            <a:r>
              <a:rPr lang="id-ID" dirty="0"/>
              <a:t/>
            </a:r>
            <a:br>
              <a:rPr lang="id-ID" dirty="0"/>
            </a:br>
            <a:endParaRPr lang="id-ID" dirty="0"/>
          </a:p>
        </p:txBody>
      </p:sp>
    </p:spTree>
    <p:extLst>
      <p:ext uri="{BB962C8B-B14F-4D97-AF65-F5344CB8AC3E}">
        <p14:creationId xmlns:p14="http://schemas.microsoft.com/office/powerpoint/2010/main" val="7643885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1844824"/>
            <a:ext cx="8219256" cy="4162467"/>
          </a:xfrm>
        </p:spPr>
        <p:txBody>
          <a:bodyPr/>
          <a:lstStyle/>
          <a:p>
            <a:pPr lvl="0"/>
            <a:r>
              <a:rPr lang="id-ID" dirty="0"/>
              <a:t>Jumlah DNA konstan pada setiap jenis sel dan spesies.</a:t>
            </a:r>
          </a:p>
          <a:p>
            <a:pPr lvl="0"/>
            <a:r>
              <a:rPr lang="id-ID" dirty="0"/>
              <a:t>Kandungan DNA dalam sel bergantung sifat ploidi atau jumlah kromosom.</a:t>
            </a:r>
          </a:p>
          <a:p>
            <a:pPr lvl="0"/>
            <a:r>
              <a:rPr lang="id-ID" dirty="0"/>
              <a:t>Bentuk DNA pada inti sel eukariotik seperti benang yang tidak bercabang.</a:t>
            </a:r>
          </a:p>
          <a:p>
            <a:pPr lvl="0"/>
            <a:r>
              <a:rPr lang="id-ID" dirty="0"/>
              <a:t>Bentuk DNA pada inti sel prokariotik, plastid, dan mitokondria berbentuk sirkuler.</a:t>
            </a:r>
          </a:p>
          <a:p>
            <a:endParaRPr lang="id-ID" dirty="0"/>
          </a:p>
        </p:txBody>
      </p:sp>
      <p:sp>
        <p:nvSpPr>
          <p:cNvPr id="2" name="Title 1"/>
          <p:cNvSpPr>
            <a:spLocks noGrp="1"/>
          </p:cNvSpPr>
          <p:nvPr>
            <p:ph type="title"/>
          </p:nvPr>
        </p:nvSpPr>
        <p:spPr/>
        <p:txBody>
          <a:bodyPr>
            <a:normAutofit fontScale="90000"/>
          </a:bodyPr>
          <a:lstStyle/>
          <a:p>
            <a:r>
              <a:rPr lang="id-ID" b="1" dirty="0" smtClean="0"/>
              <a:t/>
            </a:r>
            <a:br>
              <a:rPr lang="id-ID" b="1" dirty="0" smtClean="0"/>
            </a:br>
            <a:r>
              <a:rPr lang="id-ID" dirty="0"/>
              <a:t/>
            </a:r>
            <a:br>
              <a:rPr lang="id-ID" dirty="0"/>
            </a:br>
            <a:r>
              <a:rPr lang="id-ID" b="1" dirty="0" smtClean="0"/>
              <a:t>Sifat </a:t>
            </a:r>
            <a:r>
              <a:rPr lang="id-ID" b="1" dirty="0"/>
              <a:t>DNA </a:t>
            </a:r>
            <a:r>
              <a:rPr lang="id-ID" dirty="0"/>
              <a:t/>
            </a:r>
            <a:br>
              <a:rPr lang="id-ID" dirty="0"/>
            </a:br>
            <a:endParaRPr lang="id-ID" dirty="0"/>
          </a:p>
        </p:txBody>
      </p:sp>
    </p:spTree>
    <p:extLst>
      <p:ext uri="{BB962C8B-B14F-4D97-AF65-F5344CB8AC3E}">
        <p14:creationId xmlns:p14="http://schemas.microsoft.com/office/powerpoint/2010/main" val="347188717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70</TotalTime>
  <Words>570</Words>
  <Application>Microsoft Office PowerPoint</Application>
  <PresentationFormat>On-screen Show (4:3)</PresentationFormat>
  <Paragraphs>69</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Concourse</vt:lpstr>
      <vt:lpstr>    MATERI GENETIK  OLEH :                                           LENNY JULITA WATI SINAGA,S.Pd      </vt:lpstr>
      <vt:lpstr>PowerPoint Presentation</vt:lpstr>
      <vt:lpstr>PowerPoint Presentation</vt:lpstr>
      <vt:lpstr>PowerPoint Presentation</vt:lpstr>
      <vt:lpstr>PowerPoint Presentation</vt:lpstr>
      <vt:lpstr>PowerPoint Presentation</vt:lpstr>
      <vt:lpstr>1. DNA ( Asam Deoksiribonukleat)</vt:lpstr>
      <vt:lpstr> Struktur DNA  </vt:lpstr>
      <vt:lpstr>  Sifat DNA  </vt:lpstr>
      <vt:lpstr>  Fungsi DNA  </vt:lpstr>
      <vt:lpstr> Komponen penyusun DNA</vt:lpstr>
      <vt:lpstr> Replikasi DNA  </vt:lpstr>
      <vt:lpstr> GAMBAR 3 JENIS REPLIKASI DNA</vt:lpstr>
      <vt:lpstr>PowerPoint Presentation</vt:lpstr>
      <vt:lpstr> ENZIM YANG BERPERAN DALAM PROSES REPLIKASI DNA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MATERI GENETIK</dc:title>
  <dc:creator>USER</dc:creator>
  <cp:lastModifiedBy>USER</cp:lastModifiedBy>
  <cp:revision>7</cp:revision>
  <dcterms:created xsi:type="dcterms:W3CDTF">2020-07-09T15:25:26Z</dcterms:created>
  <dcterms:modified xsi:type="dcterms:W3CDTF">2020-07-18T14:05:45Z</dcterms:modified>
</cp:coreProperties>
</file>