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696" r:id="rId3"/>
  </p:sldMasterIdLst>
  <p:notesMasterIdLst>
    <p:notesMasterId r:id="rId43"/>
  </p:notesMasterIdLst>
  <p:sldIdLst>
    <p:sldId id="308" r:id="rId4"/>
    <p:sldId id="326" r:id="rId5"/>
    <p:sldId id="258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273" r:id="rId17"/>
    <p:sldId id="320" r:id="rId18"/>
    <p:sldId id="321" r:id="rId19"/>
    <p:sldId id="322" r:id="rId20"/>
    <p:sldId id="323" r:id="rId21"/>
    <p:sldId id="309" r:id="rId22"/>
    <p:sldId id="310" r:id="rId23"/>
    <p:sldId id="281" r:id="rId24"/>
    <p:sldId id="282" r:id="rId25"/>
    <p:sldId id="283" r:id="rId26"/>
    <p:sldId id="284" r:id="rId27"/>
    <p:sldId id="285" r:id="rId28"/>
    <p:sldId id="340" r:id="rId29"/>
    <p:sldId id="341" r:id="rId30"/>
    <p:sldId id="327" r:id="rId31"/>
    <p:sldId id="328" r:id="rId32"/>
    <p:sldId id="329" r:id="rId33"/>
    <p:sldId id="330" r:id="rId34"/>
    <p:sldId id="332" r:id="rId35"/>
    <p:sldId id="333" r:id="rId36"/>
    <p:sldId id="334" r:id="rId37"/>
    <p:sldId id="335" r:id="rId38"/>
    <p:sldId id="336" r:id="rId39"/>
    <p:sldId id="338" r:id="rId40"/>
    <p:sldId id="339" r:id="rId41"/>
    <p:sldId id="305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9" autoAdjust="0"/>
    <p:restoredTop sz="94660"/>
  </p:normalViewPr>
  <p:slideViewPr>
    <p:cSldViewPr>
      <p:cViewPr>
        <p:scale>
          <a:sx n="72" d="100"/>
          <a:sy n="72" d="100"/>
        </p:scale>
        <p:origin x="-13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7C591-3C80-475A-A505-A1A353208A0B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8618E-76C6-490B-9735-4D85282526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467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B33AB3F-7A5B-4547-857D-52D919E25A30}" type="datetimeFigureOut">
              <a:rPr lang="en-US" smtClean="0"/>
              <a:pPr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BA70A43-C63E-4448-87B0-508015015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5" Type="http://schemas.openxmlformats.org/officeDocument/2006/relationships/slide" Target="slide30.xml"/><Relationship Id="rId4" Type="http://schemas.openxmlformats.org/officeDocument/2006/relationships/slide" Target="slide2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20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9" descr="j0178686"/>
          <p:cNvPicPr>
            <a:picLocks noChangeAspect="1" noChangeArrowheads="1"/>
          </p:cNvPicPr>
          <p:nvPr/>
        </p:nvPicPr>
        <p:blipFill>
          <a:blip r:embed="rId2">
            <a:lum bright="42000" contrast="-5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146648" y="333632"/>
            <a:ext cx="8692552" cy="571500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bIns="9144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8800" b="1" dirty="0" smtClean="0">
                <a:solidFill>
                  <a:srgbClr val="92D050"/>
                </a:solidFill>
                <a:latin typeface="Arial Narrow" pitchFamily="34" charset="0"/>
              </a:rPr>
              <a:t>BAB </a:t>
            </a:r>
            <a:r>
              <a:rPr lang="en-US" sz="8800" b="1" dirty="0" smtClean="0">
                <a:solidFill>
                  <a:srgbClr val="92D050"/>
                </a:solidFill>
                <a:latin typeface="Arial Narrow" pitchFamily="34" charset="0"/>
              </a:rPr>
              <a:t>5</a:t>
            </a:r>
            <a:endParaRPr lang="en-US" sz="8800" b="1" dirty="0" smtClean="0">
              <a:solidFill>
                <a:srgbClr val="92D050"/>
              </a:solidFill>
              <a:latin typeface="Arial Narrow" pitchFamily="34" charset="0"/>
            </a:endParaRPr>
          </a:p>
          <a:p>
            <a:pPr algn="ctr" eaLnBrk="1" hangingPunct="1">
              <a:defRPr/>
            </a:pPr>
            <a:r>
              <a:rPr lang="en-US" sz="8800" b="1" dirty="0" err="1" smtClean="0">
                <a:solidFill>
                  <a:srgbClr val="92D050"/>
                </a:solidFill>
                <a:latin typeface="Arial Narrow" pitchFamily="34" charset="0"/>
              </a:rPr>
              <a:t>Barisan</a:t>
            </a:r>
            <a:r>
              <a:rPr lang="en-US" sz="8800" b="1" dirty="0" smtClean="0">
                <a:solidFill>
                  <a:srgbClr val="92D050"/>
                </a:solidFill>
                <a:latin typeface="Arial Narrow" pitchFamily="34" charset="0"/>
              </a:rPr>
              <a:t> </a:t>
            </a:r>
            <a:r>
              <a:rPr lang="en-US" sz="8800" b="1" dirty="0" err="1" smtClean="0">
                <a:solidFill>
                  <a:srgbClr val="92D050"/>
                </a:solidFill>
                <a:latin typeface="Arial Narrow" pitchFamily="34" charset="0"/>
              </a:rPr>
              <a:t>dan</a:t>
            </a:r>
            <a:r>
              <a:rPr lang="en-US" sz="8800" b="1" dirty="0" smtClean="0">
                <a:solidFill>
                  <a:srgbClr val="92D050"/>
                </a:solidFill>
                <a:latin typeface="Arial Narrow" pitchFamily="34" charset="0"/>
              </a:rPr>
              <a:t> </a:t>
            </a:r>
            <a:r>
              <a:rPr lang="en-US" sz="8800" b="1" dirty="0" err="1" smtClean="0">
                <a:solidFill>
                  <a:srgbClr val="92D050"/>
                </a:solidFill>
                <a:latin typeface="Arial Narrow" pitchFamily="34" charset="0"/>
              </a:rPr>
              <a:t>Deret</a:t>
            </a:r>
            <a:endParaRPr lang="en-US" sz="8800" b="1" dirty="0" smtClean="0">
              <a:solidFill>
                <a:srgbClr val="92D05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045053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896" y="836712"/>
            <a:ext cx="8229600" cy="1257296"/>
          </a:xfrm>
        </p:spPr>
        <p:txBody>
          <a:bodyPr>
            <a:normAutofit/>
          </a:bodyPr>
          <a:lstStyle/>
          <a:p>
            <a:r>
              <a:rPr lang="id-ID" sz="2400" dirty="0" smtClean="0"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Barisan bilangan adalah sekumpulan bilangan yang telah diurutkan menurut suatu aturan tertentu.</a:t>
            </a:r>
            <a:endParaRPr lang="id-ID" sz="2400" dirty="0">
              <a:solidFill>
                <a:schemeClr val="accent2">
                  <a:lumMod val="75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488968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Barisan Bilangan</a:t>
            </a:r>
            <a:endParaRPr lang="id-ID" b="1" dirty="0"/>
          </a:p>
        </p:txBody>
      </p:sp>
      <p:sp>
        <p:nvSpPr>
          <p:cNvPr id="4" name="Rectangle 3"/>
          <p:cNvSpPr/>
          <p:nvPr/>
        </p:nvSpPr>
        <p:spPr>
          <a:xfrm>
            <a:off x="2172852" y="1665379"/>
            <a:ext cx="857256" cy="71438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FFFFFF"/>
                </a:solidFill>
              </a:rPr>
              <a:t>U</a:t>
            </a:r>
            <a:r>
              <a:rPr lang="id-ID" baseline="-25000" dirty="0" smtClean="0">
                <a:solidFill>
                  <a:srgbClr val="FFFFFF"/>
                </a:solidFill>
              </a:rPr>
              <a:t>n</a:t>
            </a:r>
            <a:endParaRPr lang="id-ID" dirty="0" smtClean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1216" y="5094403"/>
            <a:ext cx="857256" cy="71438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FFFFFF"/>
                </a:solidFill>
              </a:rPr>
              <a:t>U</a:t>
            </a:r>
            <a:r>
              <a:rPr lang="id-ID" baseline="-25000" dirty="0" smtClean="0">
                <a:solidFill>
                  <a:srgbClr val="FFFFFF"/>
                </a:solidFill>
              </a:rPr>
              <a:t>n</a:t>
            </a:r>
            <a:endParaRPr lang="id-ID" dirty="0" smtClean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1216" y="3379891"/>
            <a:ext cx="857256" cy="71438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FFFFFF"/>
                </a:solidFill>
              </a:rPr>
              <a:t>U</a:t>
            </a:r>
            <a:r>
              <a:rPr lang="id-ID" baseline="-25000" dirty="0" smtClean="0">
                <a:solidFill>
                  <a:srgbClr val="FFFFFF"/>
                </a:solidFill>
              </a:rPr>
              <a:t>2</a:t>
            </a:r>
            <a:endParaRPr lang="id-ID" dirty="0" smtClean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1216" y="2522635"/>
            <a:ext cx="857256" cy="71438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FFFFFF"/>
                </a:solidFill>
              </a:rPr>
              <a:t>U</a:t>
            </a:r>
            <a:r>
              <a:rPr lang="id-ID" baseline="-25000" dirty="0" smtClean="0">
                <a:solidFill>
                  <a:srgbClr val="FFFFFF"/>
                </a:solidFill>
              </a:rPr>
              <a:t>1</a:t>
            </a:r>
            <a:endParaRPr lang="id-ID" dirty="0" smtClean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>
            <a:stCxn id="8" idx="2"/>
            <a:endCxn id="7" idx="0"/>
          </p:cNvCxnSpPr>
          <p:nvPr/>
        </p:nvCxnSpPr>
        <p:spPr>
          <a:xfrm rot="5400000">
            <a:off x="529778" y="4594337"/>
            <a:ext cx="1000132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Left Arrow Callout 17"/>
          <p:cNvSpPr/>
          <p:nvPr/>
        </p:nvSpPr>
        <p:spPr>
          <a:xfrm>
            <a:off x="1958538" y="2665511"/>
            <a:ext cx="2857520" cy="500066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8047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FFFFFF"/>
                </a:solidFill>
                <a:effectLst>
                  <a:glow rad="228600">
                    <a:srgbClr val="7C984A">
                      <a:satMod val="175000"/>
                      <a:alpha val="40000"/>
                    </a:srgbClr>
                  </a:glow>
                </a:effectLst>
              </a:rPr>
              <a:t>Suku Pertama</a:t>
            </a:r>
            <a:endParaRPr lang="id-ID" dirty="0">
              <a:solidFill>
                <a:srgbClr val="FFFFFF"/>
              </a:solidFill>
              <a:effectLst>
                <a:glow rad="228600">
                  <a:srgbClr val="7C984A">
                    <a:satMod val="175000"/>
                    <a:alpha val="40000"/>
                  </a:srgbClr>
                </a:glow>
              </a:effectLst>
            </a:endParaRPr>
          </a:p>
        </p:txBody>
      </p:sp>
      <p:sp>
        <p:nvSpPr>
          <p:cNvPr id="19" name="Left Arrow Callout 18"/>
          <p:cNvSpPr/>
          <p:nvPr/>
        </p:nvSpPr>
        <p:spPr>
          <a:xfrm>
            <a:off x="1958538" y="3451329"/>
            <a:ext cx="2857520" cy="500066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8047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FFFFFF"/>
                </a:solidFill>
                <a:effectLst>
                  <a:glow rad="228600">
                    <a:srgbClr val="7C984A">
                      <a:satMod val="175000"/>
                      <a:alpha val="40000"/>
                    </a:srgbClr>
                  </a:glow>
                </a:effectLst>
              </a:rPr>
              <a:t>Suku ke-2</a:t>
            </a:r>
            <a:endParaRPr lang="id-ID" dirty="0">
              <a:solidFill>
                <a:srgbClr val="FFFFFF"/>
              </a:solidFill>
              <a:effectLst>
                <a:glow rad="228600">
                  <a:srgbClr val="7C984A">
                    <a:satMod val="175000"/>
                    <a:alpha val="40000"/>
                  </a:srgbClr>
                </a:glow>
              </a:effectLst>
            </a:endParaRPr>
          </a:p>
        </p:txBody>
      </p:sp>
      <p:sp>
        <p:nvSpPr>
          <p:cNvPr id="20" name="Left Arrow Callout 19"/>
          <p:cNvSpPr/>
          <p:nvPr/>
        </p:nvSpPr>
        <p:spPr>
          <a:xfrm>
            <a:off x="1958538" y="5165841"/>
            <a:ext cx="2857520" cy="500066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8047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FFFFFF"/>
                </a:solidFill>
                <a:effectLst>
                  <a:glow rad="228600">
                    <a:srgbClr val="7C984A">
                      <a:satMod val="175000"/>
                      <a:alpha val="40000"/>
                    </a:srgbClr>
                  </a:glow>
                </a:effectLst>
              </a:rPr>
              <a:t>Suku ke - n</a:t>
            </a:r>
            <a:endParaRPr lang="id-ID" dirty="0">
              <a:solidFill>
                <a:srgbClr val="FFFFFF"/>
              </a:solidFill>
              <a:effectLst>
                <a:glow rad="228600">
                  <a:srgbClr val="7C984A">
                    <a:satMod val="175000"/>
                    <a:alpha val="40000"/>
                  </a:srgbClr>
                </a:glo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316124" y="4308585"/>
            <a:ext cx="3214710" cy="150019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dirty="0" smtClean="0">
                <a:solidFill>
                  <a:srgbClr val="000000"/>
                </a:solidFill>
              </a:rPr>
              <a:t>Contoh : Barisan 0,2,4 berarti</a:t>
            </a:r>
          </a:p>
          <a:p>
            <a:r>
              <a:rPr lang="id-ID" dirty="0" smtClean="0">
                <a:solidFill>
                  <a:srgbClr val="000000"/>
                </a:solidFill>
              </a:rPr>
              <a:t>U</a:t>
            </a:r>
            <a:r>
              <a:rPr lang="id-ID" baseline="-25000" dirty="0" smtClean="0">
                <a:solidFill>
                  <a:srgbClr val="000000"/>
                </a:solidFill>
              </a:rPr>
              <a:t>1 </a:t>
            </a:r>
            <a:r>
              <a:rPr lang="id-ID" sz="3200" baseline="-25000" dirty="0" smtClean="0">
                <a:solidFill>
                  <a:srgbClr val="000000"/>
                </a:solidFill>
              </a:rPr>
              <a:t>= 0</a:t>
            </a:r>
            <a:r>
              <a:rPr lang="id-ID" sz="2800" baseline="-25000" dirty="0" smtClean="0">
                <a:solidFill>
                  <a:srgbClr val="000000"/>
                </a:solidFill>
              </a:rPr>
              <a:t>, </a:t>
            </a:r>
            <a:r>
              <a:rPr lang="id-ID" dirty="0" smtClean="0">
                <a:solidFill>
                  <a:srgbClr val="000000"/>
                </a:solidFill>
              </a:rPr>
              <a:t>U</a:t>
            </a:r>
            <a:r>
              <a:rPr lang="id-ID" baseline="-25000" dirty="0" smtClean="0">
                <a:solidFill>
                  <a:srgbClr val="000000"/>
                </a:solidFill>
              </a:rPr>
              <a:t>2 </a:t>
            </a:r>
            <a:r>
              <a:rPr lang="id-ID" sz="3200" baseline="-25000" dirty="0" smtClean="0">
                <a:solidFill>
                  <a:srgbClr val="000000"/>
                </a:solidFill>
              </a:rPr>
              <a:t>= 2</a:t>
            </a:r>
            <a:r>
              <a:rPr lang="id-ID" baseline="-25000" dirty="0" smtClean="0">
                <a:solidFill>
                  <a:srgbClr val="000000"/>
                </a:solidFill>
              </a:rPr>
              <a:t> , </a:t>
            </a:r>
            <a:r>
              <a:rPr lang="id-ID" dirty="0" smtClean="0">
                <a:solidFill>
                  <a:srgbClr val="000000"/>
                </a:solidFill>
              </a:rPr>
              <a:t>U</a:t>
            </a:r>
            <a:r>
              <a:rPr lang="id-ID" baseline="-25000" dirty="0" smtClean="0">
                <a:solidFill>
                  <a:srgbClr val="000000"/>
                </a:solidFill>
              </a:rPr>
              <a:t>3 </a:t>
            </a:r>
            <a:r>
              <a:rPr lang="id-ID" sz="2800" baseline="-25000" dirty="0" smtClean="0">
                <a:solidFill>
                  <a:srgbClr val="000000"/>
                </a:solidFill>
              </a:rPr>
              <a:t>= 4</a:t>
            </a:r>
          </a:p>
          <a:p>
            <a:r>
              <a:rPr lang="id-ID" sz="2800" baseline="-25000" dirty="0" smtClean="0">
                <a:solidFill>
                  <a:srgbClr val="000000"/>
                </a:solidFill>
              </a:rPr>
              <a:t>(menambahkan 2 pada suku sebelumnya)</a:t>
            </a:r>
            <a:endParaRPr lang="id-ID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56579" y="2037788"/>
            <a:ext cx="37338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Barisan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ditulis</a:t>
            </a:r>
            <a:r>
              <a:rPr lang="en-US" dirty="0" smtClean="0"/>
              <a:t> :</a:t>
            </a:r>
          </a:p>
          <a:p>
            <a:r>
              <a:rPr lang="id-ID" dirty="0">
                <a:solidFill>
                  <a:srgbClr val="000000"/>
                </a:solidFill>
              </a:rPr>
              <a:t>U</a:t>
            </a:r>
            <a:r>
              <a:rPr lang="id-ID" baseline="-25000" dirty="0">
                <a:solidFill>
                  <a:srgbClr val="000000"/>
                </a:solidFill>
              </a:rPr>
              <a:t>1, </a:t>
            </a:r>
            <a:r>
              <a:rPr lang="id-ID" dirty="0">
                <a:solidFill>
                  <a:srgbClr val="000000"/>
                </a:solidFill>
              </a:rPr>
              <a:t>U</a:t>
            </a:r>
            <a:r>
              <a:rPr lang="id-ID" baseline="-25000" dirty="0">
                <a:solidFill>
                  <a:srgbClr val="000000"/>
                </a:solidFill>
              </a:rPr>
              <a:t>2,`</a:t>
            </a:r>
            <a:r>
              <a:rPr lang="id-ID" dirty="0">
                <a:solidFill>
                  <a:srgbClr val="000000"/>
                </a:solidFill>
              </a:rPr>
              <a:t>U</a:t>
            </a:r>
            <a:r>
              <a:rPr lang="id-ID" baseline="-25000" dirty="0">
                <a:solidFill>
                  <a:srgbClr val="000000"/>
                </a:solidFill>
              </a:rPr>
              <a:t>3, . . . . , </a:t>
            </a:r>
            <a:r>
              <a:rPr lang="id-ID" dirty="0" smtClean="0">
                <a:solidFill>
                  <a:srgbClr val="000000"/>
                </a:solidFill>
              </a:rPr>
              <a:t>U</a:t>
            </a:r>
            <a:r>
              <a:rPr lang="id-ID" baseline="-25000" dirty="0" smtClean="0">
                <a:solidFill>
                  <a:srgbClr val="000000"/>
                </a:solidFill>
              </a:rPr>
              <a:t>n</a:t>
            </a:r>
            <a:r>
              <a:rPr lang="en-US" sz="2000" baseline="-25000" dirty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  </a:t>
            </a:r>
          </a:p>
          <a:p>
            <a:r>
              <a:rPr lang="en-US" sz="2000" dirty="0" err="1" smtClean="0">
                <a:solidFill>
                  <a:srgbClr val="000000"/>
                </a:solidFill>
              </a:rPr>
              <a:t>dengan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id-ID" dirty="0" smtClean="0">
                <a:solidFill>
                  <a:srgbClr val="000000"/>
                </a:solidFill>
              </a:rPr>
              <a:t>U</a:t>
            </a:r>
            <a:r>
              <a:rPr lang="id-ID" baseline="-25000" dirty="0" smtClean="0">
                <a:solidFill>
                  <a:srgbClr val="000000"/>
                </a:solidFill>
              </a:rPr>
              <a:t>n</a:t>
            </a:r>
            <a:r>
              <a:rPr lang="en-US" baseline="-25000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adalah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suku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ke</a:t>
            </a:r>
            <a:r>
              <a:rPr lang="en-US" dirty="0" smtClean="0">
                <a:solidFill>
                  <a:srgbClr val="000000"/>
                </a:solidFill>
              </a:rPr>
              <a:t>-n </a:t>
            </a:r>
            <a:r>
              <a:rPr lang="en-US" dirty="0" err="1" smtClean="0">
                <a:solidFill>
                  <a:srgbClr val="000000"/>
                </a:solidFill>
              </a:rPr>
              <a:t>dan</a:t>
            </a:r>
            <a:r>
              <a:rPr lang="en-US" dirty="0" smtClean="0">
                <a:solidFill>
                  <a:srgbClr val="000000"/>
                </a:solidFill>
              </a:rPr>
              <a:t> n </a:t>
            </a:r>
            <a:r>
              <a:rPr lang="en-US" dirty="0" err="1" smtClean="0">
                <a:solidFill>
                  <a:srgbClr val="000000"/>
                </a:solidFill>
              </a:rPr>
              <a:t>adalah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anggota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bilangan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asli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3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 animBg="1"/>
      <p:bldP spid="7" grpId="0" animBg="1"/>
      <p:bldP spid="8" grpId="0" animBg="1"/>
      <p:bldP spid="9" grpId="0" animBg="1"/>
      <p:bldP spid="18" grpId="0" animBg="1"/>
      <p:bldP spid="19" grpId="0" animBg="1"/>
      <p:bldP spid="20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265" y="1114428"/>
            <a:ext cx="8229600" cy="1400172"/>
          </a:xfrm>
        </p:spPr>
        <p:txBody>
          <a:bodyPr>
            <a:normAutofit/>
          </a:bodyPr>
          <a:lstStyle/>
          <a:p>
            <a:r>
              <a:rPr lang="id-ID" sz="2400" dirty="0" smtClean="0">
                <a:ln w="18415" cmpd="sng">
                  <a:solidFill>
                    <a:srgbClr val="FFFFFF"/>
                  </a:solidFill>
                  <a:prstDash val="solid"/>
                </a:ln>
                <a:latin typeface="Arial" panose="020B0604020202020204" pitchFamily="34" charset="0"/>
                <a:cs typeface="Arial" panose="020B0604020202020204" pitchFamily="34" charset="0"/>
              </a:rPr>
              <a:t>Contoh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latin typeface="Arial" panose="020B0604020202020204" pitchFamily="34" charset="0"/>
                <a:cs typeface="Arial" panose="020B0604020202020204" pitchFamily="34" charset="0"/>
              </a:rPr>
              <a:t>Soal</a:t>
            </a:r>
            <a:endParaRPr lang="id-ID" sz="2400" dirty="0" smtClean="0">
              <a:ln w="18415" cmpd="sng">
                <a:solidFill>
                  <a:srgbClr val="FFFFFF"/>
                </a:solidFill>
                <a:prstDash val="solid"/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d-ID" sz="2400" dirty="0" smtClean="0">
                <a:ln w="18415" cmpd="sng">
                  <a:solidFill>
                    <a:srgbClr val="FFFFFF"/>
                  </a:solidFill>
                  <a:prstDash val="solid"/>
                </a:ln>
                <a:latin typeface="Arial" panose="020B0604020202020204" pitchFamily="34" charset="0"/>
                <a:cs typeface="Arial" panose="020B0604020202020204" pitchFamily="34" charset="0"/>
              </a:rPr>
              <a:t>Tentukan tiga suku berikutnya dari barisan bilangan 2, 5, 8, 11, . . 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533400" y="2792726"/>
            <a:ext cx="8072494" cy="3000396"/>
            <a:chOff x="571472" y="3286124"/>
            <a:chExt cx="8072494" cy="2214578"/>
          </a:xfrm>
        </p:grpSpPr>
        <p:sp>
          <p:nvSpPr>
            <p:cNvPr id="4" name="Rectangle 3"/>
            <p:cNvSpPr/>
            <p:nvPr/>
          </p:nvSpPr>
          <p:spPr>
            <a:xfrm>
              <a:off x="571472" y="3286124"/>
              <a:ext cx="8072494" cy="221457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d-ID" dirty="0" smtClean="0">
                  <a:solidFill>
                    <a:srgbClr val="000000"/>
                  </a:solidFill>
                </a:rPr>
                <a:t>Barisan 2</a:t>
              </a:r>
              <a:r>
                <a:rPr lang="en-US" dirty="0" smtClean="0">
                  <a:solidFill>
                    <a:srgbClr val="000000"/>
                  </a:solidFill>
                </a:rPr>
                <a:t>,</a:t>
              </a:r>
              <a:r>
                <a:rPr lang="id-ID" dirty="0" smtClean="0">
                  <a:solidFill>
                    <a:srgbClr val="000000"/>
                  </a:solidFill>
                </a:rPr>
                <a:t> 5</a:t>
              </a:r>
              <a:r>
                <a:rPr lang="en-US" dirty="0" smtClean="0">
                  <a:solidFill>
                    <a:srgbClr val="000000"/>
                  </a:solidFill>
                </a:rPr>
                <a:t>,</a:t>
              </a:r>
              <a:r>
                <a:rPr lang="id-ID" dirty="0" smtClean="0">
                  <a:solidFill>
                    <a:srgbClr val="000000"/>
                  </a:solidFill>
                </a:rPr>
                <a:t> 8</a:t>
              </a:r>
              <a:r>
                <a:rPr lang="en-US" dirty="0" smtClean="0">
                  <a:solidFill>
                    <a:srgbClr val="000000"/>
                  </a:solidFill>
                </a:rPr>
                <a:t>,</a:t>
              </a:r>
              <a:r>
                <a:rPr lang="id-ID" dirty="0" smtClean="0">
                  <a:solidFill>
                    <a:srgbClr val="000000"/>
                  </a:solidFill>
                </a:rPr>
                <a:t> 11,. . . </a:t>
              </a:r>
            </a:p>
            <a:p>
              <a:pPr algn="ctr"/>
              <a:endParaRPr lang="id-ID" dirty="0" smtClean="0">
                <a:solidFill>
                  <a:srgbClr val="000000"/>
                </a:solidFill>
              </a:endParaRPr>
            </a:p>
            <a:p>
              <a:pPr algn="ctr"/>
              <a:endParaRPr lang="id-ID" dirty="0" smtClean="0">
                <a:solidFill>
                  <a:srgbClr val="000000"/>
                </a:solidFill>
              </a:endParaRPr>
            </a:p>
            <a:p>
              <a:pPr algn="ctr"/>
              <a:endParaRPr lang="id-ID" dirty="0" smtClean="0">
                <a:solidFill>
                  <a:srgbClr val="000000"/>
                </a:solidFill>
              </a:endParaRPr>
            </a:p>
            <a:p>
              <a:pPr algn="ctr"/>
              <a:endParaRPr lang="id-ID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id-ID" dirty="0" smtClean="0">
                  <a:solidFill>
                    <a:srgbClr val="000000"/>
                  </a:solidFill>
                </a:rPr>
                <a:t>		   = 2</a:t>
              </a:r>
            </a:p>
            <a:p>
              <a:pPr algn="ctr"/>
              <a:r>
                <a:rPr lang="id-ID" dirty="0" smtClean="0">
                  <a:solidFill>
                    <a:srgbClr val="000000"/>
                  </a:solidFill>
                </a:rPr>
                <a:t>	                              </a:t>
              </a:r>
              <a:r>
                <a:rPr lang="en-US" dirty="0" smtClean="0">
                  <a:solidFill>
                    <a:srgbClr val="000000"/>
                  </a:solidFill>
                </a:rPr>
                <a:t>         = 5</a:t>
              </a:r>
              <a:r>
                <a:rPr lang="id-ID" dirty="0" smtClean="0">
                  <a:solidFill>
                    <a:srgbClr val="000000"/>
                  </a:solidFill>
                </a:rPr>
                <a:t> = 2 + 3	              </a:t>
              </a:r>
            </a:p>
            <a:p>
              <a:pPr algn="ctr"/>
              <a:r>
                <a:rPr lang="id-ID" dirty="0" smtClean="0">
                  <a:solidFill>
                    <a:srgbClr val="000000"/>
                  </a:solidFill>
                </a:rPr>
                <a:t>                                                = 8 = 5 +3</a:t>
              </a:r>
            </a:p>
            <a:p>
              <a:pPr algn="ctr"/>
              <a:r>
                <a:rPr lang="id-ID" dirty="0" smtClean="0">
                  <a:solidFill>
                    <a:srgbClr val="000000"/>
                  </a:solidFill>
                </a:rPr>
                <a:t>                                                  = 11 = 8 +3</a:t>
              </a:r>
            </a:p>
            <a:p>
              <a:pPr algn="ctr"/>
              <a:r>
                <a:rPr lang="id-ID" dirty="0" smtClean="0">
                  <a:solidFill>
                    <a:srgbClr val="000000"/>
                  </a:solidFill>
                </a:rPr>
                <a:t>     Maka barisan selanjutnya adalah (2, 5, 8 ,11, 14, 17, 20, . . .n +3)</a:t>
              </a:r>
            </a:p>
          </p:txBody>
        </p:sp>
        <p:sp>
          <p:nvSpPr>
            <p:cNvPr id="5" name="Rectangle 4"/>
            <p:cNvSpPr/>
            <p:nvPr/>
          </p:nvSpPr>
          <p:spPr>
            <a:xfrm rot="20809367">
              <a:off x="4214810" y="3629707"/>
              <a:ext cx="571504" cy="50006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d-ID" dirty="0" smtClean="0">
                  <a:solidFill>
                    <a:srgbClr val="000000"/>
                  </a:solidFill>
                </a:rPr>
                <a:t>11</a:t>
              </a:r>
              <a:endParaRPr lang="id-ID" dirty="0">
                <a:solidFill>
                  <a:srgbClr val="000000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 rot="611336">
              <a:off x="3357554" y="3629707"/>
              <a:ext cx="571504" cy="50006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d-ID" dirty="0" smtClean="0">
                  <a:solidFill>
                    <a:srgbClr val="000000"/>
                  </a:solidFill>
                </a:rPr>
                <a:t>8</a:t>
              </a:r>
              <a:endParaRPr lang="id-ID" dirty="0">
                <a:solidFill>
                  <a:srgbClr val="000000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 rot="21085146">
              <a:off x="2500298" y="3629707"/>
              <a:ext cx="571504" cy="50006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d-ID" dirty="0" smtClean="0">
                  <a:solidFill>
                    <a:srgbClr val="000000"/>
                  </a:solidFill>
                </a:rPr>
                <a:t>5</a:t>
              </a:r>
              <a:endParaRPr lang="id-ID" dirty="0">
                <a:solidFill>
                  <a:srgbClr val="000000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 rot="985917">
              <a:off x="1500166" y="3629707"/>
              <a:ext cx="571504" cy="50006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d-ID" dirty="0" smtClean="0">
                  <a:solidFill>
                    <a:srgbClr val="000000"/>
                  </a:solidFill>
                </a:rPr>
                <a:t>2</a:t>
              </a:r>
              <a:endParaRPr lang="id-ID" dirty="0">
                <a:solidFill>
                  <a:srgbClr val="000000"/>
                </a:solidFill>
              </a:endParaRPr>
            </a:p>
          </p:txBody>
        </p:sp>
        <p:sp>
          <p:nvSpPr>
            <p:cNvPr id="10" name="Curved Up Arrow 9"/>
            <p:cNvSpPr/>
            <p:nvPr/>
          </p:nvSpPr>
          <p:spPr>
            <a:xfrm>
              <a:off x="1785918" y="4143380"/>
              <a:ext cx="1071570" cy="285752"/>
            </a:xfrm>
            <a:prstGeom prst="curvedUpArrow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rgbClr val="000000"/>
                </a:solidFill>
              </a:endParaRPr>
            </a:p>
          </p:txBody>
        </p:sp>
        <p:sp>
          <p:nvSpPr>
            <p:cNvPr id="11" name="Curved Up Arrow 10"/>
            <p:cNvSpPr/>
            <p:nvPr/>
          </p:nvSpPr>
          <p:spPr>
            <a:xfrm>
              <a:off x="2786050" y="4143380"/>
              <a:ext cx="1071570" cy="285752"/>
            </a:xfrm>
            <a:prstGeom prst="curvedUpArrow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rgbClr val="000000"/>
                </a:solidFill>
              </a:endParaRPr>
            </a:p>
          </p:txBody>
        </p:sp>
        <p:sp>
          <p:nvSpPr>
            <p:cNvPr id="12" name="Curved Up Arrow 11"/>
            <p:cNvSpPr/>
            <p:nvPr/>
          </p:nvSpPr>
          <p:spPr>
            <a:xfrm>
              <a:off x="3714744" y="4143380"/>
              <a:ext cx="1071570" cy="285752"/>
            </a:xfrm>
            <a:prstGeom prst="curvedUpArrow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rgbClr val="000000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4000496" y="4214818"/>
              <a:ext cx="642942" cy="357190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d-ID" dirty="0" smtClean="0">
                  <a:solidFill>
                    <a:srgbClr val="36174D"/>
                  </a:solidFill>
                </a:rPr>
                <a:t>3</a:t>
              </a:r>
              <a:endParaRPr lang="id-ID" dirty="0">
                <a:solidFill>
                  <a:srgbClr val="36174D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3000364" y="4214818"/>
              <a:ext cx="642942" cy="357190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d-ID" dirty="0" smtClean="0">
                  <a:solidFill>
                    <a:srgbClr val="36174D"/>
                  </a:solidFill>
                </a:rPr>
                <a:t>3</a:t>
              </a:r>
              <a:endParaRPr lang="id-ID" dirty="0">
                <a:solidFill>
                  <a:srgbClr val="36174D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000232" y="4214818"/>
              <a:ext cx="642942" cy="357190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d-ID" dirty="0" smtClean="0">
                  <a:solidFill>
                    <a:srgbClr val="36174D"/>
                  </a:solidFill>
                </a:rPr>
                <a:t>3</a:t>
              </a:r>
              <a:endParaRPr lang="id-ID" dirty="0">
                <a:solidFill>
                  <a:srgbClr val="36174D"/>
                </a:solidFill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5018566" y="4292924"/>
            <a:ext cx="4106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 smtClean="0">
                <a:solidFill>
                  <a:srgbClr val="000000"/>
                </a:solidFill>
              </a:rPr>
              <a:t>U</a:t>
            </a:r>
            <a:r>
              <a:rPr lang="id-ID" baseline="-25000" dirty="0" smtClean="0">
                <a:solidFill>
                  <a:srgbClr val="000000"/>
                </a:solidFill>
              </a:rPr>
              <a:t>1</a:t>
            </a:r>
            <a:endParaRPr lang="id-ID" dirty="0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18566" y="4578676"/>
            <a:ext cx="4106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 smtClean="0">
                <a:solidFill>
                  <a:srgbClr val="000000"/>
                </a:solidFill>
              </a:rPr>
              <a:t>U</a:t>
            </a:r>
            <a:r>
              <a:rPr lang="id-ID" baseline="-25000" dirty="0" smtClean="0">
                <a:solidFill>
                  <a:srgbClr val="000000"/>
                </a:solidFill>
              </a:rPr>
              <a:t>2</a:t>
            </a:r>
            <a:endParaRPr lang="id-ID" dirty="0">
              <a:solidFill>
                <a:srgbClr val="0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018566" y="4864428"/>
            <a:ext cx="4106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 smtClean="0">
                <a:solidFill>
                  <a:srgbClr val="000000"/>
                </a:solidFill>
              </a:rPr>
              <a:t>U</a:t>
            </a:r>
            <a:r>
              <a:rPr lang="id-ID" baseline="-25000" dirty="0" smtClean="0">
                <a:solidFill>
                  <a:srgbClr val="000000"/>
                </a:solidFill>
              </a:rPr>
              <a:t>3</a:t>
            </a:r>
            <a:endParaRPr lang="id-ID" dirty="0">
              <a:solidFill>
                <a:srgbClr val="00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018566" y="5150180"/>
            <a:ext cx="4106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 smtClean="0">
                <a:solidFill>
                  <a:srgbClr val="000000"/>
                </a:solidFill>
              </a:rPr>
              <a:t>U</a:t>
            </a:r>
            <a:r>
              <a:rPr lang="id-ID" baseline="-25000" dirty="0" smtClean="0">
                <a:solidFill>
                  <a:srgbClr val="000000"/>
                </a:solidFill>
              </a:rPr>
              <a:t>4</a:t>
            </a:r>
            <a:endParaRPr lang="id-ID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78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6" grpId="0"/>
      <p:bldP spid="17" grpId="0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52400"/>
            <a:ext cx="7520940" cy="548640"/>
          </a:xfrm>
        </p:spPr>
        <p:txBody>
          <a:bodyPr/>
          <a:lstStyle/>
          <a:p>
            <a:r>
              <a:rPr lang="en-US" dirty="0" smtClean="0"/>
              <a:t>CONTOH SOAL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685800"/>
            <a:ext cx="7520940" cy="6019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Suatu</a:t>
            </a:r>
            <a:r>
              <a:rPr lang="en-US" sz="2000" dirty="0"/>
              <a:t> </a:t>
            </a:r>
            <a:r>
              <a:rPr lang="en-US" sz="2000" dirty="0" err="1" smtClean="0"/>
              <a:t>barisan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pola</a:t>
            </a:r>
            <a:r>
              <a:rPr lang="en-US" sz="2000" dirty="0" smtClean="0"/>
              <a:t> </a:t>
            </a:r>
            <a:r>
              <a:rPr lang="en-US" sz="2000" dirty="0" err="1" smtClean="0"/>
              <a:t>deret</a:t>
            </a:r>
            <a:r>
              <a:rPr lang="en-US" sz="2000" dirty="0" smtClean="0"/>
              <a:t> </a:t>
            </a:r>
            <a:r>
              <a:rPr lang="en-US" sz="2000" dirty="0" err="1" smtClean="0"/>
              <a:t>s</a:t>
            </a:r>
            <a:r>
              <a:rPr lang="en-US" sz="1400" dirty="0" err="1" smtClean="0"/>
              <a:t>n</a:t>
            </a:r>
            <a:r>
              <a:rPr lang="en-US" sz="1400" dirty="0"/>
              <a:t> </a:t>
            </a:r>
            <a:r>
              <a:rPr lang="en-US" sz="1400" dirty="0" smtClean="0"/>
              <a:t> </a:t>
            </a:r>
            <a:r>
              <a:rPr lang="en-US" sz="2000" dirty="0" smtClean="0"/>
              <a:t>= 2n³ - 3n². </a:t>
            </a:r>
            <a:r>
              <a:rPr lang="en-US" sz="2000" dirty="0" err="1" smtClean="0"/>
              <a:t>Tentukan</a:t>
            </a:r>
            <a:r>
              <a:rPr lang="en-US" sz="2000" dirty="0" smtClean="0"/>
              <a:t> </a:t>
            </a:r>
            <a:r>
              <a:rPr lang="en-US" sz="2000" dirty="0" err="1" smtClean="0"/>
              <a:t>pola</a:t>
            </a:r>
            <a:r>
              <a:rPr lang="en-US" sz="2000" dirty="0" smtClean="0"/>
              <a:t> </a:t>
            </a:r>
            <a:r>
              <a:rPr lang="en-US" sz="2000" dirty="0" err="1" smtClean="0"/>
              <a:t>barisan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kemudian</a:t>
            </a:r>
            <a:r>
              <a:rPr lang="en-US" sz="2000" dirty="0" smtClean="0"/>
              <a:t> </a:t>
            </a:r>
            <a:r>
              <a:rPr lang="en-US" sz="2000" dirty="0" err="1" smtClean="0"/>
              <a:t>tentukanlah</a:t>
            </a:r>
            <a:r>
              <a:rPr lang="en-US" sz="2000" dirty="0" smtClean="0"/>
              <a:t> </a:t>
            </a:r>
            <a:r>
              <a:rPr lang="en-US" sz="2000" dirty="0" err="1" smtClean="0"/>
              <a:t>suku</a:t>
            </a:r>
            <a:r>
              <a:rPr lang="en-US" sz="2000" dirty="0" smtClean="0"/>
              <a:t> ke-10!</a:t>
            </a:r>
          </a:p>
          <a:p>
            <a:r>
              <a:rPr lang="en-US" sz="2000" dirty="0" err="1" smtClean="0"/>
              <a:t>Jawab</a:t>
            </a:r>
            <a:r>
              <a:rPr lang="en-US" sz="2000" dirty="0"/>
              <a:t> </a:t>
            </a:r>
            <a:r>
              <a:rPr lang="en-US" sz="2000" dirty="0" smtClean="0"/>
              <a:t>:</a:t>
            </a:r>
          </a:p>
          <a:p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rumus</a:t>
            </a:r>
            <a:r>
              <a:rPr lang="en-US" sz="1800" dirty="0" smtClean="0"/>
              <a:t> u</a:t>
            </a:r>
            <a:r>
              <a:rPr lang="en-US" sz="1200" dirty="0" smtClean="0"/>
              <a:t>n </a:t>
            </a:r>
            <a:r>
              <a:rPr lang="en-US" sz="1800" dirty="0" smtClean="0"/>
              <a:t> = </a:t>
            </a:r>
            <a:r>
              <a:rPr lang="en-US" sz="1800" dirty="0" err="1" smtClean="0"/>
              <a:t>s</a:t>
            </a:r>
            <a:r>
              <a:rPr lang="en-US" sz="1400" dirty="0" err="1" smtClean="0"/>
              <a:t>n</a:t>
            </a:r>
            <a:r>
              <a:rPr lang="en-US" sz="1400" dirty="0" smtClean="0"/>
              <a:t> </a:t>
            </a:r>
            <a:r>
              <a:rPr lang="en-US" sz="1800" dirty="0" smtClean="0"/>
              <a:t>– s </a:t>
            </a:r>
            <a:r>
              <a:rPr lang="en-US" sz="1400" dirty="0" smtClean="0"/>
              <a:t>n-1</a:t>
            </a:r>
            <a:r>
              <a:rPr lang="en-US" sz="1800" dirty="0" smtClean="0"/>
              <a:t> </a:t>
            </a:r>
            <a:r>
              <a:rPr lang="en-US" sz="1800" dirty="0" err="1" smtClean="0"/>
              <a:t>maka</a:t>
            </a:r>
            <a:r>
              <a:rPr lang="en-US" sz="1800" dirty="0" smtClean="0"/>
              <a:t> </a:t>
            </a:r>
            <a:r>
              <a:rPr lang="en-US" sz="1800" dirty="0" err="1" smtClean="0"/>
              <a:t>dapat</a:t>
            </a:r>
            <a:r>
              <a:rPr lang="en-US" sz="1800" dirty="0" smtClean="0"/>
              <a:t> </a:t>
            </a:r>
            <a:r>
              <a:rPr lang="en-US" sz="1800" dirty="0" err="1" smtClean="0"/>
              <a:t>ditentukan</a:t>
            </a:r>
            <a:r>
              <a:rPr lang="en-US" sz="1800" dirty="0"/>
              <a:t> 2n³ - </a:t>
            </a:r>
            <a:r>
              <a:rPr lang="en-US" sz="1800" dirty="0" smtClean="0"/>
              <a:t>3n² </a:t>
            </a:r>
            <a:r>
              <a:rPr lang="en-US" sz="1800" dirty="0" err="1" smtClean="0"/>
              <a:t>maka</a:t>
            </a:r>
            <a:endParaRPr lang="en-US" sz="1800" dirty="0" smtClean="0"/>
          </a:p>
          <a:p>
            <a:r>
              <a:rPr lang="en-US" sz="2000" dirty="0"/>
              <a:t>𝒔 </a:t>
            </a:r>
            <a:r>
              <a:rPr lang="en-US" dirty="0"/>
              <a:t>𝒏−</a:t>
            </a:r>
            <a:r>
              <a:rPr lang="en-US" dirty="0" smtClean="0"/>
              <a:t>𝟏 </a:t>
            </a:r>
            <a:r>
              <a:rPr lang="en-US" sz="2000" dirty="0" smtClean="0"/>
              <a:t>= 𝟐 (</a:t>
            </a:r>
            <a:r>
              <a:rPr lang="en-US" sz="2000" dirty="0"/>
              <a:t>𝒏−𝟏)³ −</a:t>
            </a:r>
            <a:r>
              <a:rPr lang="en-US" sz="2000" dirty="0" smtClean="0"/>
              <a:t>𝟑 (</a:t>
            </a:r>
            <a:r>
              <a:rPr lang="en-US" sz="2000" dirty="0"/>
              <a:t>𝒏−𝟏)²</a:t>
            </a:r>
          </a:p>
          <a:p>
            <a:r>
              <a:rPr lang="en-US" sz="2000" dirty="0" smtClean="0"/>
              <a:t>𝒔 </a:t>
            </a:r>
            <a:r>
              <a:rPr lang="en-US" dirty="0" smtClean="0"/>
              <a:t>𝒏</a:t>
            </a:r>
            <a:r>
              <a:rPr lang="en-US" dirty="0"/>
              <a:t>−</a:t>
            </a:r>
            <a:r>
              <a:rPr lang="en-US" dirty="0" smtClean="0"/>
              <a:t>𝟏 </a:t>
            </a:r>
            <a:r>
              <a:rPr lang="en-US" sz="2000" dirty="0" smtClean="0"/>
              <a:t>= (𝟐𝒏³ - 𝟔𝒏² +  </a:t>
            </a:r>
            <a:r>
              <a:rPr lang="en-US" sz="2000" dirty="0"/>
              <a:t>𝟔𝒏 </a:t>
            </a:r>
            <a:r>
              <a:rPr lang="en-US" sz="2000" dirty="0" smtClean="0"/>
              <a:t>− 𝟐</a:t>
            </a:r>
            <a:r>
              <a:rPr lang="en-US" sz="2000" dirty="0"/>
              <a:t>) </a:t>
            </a:r>
            <a:r>
              <a:rPr lang="en-US" sz="2000" dirty="0" smtClean="0"/>
              <a:t>− ( 𝟑𝒏²  −  𝟔𝒏 + 𝟑</a:t>
            </a:r>
            <a:r>
              <a:rPr lang="en-US" sz="2000" dirty="0"/>
              <a:t>)</a:t>
            </a:r>
          </a:p>
          <a:p>
            <a:r>
              <a:rPr lang="en-US" sz="2000" dirty="0" smtClean="0"/>
              <a:t>𝒔 </a:t>
            </a:r>
            <a:r>
              <a:rPr lang="en-US" dirty="0" smtClean="0"/>
              <a:t>𝒏</a:t>
            </a:r>
            <a:r>
              <a:rPr lang="en-US" dirty="0"/>
              <a:t>−</a:t>
            </a:r>
            <a:r>
              <a:rPr lang="en-US" dirty="0" smtClean="0"/>
              <a:t>𝟏 </a:t>
            </a:r>
            <a:r>
              <a:rPr lang="en-US" sz="2000" dirty="0" smtClean="0"/>
              <a:t>= 𝟐𝒏³ − 𝟗𝒏²  +  𝟏𝟐𝒏  − 𝟓</a:t>
            </a:r>
            <a:endParaRPr lang="en-US" sz="2000" dirty="0"/>
          </a:p>
          <a:p>
            <a:r>
              <a:rPr lang="en-US" sz="2000" b="1" dirty="0" err="1" smtClean="0"/>
              <a:t>Jadi</a:t>
            </a:r>
            <a:r>
              <a:rPr lang="en-US" sz="2000" b="1" dirty="0" smtClean="0"/>
              <a:t> </a:t>
            </a:r>
          </a:p>
          <a:p>
            <a:r>
              <a:rPr lang="en-US" sz="2400" dirty="0"/>
              <a:t>u</a:t>
            </a:r>
            <a:r>
              <a:rPr lang="en-US" dirty="0"/>
              <a:t>n </a:t>
            </a:r>
            <a:r>
              <a:rPr lang="en-US" sz="2400" dirty="0"/>
              <a:t> = </a:t>
            </a:r>
            <a:r>
              <a:rPr lang="en-US" sz="2400" dirty="0" err="1"/>
              <a:t>s</a:t>
            </a:r>
            <a:r>
              <a:rPr lang="en-US" sz="1800" dirty="0" err="1"/>
              <a:t>n</a:t>
            </a:r>
            <a:r>
              <a:rPr lang="en-US" sz="1800" dirty="0"/>
              <a:t> </a:t>
            </a:r>
            <a:r>
              <a:rPr lang="en-US" sz="2400" dirty="0"/>
              <a:t>– s </a:t>
            </a:r>
            <a:r>
              <a:rPr lang="en-US" sz="1800" dirty="0" smtClean="0"/>
              <a:t>n-1  = (</a:t>
            </a:r>
            <a:r>
              <a:rPr lang="en-US" sz="2000" dirty="0" smtClean="0"/>
              <a:t>2n³ </a:t>
            </a:r>
            <a:r>
              <a:rPr lang="en-US" sz="2000" dirty="0"/>
              <a:t>- 3n² </a:t>
            </a:r>
            <a:r>
              <a:rPr lang="en-US" sz="2000" dirty="0" smtClean="0"/>
              <a:t>) – (</a:t>
            </a:r>
            <a:r>
              <a:rPr lang="en-US" sz="2000" dirty="0"/>
              <a:t>𝟐𝒏³ − 𝟗𝒏²  +  𝟏𝟐𝒏  − </a:t>
            </a:r>
            <a:r>
              <a:rPr lang="en-US" sz="2000" dirty="0" smtClean="0"/>
              <a:t>𝟓)</a:t>
            </a:r>
            <a:endParaRPr lang="en-US" sz="2000" b="1" dirty="0" smtClean="0"/>
          </a:p>
          <a:p>
            <a:r>
              <a:rPr lang="en-US" sz="2000" dirty="0"/>
              <a:t>u</a:t>
            </a:r>
            <a:r>
              <a:rPr lang="en-US" dirty="0"/>
              <a:t>n </a:t>
            </a:r>
            <a:r>
              <a:rPr lang="en-US" sz="2000" dirty="0"/>
              <a:t> </a:t>
            </a:r>
            <a:r>
              <a:rPr lang="en-US" sz="2000" dirty="0" smtClean="0"/>
              <a:t>= 6n² - 12n + 5</a:t>
            </a:r>
          </a:p>
          <a:p>
            <a:r>
              <a:rPr lang="en-US" sz="2000" dirty="0" err="1" smtClean="0"/>
              <a:t>Pola</a:t>
            </a:r>
            <a:r>
              <a:rPr lang="en-US" sz="2000" dirty="0" smtClean="0"/>
              <a:t> </a:t>
            </a:r>
            <a:r>
              <a:rPr lang="en-US" sz="2000" dirty="0" err="1" smtClean="0"/>
              <a:t>barisan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/>
              <a:t>U</a:t>
            </a:r>
            <a:r>
              <a:rPr lang="en-US" dirty="0" smtClean="0"/>
              <a:t>n </a:t>
            </a:r>
            <a:r>
              <a:rPr lang="en-US" sz="2000" dirty="0" smtClean="0"/>
              <a:t> </a:t>
            </a:r>
            <a:r>
              <a:rPr lang="en-US" sz="2000" dirty="0"/>
              <a:t>= 6n² - 12n + </a:t>
            </a:r>
            <a:r>
              <a:rPr lang="en-US" sz="2000" dirty="0" smtClean="0"/>
              <a:t>5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:</a:t>
            </a:r>
          </a:p>
          <a:p>
            <a:r>
              <a:rPr lang="en-US" sz="2000" dirty="0" smtClean="0"/>
              <a:t>U</a:t>
            </a:r>
            <a:r>
              <a:rPr lang="en-US" sz="1200" dirty="0" smtClean="0"/>
              <a:t>10 </a:t>
            </a:r>
            <a:r>
              <a:rPr lang="en-US" sz="2000" dirty="0" smtClean="0"/>
              <a:t>= 6(10)² </a:t>
            </a:r>
            <a:r>
              <a:rPr lang="en-US" sz="2000" dirty="0"/>
              <a:t>- </a:t>
            </a:r>
            <a:r>
              <a:rPr lang="en-US" sz="2000" dirty="0" smtClean="0"/>
              <a:t>12(10) </a:t>
            </a:r>
            <a:r>
              <a:rPr lang="en-US" sz="2000" dirty="0"/>
              <a:t>+ </a:t>
            </a:r>
            <a:r>
              <a:rPr lang="en-US" sz="2000" dirty="0" smtClean="0"/>
              <a:t>5 </a:t>
            </a:r>
          </a:p>
          <a:p>
            <a:r>
              <a:rPr lang="en-US" sz="2000" dirty="0"/>
              <a:t>U</a:t>
            </a:r>
            <a:r>
              <a:rPr lang="en-US" sz="1200" dirty="0"/>
              <a:t>10 </a:t>
            </a:r>
            <a:r>
              <a:rPr lang="en-US" sz="2000" dirty="0" smtClean="0"/>
              <a:t>= 600 – 120 + 5 = 485</a:t>
            </a:r>
          </a:p>
          <a:p>
            <a:r>
              <a:rPr lang="en-US" sz="2000" dirty="0" err="1" smtClean="0"/>
              <a:t>Jadi</a:t>
            </a:r>
            <a:r>
              <a:rPr lang="en-US" sz="2000" dirty="0" smtClean="0"/>
              <a:t>, </a:t>
            </a:r>
            <a:r>
              <a:rPr lang="en-US" sz="2000" dirty="0" err="1" smtClean="0"/>
              <a:t>suku</a:t>
            </a:r>
            <a:r>
              <a:rPr lang="en-US" sz="2000" dirty="0" smtClean="0"/>
              <a:t> ke-10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barisan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485.</a:t>
            </a:r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43281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28572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en-US" sz="1800" dirty="0" err="1" smtClean="0"/>
              <a:t>Pola</a:t>
            </a:r>
            <a:r>
              <a:rPr lang="en-US" sz="1800" dirty="0" smtClean="0"/>
              <a:t> </a:t>
            </a:r>
            <a:r>
              <a:rPr lang="en-US" sz="1800" dirty="0" err="1" smtClean="0"/>
              <a:t>suku</a:t>
            </a:r>
            <a:r>
              <a:rPr lang="en-US" sz="1800" dirty="0" smtClean="0"/>
              <a:t> </a:t>
            </a:r>
            <a:r>
              <a:rPr lang="en-US" sz="1800" dirty="0" err="1" smtClean="0"/>
              <a:t>ke</a:t>
            </a:r>
            <a:r>
              <a:rPr lang="en-US" sz="1800" dirty="0" smtClean="0"/>
              <a:t>-n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barisan</a:t>
            </a:r>
            <a:r>
              <a:rPr lang="en-US" sz="1800" dirty="0" smtClean="0"/>
              <a:t> </a:t>
            </a:r>
            <a:r>
              <a:rPr lang="en-US" sz="1800" dirty="0" err="1" smtClean="0"/>
              <a:t>bilangan</a:t>
            </a:r>
            <a:r>
              <a:rPr lang="en-US" sz="1800" dirty="0" smtClean="0"/>
              <a:t> </a:t>
            </a:r>
            <a:r>
              <a:rPr lang="en-US" sz="1800" dirty="0"/>
              <a:t>0</a:t>
            </a:r>
            <a:r>
              <a:rPr lang="en-US" sz="1800" dirty="0" smtClean="0"/>
              <a:t>,2,6,12,.. </a:t>
            </a:r>
            <a:r>
              <a:rPr lang="en-US" sz="1800" dirty="0" err="1" smtClean="0"/>
              <a:t>Adalah</a:t>
            </a:r>
            <a:r>
              <a:rPr lang="en-US" sz="1800" dirty="0" smtClean="0"/>
              <a:t>?</a:t>
            </a:r>
          </a:p>
          <a:p>
            <a:pPr>
              <a:buAutoNum type="arabicPeriod"/>
            </a:pPr>
            <a:r>
              <a:rPr lang="en-US" sz="1800" dirty="0" err="1" smtClean="0"/>
              <a:t>Tentukan</a:t>
            </a:r>
            <a:r>
              <a:rPr lang="en-US" sz="1800" dirty="0" smtClean="0"/>
              <a:t> 3 </a:t>
            </a:r>
            <a:r>
              <a:rPr lang="en-US" sz="1800" dirty="0" err="1" smtClean="0"/>
              <a:t>suku</a:t>
            </a:r>
            <a:r>
              <a:rPr lang="en-US" sz="1800" dirty="0" smtClean="0"/>
              <a:t> </a:t>
            </a:r>
            <a:r>
              <a:rPr lang="en-US" sz="1800" dirty="0" err="1" smtClean="0"/>
              <a:t>berikutnya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barisan</a:t>
            </a:r>
            <a:r>
              <a:rPr lang="en-US" sz="1800" dirty="0" smtClean="0"/>
              <a:t> </a:t>
            </a:r>
            <a:r>
              <a:rPr lang="en-US" sz="1800" dirty="0" err="1" smtClean="0"/>
              <a:t>bilangan</a:t>
            </a:r>
            <a:r>
              <a:rPr lang="en-US" sz="1800" dirty="0" smtClean="0"/>
              <a:t> 3,5,8,12,….!</a:t>
            </a:r>
          </a:p>
          <a:p>
            <a:pPr marL="0" indent="0"/>
            <a:endParaRPr lang="en-US" sz="1800" dirty="0" smtClean="0"/>
          </a:p>
          <a:p>
            <a:pPr marL="0" indent="0"/>
            <a:r>
              <a:rPr lang="en-US" sz="1800" dirty="0" err="1" smtClean="0"/>
              <a:t>Suatu</a:t>
            </a:r>
            <a:r>
              <a:rPr lang="en-US" sz="1800" dirty="0" smtClean="0"/>
              <a:t> </a:t>
            </a:r>
            <a:r>
              <a:rPr lang="en-US" sz="1800" dirty="0" err="1" smtClean="0"/>
              <a:t>barisan</a:t>
            </a:r>
            <a:r>
              <a:rPr lang="en-US" sz="1800" dirty="0" smtClean="0"/>
              <a:t> </a:t>
            </a:r>
            <a:r>
              <a:rPr lang="en-US" sz="1800" dirty="0" err="1" smtClean="0"/>
              <a:t>bilangan</a:t>
            </a:r>
            <a:r>
              <a:rPr lang="en-US" sz="1800" dirty="0" smtClean="0"/>
              <a:t> </a:t>
            </a:r>
            <a:r>
              <a:rPr lang="en-US" sz="1800" dirty="0" err="1" smtClean="0"/>
              <a:t>kelereng</a:t>
            </a:r>
            <a:r>
              <a:rPr lang="en-US" sz="1800" dirty="0" smtClean="0"/>
              <a:t> </a:t>
            </a:r>
            <a:r>
              <a:rPr lang="en-US" sz="1800" dirty="0" err="1" smtClean="0"/>
              <a:t>yaitu</a:t>
            </a:r>
            <a:r>
              <a:rPr lang="en-US" sz="1800" dirty="0" smtClean="0"/>
              <a:t> 1,4,9,16.</a:t>
            </a:r>
          </a:p>
          <a:p>
            <a:pPr marL="0" indent="0"/>
            <a:endParaRPr lang="en-US" sz="1800" dirty="0" smtClean="0"/>
          </a:p>
          <a:p>
            <a:pPr marL="0" indent="0"/>
            <a:endParaRPr lang="en-US" sz="1800" dirty="0"/>
          </a:p>
          <a:p>
            <a:pPr marL="0" indent="0"/>
            <a:endParaRPr lang="en-US" sz="1800" dirty="0" smtClean="0"/>
          </a:p>
          <a:p>
            <a:pPr marL="0" indent="0"/>
            <a:r>
              <a:rPr lang="en-US" sz="1800" dirty="0" smtClean="0"/>
              <a:t>3. </a:t>
            </a:r>
            <a:r>
              <a:rPr lang="en-US" sz="1800" dirty="0" err="1"/>
              <a:t>Tentukan</a:t>
            </a:r>
            <a:r>
              <a:rPr lang="en-US" sz="1800" dirty="0"/>
              <a:t> </a:t>
            </a:r>
            <a:r>
              <a:rPr lang="en-US" sz="1800" dirty="0" err="1"/>
              <a:t>pola</a:t>
            </a:r>
            <a:r>
              <a:rPr lang="en-US" sz="1800" dirty="0"/>
              <a:t> </a:t>
            </a:r>
            <a:r>
              <a:rPr lang="en-US" sz="1800" dirty="0" err="1"/>
              <a:t>bilangan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barisan</a:t>
            </a:r>
            <a:r>
              <a:rPr lang="en-US" sz="1800" dirty="0"/>
              <a:t> </a:t>
            </a:r>
            <a:r>
              <a:rPr lang="en-US" sz="1800" dirty="0" err="1"/>
              <a:t>tersebut</a:t>
            </a:r>
            <a:r>
              <a:rPr lang="en-US" sz="1800" dirty="0"/>
              <a:t>!</a:t>
            </a:r>
          </a:p>
          <a:p>
            <a:pPr marL="0" indent="0"/>
            <a:r>
              <a:rPr lang="en-US" sz="1800" dirty="0" smtClean="0"/>
              <a:t>4. </a:t>
            </a:r>
            <a:r>
              <a:rPr lang="en-US" sz="1800" dirty="0" err="1" smtClean="0"/>
              <a:t>Berapakah</a:t>
            </a:r>
            <a:r>
              <a:rPr lang="en-US" sz="1800" dirty="0" smtClean="0"/>
              <a:t> </a:t>
            </a:r>
            <a:r>
              <a:rPr lang="en-US" sz="1800" dirty="0" err="1" smtClean="0"/>
              <a:t>bilangan</a:t>
            </a:r>
            <a:r>
              <a:rPr lang="en-US" sz="1800" dirty="0" smtClean="0"/>
              <a:t> </a:t>
            </a:r>
            <a:r>
              <a:rPr lang="en-US" sz="1800" dirty="0" err="1" smtClean="0"/>
              <a:t>berikutnya</a:t>
            </a:r>
            <a:r>
              <a:rPr lang="en-US" sz="1800" dirty="0" smtClean="0"/>
              <a:t> </a:t>
            </a:r>
            <a:r>
              <a:rPr lang="en-US" sz="1800" dirty="0" err="1" smtClean="0"/>
              <a:t>pada</a:t>
            </a:r>
            <a:r>
              <a:rPr lang="en-US" sz="1800" dirty="0" smtClean="0"/>
              <a:t> </a:t>
            </a:r>
            <a:r>
              <a:rPr lang="en-US" sz="1800" dirty="0" err="1" smtClean="0"/>
              <a:t>barisan</a:t>
            </a:r>
            <a:r>
              <a:rPr lang="en-US" sz="1800" dirty="0" smtClean="0"/>
              <a:t> </a:t>
            </a:r>
            <a:r>
              <a:rPr lang="en-US" sz="1800" dirty="0" err="1" smtClean="0"/>
              <a:t>tersebut</a:t>
            </a:r>
            <a:r>
              <a:rPr lang="en-US" sz="1800" dirty="0" smtClean="0"/>
              <a:t>?</a:t>
            </a:r>
          </a:p>
          <a:p>
            <a:pPr marL="0" indent="0"/>
            <a:r>
              <a:rPr lang="en-US" sz="1800" dirty="0" smtClean="0"/>
              <a:t>5. </a:t>
            </a:r>
            <a:r>
              <a:rPr lang="en-US" sz="1800" dirty="0" err="1" smtClean="0"/>
              <a:t>Berapakah</a:t>
            </a:r>
            <a:r>
              <a:rPr lang="en-US" sz="1800" dirty="0" smtClean="0"/>
              <a:t> </a:t>
            </a:r>
            <a:r>
              <a:rPr lang="en-US" sz="1800" dirty="0" err="1" smtClean="0"/>
              <a:t>banyak</a:t>
            </a:r>
            <a:r>
              <a:rPr lang="en-US" sz="1800" dirty="0" smtClean="0"/>
              <a:t> </a:t>
            </a:r>
            <a:r>
              <a:rPr lang="en-US" sz="1800" dirty="0" err="1" smtClean="0"/>
              <a:t>kelereng</a:t>
            </a:r>
            <a:r>
              <a:rPr lang="en-US" sz="1800" dirty="0" smtClean="0"/>
              <a:t> </a:t>
            </a:r>
            <a:r>
              <a:rPr lang="en-US" sz="1800" dirty="0" err="1" smtClean="0"/>
              <a:t>pada</a:t>
            </a:r>
            <a:r>
              <a:rPr lang="en-US" sz="1800" dirty="0" smtClean="0"/>
              <a:t> </a:t>
            </a:r>
            <a:r>
              <a:rPr lang="en-US" sz="1800" dirty="0" err="1" smtClean="0"/>
              <a:t>kelompok</a:t>
            </a:r>
            <a:r>
              <a:rPr lang="en-US" sz="1800" dirty="0" smtClean="0"/>
              <a:t> ke-10?</a:t>
            </a:r>
            <a:endParaRPr lang="en-US" sz="18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1470545" y="2762534"/>
            <a:ext cx="2667000" cy="838200"/>
            <a:chOff x="1143000" y="2209800"/>
            <a:chExt cx="2667000" cy="838200"/>
          </a:xfrm>
        </p:grpSpPr>
        <p:sp>
          <p:nvSpPr>
            <p:cNvPr id="4" name="Flowchart: Connector 3"/>
            <p:cNvSpPr/>
            <p:nvPr/>
          </p:nvSpPr>
          <p:spPr>
            <a:xfrm>
              <a:off x="1143000" y="22098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" name="Flowchart: Connector 4"/>
            <p:cNvSpPr/>
            <p:nvPr/>
          </p:nvSpPr>
          <p:spPr>
            <a:xfrm>
              <a:off x="1524000" y="22098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" name="Flowchart: Connector 5"/>
            <p:cNvSpPr/>
            <p:nvPr/>
          </p:nvSpPr>
          <p:spPr>
            <a:xfrm>
              <a:off x="1752600" y="22098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" name="Flowchart: Connector 6"/>
            <p:cNvSpPr/>
            <p:nvPr/>
          </p:nvSpPr>
          <p:spPr>
            <a:xfrm>
              <a:off x="1524000" y="24384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" name="Flowchart: Connector 7"/>
            <p:cNvSpPr/>
            <p:nvPr/>
          </p:nvSpPr>
          <p:spPr>
            <a:xfrm>
              <a:off x="1752600" y="24384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" name="Flowchart: Connector 8"/>
            <p:cNvSpPr/>
            <p:nvPr/>
          </p:nvSpPr>
          <p:spPr>
            <a:xfrm>
              <a:off x="2133600" y="22098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Flowchart: Connector 9"/>
            <p:cNvSpPr/>
            <p:nvPr/>
          </p:nvSpPr>
          <p:spPr>
            <a:xfrm>
              <a:off x="2362200" y="22098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" name="Flowchart: Connector 10"/>
            <p:cNvSpPr/>
            <p:nvPr/>
          </p:nvSpPr>
          <p:spPr>
            <a:xfrm>
              <a:off x="2590800" y="22098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" name="Flowchart: Connector 11"/>
            <p:cNvSpPr/>
            <p:nvPr/>
          </p:nvSpPr>
          <p:spPr>
            <a:xfrm>
              <a:off x="2590800" y="24384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" name="Flowchart: Connector 12"/>
            <p:cNvSpPr/>
            <p:nvPr/>
          </p:nvSpPr>
          <p:spPr>
            <a:xfrm>
              <a:off x="2362200" y="24384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" name="Flowchart: Connector 13"/>
            <p:cNvSpPr/>
            <p:nvPr/>
          </p:nvSpPr>
          <p:spPr>
            <a:xfrm>
              <a:off x="2133600" y="24384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" name="Flowchart: Connector 14"/>
            <p:cNvSpPr/>
            <p:nvPr/>
          </p:nvSpPr>
          <p:spPr>
            <a:xfrm>
              <a:off x="2590800" y="26670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" name="Flowchart: Connector 15"/>
            <p:cNvSpPr/>
            <p:nvPr/>
          </p:nvSpPr>
          <p:spPr>
            <a:xfrm>
              <a:off x="2362200" y="26670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" name="Flowchart: Connector 16"/>
            <p:cNvSpPr/>
            <p:nvPr/>
          </p:nvSpPr>
          <p:spPr>
            <a:xfrm>
              <a:off x="2133600" y="26670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" name="Flowchart: Connector 17"/>
            <p:cNvSpPr/>
            <p:nvPr/>
          </p:nvSpPr>
          <p:spPr>
            <a:xfrm>
              <a:off x="2971800" y="22098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" name="Flowchart: Connector 18"/>
            <p:cNvSpPr/>
            <p:nvPr/>
          </p:nvSpPr>
          <p:spPr>
            <a:xfrm>
              <a:off x="3200400" y="22098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" name="Flowchart: Connector 19"/>
            <p:cNvSpPr/>
            <p:nvPr/>
          </p:nvSpPr>
          <p:spPr>
            <a:xfrm>
              <a:off x="3429000" y="22098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" name="Flowchart: Connector 20"/>
            <p:cNvSpPr/>
            <p:nvPr/>
          </p:nvSpPr>
          <p:spPr>
            <a:xfrm>
              <a:off x="3657600" y="22098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2" name="Flowchart: Connector 21"/>
            <p:cNvSpPr/>
            <p:nvPr/>
          </p:nvSpPr>
          <p:spPr>
            <a:xfrm>
              <a:off x="3657600" y="24384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" name="Flowchart: Connector 22"/>
            <p:cNvSpPr/>
            <p:nvPr/>
          </p:nvSpPr>
          <p:spPr>
            <a:xfrm>
              <a:off x="3429000" y="24384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" name="Flowchart: Connector 23"/>
            <p:cNvSpPr/>
            <p:nvPr/>
          </p:nvSpPr>
          <p:spPr>
            <a:xfrm>
              <a:off x="3200400" y="24384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5" name="Flowchart: Connector 24"/>
            <p:cNvSpPr/>
            <p:nvPr/>
          </p:nvSpPr>
          <p:spPr>
            <a:xfrm>
              <a:off x="2971800" y="24384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6" name="Flowchart: Connector 25"/>
            <p:cNvSpPr/>
            <p:nvPr/>
          </p:nvSpPr>
          <p:spPr>
            <a:xfrm>
              <a:off x="2971800" y="26670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7" name="Flowchart: Connector 26"/>
            <p:cNvSpPr/>
            <p:nvPr/>
          </p:nvSpPr>
          <p:spPr>
            <a:xfrm>
              <a:off x="3200400" y="26670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8" name="Flowchart: Connector 27"/>
            <p:cNvSpPr/>
            <p:nvPr/>
          </p:nvSpPr>
          <p:spPr>
            <a:xfrm>
              <a:off x="3429000" y="26670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9" name="Flowchart: Connector 28"/>
            <p:cNvSpPr/>
            <p:nvPr/>
          </p:nvSpPr>
          <p:spPr>
            <a:xfrm>
              <a:off x="3657600" y="26670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0" name="Flowchart: Connector 29"/>
            <p:cNvSpPr/>
            <p:nvPr/>
          </p:nvSpPr>
          <p:spPr>
            <a:xfrm>
              <a:off x="3657600" y="28956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1" name="Flowchart: Connector 30"/>
            <p:cNvSpPr/>
            <p:nvPr/>
          </p:nvSpPr>
          <p:spPr>
            <a:xfrm>
              <a:off x="3429000" y="28956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2" name="Flowchart: Connector 31"/>
            <p:cNvSpPr/>
            <p:nvPr/>
          </p:nvSpPr>
          <p:spPr>
            <a:xfrm>
              <a:off x="3200400" y="28956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3" name="Flowchart: Connector 32"/>
            <p:cNvSpPr/>
            <p:nvPr/>
          </p:nvSpPr>
          <p:spPr>
            <a:xfrm>
              <a:off x="2971800" y="2895600"/>
              <a:ext cx="152400" cy="1524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670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b="1" dirty="0">
                <a:solidFill>
                  <a:schemeClr val="bg1"/>
                </a:solidFill>
              </a:rPr>
              <a:t>Barisan Arimat</a:t>
            </a:r>
            <a:r>
              <a:rPr lang="en-US" b="1" dirty="0">
                <a:solidFill>
                  <a:schemeClr val="bg1"/>
                </a:solidFill>
              </a:rPr>
              <a:t>i</a:t>
            </a:r>
            <a:r>
              <a:rPr lang="id-ID" b="1" dirty="0">
                <a:solidFill>
                  <a:schemeClr val="bg1"/>
                </a:solidFill>
              </a:rPr>
              <a:t>ka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57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148" y="3906907"/>
            <a:ext cx="4344852" cy="259403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id-ID" b="1" dirty="0">
                <a:latin typeface="+mn-lt"/>
              </a:rPr>
              <a:t>Barisan </a:t>
            </a:r>
            <a:r>
              <a:rPr lang="id-ID" b="1" dirty="0" smtClean="0">
                <a:latin typeface="+mn-lt"/>
              </a:rPr>
              <a:t>Arimat</a:t>
            </a:r>
            <a:r>
              <a:rPr lang="en-US" b="1" dirty="0" smtClean="0">
                <a:latin typeface="+mn-lt"/>
              </a:rPr>
              <a:t>i</a:t>
            </a:r>
            <a:r>
              <a:rPr lang="id-ID" b="1" dirty="0" smtClean="0">
                <a:latin typeface="+mn-lt"/>
              </a:rPr>
              <a:t>ka </a:t>
            </a:r>
            <a:r>
              <a:rPr lang="id-ID" b="1" dirty="0">
                <a:latin typeface="+mn-lt"/>
              </a:rPr>
              <a:t>atau Barisan Hitung</a:t>
            </a:r>
            <a:endParaRPr lang="id-ID" dirty="0">
              <a:latin typeface="+mn-lt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55576" y="1988840"/>
            <a:ext cx="2160240" cy="648072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i="1" dirty="0"/>
              <a:t>Barisan Aretmatika </a:t>
            </a:r>
            <a:endParaRPr lang="id-ID" b="1" dirty="0"/>
          </a:p>
        </p:txBody>
      </p:sp>
      <p:sp>
        <p:nvSpPr>
          <p:cNvPr id="6" name="Right Arrow 5"/>
          <p:cNvSpPr/>
          <p:nvPr/>
        </p:nvSpPr>
        <p:spPr>
          <a:xfrm>
            <a:off x="3131840" y="2132856"/>
            <a:ext cx="648072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ounded Rectangle 6"/>
          <p:cNvSpPr/>
          <p:nvPr/>
        </p:nvSpPr>
        <p:spPr>
          <a:xfrm>
            <a:off x="3995936" y="1676400"/>
            <a:ext cx="4464496" cy="1368152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barisan </a:t>
            </a:r>
            <a:r>
              <a:rPr lang="id-ID" dirty="0" smtClean="0"/>
              <a:t>bilanga</a:t>
            </a:r>
            <a:r>
              <a:rPr lang="en-US" dirty="0" smtClean="0"/>
              <a:t>n</a:t>
            </a:r>
            <a:r>
              <a:rPr lang="id-ID" dirty="0" smtClean="0"/>
              <a:t> </a:t>
            </a:r>
            <a:r>
              <a:rPr lang="id-ID" dirty="0"/>
              <a:t>yang tiap sukunya diperoleh dari suku sebelumnya dengan cara menambah atau mengurangi dengan suatu bilangan tetap</a:t>
            </a:r>
          </a:p>
        </p:txBody>
      </p:sp>
      <p:sp>
        <p:nvSpPr>
          <p:cNvPr id="8" name="Rectangle 7"/>
          <p:cNvSpPr/>
          <p:nvPr/>
        </p:nvSpPr>
        <p:spPr>
          <a:xfrm>
            <a:off x="611560" y="3284984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/>
              <a:t>Perhatikan baarisan U</a:t>
            </a:r>
            <a:r>
              <a:rPr lang="id-ID" baseline="-25000" dirty="0"/>
              <a:t>1</a:t>
            </a:r>
            <a:r>
              <a:rPr lang="id-ID" dirty="0"/>
              <a:t>, U</a:t>
            </a:r>
            <a:r>
              <a:rPr lang="id-ID" baseline="-25000" dirty="0"/>
              <a:t>2</a:t>
            </a:r>
            <a:r>
              <a:rPr lang="id-ID" dirty="0"/>
              <a:t>, U</a:t>
            </a:r>
            <a:r>
              <a:rPr lang="id-ID" baseline="-25000" dirty="0"/>
              <a:t>3</a:t>
            </a:r>
            <a:r>
              <a:rPr lang="id-ID" dirty="0"/>
              <a:t>, . . . . . .,U</a:t>
            </a:r>
            <a:r>
              <a:rPr lang="id-ID" baseline="-25000" dirty="0"/>
              <a:t>n-1</a:t>
            </a:r>
            <a:r>
              <a:rPr lang="id-ID" dirty="0"/>
              <a:t>, U</a:t>
            </a:r>
            <a:r>
              <a:rPr lang="id-ID" baseline="-25000" dirty="0"/>
              <a:t>n</a:t>
            </a:r>
            <a:r>
              <a:rPr lang="id-ID" dirty="0"/>
              <a:t>. Dari definisi di atas, diperoleh hubungan sebagai berikut :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179512" y="3861048"/>
            <a:ext cx="273630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= a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2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=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1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+ b = a + b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179512" y="4406334"/>
            <a:ext cx="37444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3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=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2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+ b = a + b + b = a + 2b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611560" y="4724400"/>
            <a:ext cx="3672408" cy="36933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=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3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+ b = a + 2b + b = a + 3b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5154216" y="4653136"/>
            <a:ext cx="504056" cy="288032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6162328" y="4340696"/>
            <a:ext cx="2448272" cy="936104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Times New Roman" pitchFamily="18" charset="0"/>
              </a:rPr>
              <a:t>U</a:t>
            </a:r>
            <a:r>
              <a:rPr kumimoji="0" lang="id-ID" b="0" i="0" u="none" strike="noStrike" cap="none" normalizeH="0" baseline="-25000" dirty="0" smtClean="0">
                <a:ln>
                  <a:noFill/>
                </a:ln>
                <a:solidFill>
                  <a:schemeClr val="bg1"/>
                </a:solidFill>
                <a:effectLst/>
                <a:cs typeface="Times New Roman" pitchFamily="18" charset="0"/>
              </a:rPr>
              <a:t>n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Times New Roman" pitchFamily="18" charset="0"/>
              </a:rPr>
              <a:t>= a + (n – 1 )b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Times New Roman" pitchFamily="18" charset="0"/>
              </a:rPr>
              <a:t>Dengan n = 1, 2, 3,..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3568" y="6093296"/>
            <a:ext cx="4752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>
                <a:cs typeface="Times New Roman" pitchFamily="18" charset="0"/>
              </a:rPr>
              <a:t>U</a:t>
            </a:r>
            <a:r>
              <a:rPr lang="id-ID" baseline="-25000" dirty="0">
                <a:cs typeface="Times New Roman" pitchFamily="18" charset="0"/>
              </a:rPr>
              <a:t>n</a:t>
            </a:r>
            <a:r>
              <a:rPr lang="id-ID" dirty="0">
                <a:cs typeface="Times New Roman" pitchFamily="18" charset="0"/>
              </a:rPr>
              <a:t> = U</a:t>
            </a:r>
            <a:r>
              <a:rPr lang="id-ID" baseline="-25000" dirty="0">
                <a:cs typeface="Times New Roman" pitchFamily="18" charset="0"/>
              </a:rPr>
              <a:t>n-1</a:t>
            </a:r>
            <a:r>
              <a:rPr lang="id-ID" dirty="0">
                <a:cs typeface="Times New Roman" pitchFamily="18" charset="0"/>
              </a:rPr>
              <a:t> + b = a + (n - 2)b + b = a + (n - 1)b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83568" y="5013176"/>
            <a:ext cx="2697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/>
              <a:t>.</a:t>
            </a:r>
          </a:p>
          <a:p>
            <a:r>
              <a:rPr lang="id-ID" dirty="0"/>
              <a:t>.</a:t>
            </a:r>
          </a:p>
          <a:p>
            <a:r>
              <a:rPr lang="id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8817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 animBg="1"/>
      <p:bldP spid="7" grpId="0" animBg="1"/>
      <p:bldP spid="8" grpId="0"/>
      <p:bldP spid="12291" grpId="0"/>
      <p:bldP spid="12293" grpId="0"/>
      <p:bldP spid="12294" grpId="0" animBg="1"/>
      <p:bldP spid="14" grpId="0" animBg="1"/>
      <p:bldP spid="12295" grpId="0" animBg="1"/>
      <p:bldP spid="16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609600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cs typeface="Times New Roman" pitchFamily="18" charset="0"/>
              </a:rPr>
              <a:t>Bilangan b adalah suatu bilangan tetap yang sering disebut dengan beda. Penentuan rumus beda dapat di uraikan sebagai berikut :</a:t>
            </a: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08520" y="1240830"/>
            <a:ext cx="9144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2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=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1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+ b =&gt; b =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2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-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1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3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=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2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+ b =&gt; b =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 -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2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 =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3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+ b =&gt; b =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4 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-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3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.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.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.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 =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n-1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 + b =&gt; b =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 -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n-1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552" y="3525054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cs typeface="Times New Roman" pitchFamily="18" charset="0"/>
              </a:rPr>
              <a:t>Dengan melihat nili b, kita dapat menentukan barisan aritmetika itu naik atau turun.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195736" y="4064243"/>
            <a:ext cx="4536504" cy="1440160"/>
          </a:xfrm>
          <a:prstGeom prst="round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dirty="0" smtClean="0">
                <a:solidFill>
                  <a:schemeClr val="tx1"/>
                </a:solidFill>
                <a:cs typeface="Times New Roman" pitchFamily="18" charset="0"/>
              </a:rPr>
              <a:t>Bila b ˃ 0  </a:t>
            </a:r>
            <a:r>
              <a:rPr lang="id-ID" dirty="0">
                <a:solidFill>
                  <a:schemeClr val="tx1"/>
                </a:solidFill>
                <a:cs typeface="Times New Roman" pitchFamily="18" charset="0"/>
              </a:rPr>
              <a:t>maka barisan aritmetika itu naik</a:t>
            </a:r>
          </a:p>
          <a:p>
            <a:r>
              <a:rPr lang="id-ID" dirty="0">
                <a:solidFill>
                  <a:schemeClr val="tx1"/>
                </a:solidFill>
                <a:cs typeface="Times New Roman" pitchFamily="18" charset="0"/>
              </a:rPr>
              <a:t>Bila </a:t>
            </a:r>
            <a:r>
              <a:rPr lang="id-ID" dirty="0" smtClean="0">
                <a:solidFill>
                  <a:schemeClr val="tx1"/>
                </a:solidFill>
                <a:cs typeface="Times New Roman" pitchFamily="18" charset="0"/>
              </a:rPr>
              <a:t>b ˂ 0  </a:t>
            </a:r>
            <a:r>
              <a:rPr lang="id-ID" dirty="0">
                <a:solidFill>
                  <a:schemeClr val="tx1"/>
                </a:solidFill>
                <a:cs typeface="Times New Roman" pitchFamily="18" charset="0"/>
              </a:rPr>
              <a:t>maka barisan aritmetika itu turun</a:t>
            </a:r>
          </a:p>
        </p:txBody>
      </p:sp>
    </p:spTree>
    <p:extLst>
      <p:ext uri="{BB962C8B-B14F-4D97-AF65-F5344CB8AC3E}">
        <p14:creationId xmlns:p14="http://schemas.microsoft.com/office/powerpoint/2010/main" val="15628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361" grpId="0"/>
      <p:bldP spid="5" grpId="0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51520" y="1168808"/>
            <a:ext cx="8640960" cy="4469992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d-ID" b="1" dirty="0" smtClean="0">
                <a:latin typeface="+mn-lt"/>
              </a:rPr>
              <a:t>Contoh:</a:t>
            </a:r>
            <a:endParaRPr lang="id-ID" b="1" dirty="0"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544" y="1219200"/>
            <a:ext cx="82089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>
                <a:cs typeface="Times New Roman" pitchFamily="18" charset="0"/>
              </a:rPr>
              <a:t>Tentukan suku ke sepuluh ( U</a:t>
            </a:r>
            <a:r>
              <a:rPr lang="id-ID" baseline="-25000" dirty="0">
                <a:cs typeface="Times New Roman" pitchFamily="18" charset="0"/>
              </a:rPr>
              <a:t>10 </a:t>
            </a:r>
            <a:r>
              <a:rPr lang="id-ID" dirty="0">
                <a:cs typeface="Times New Roman" pitchFamily="18" charset="0"/>
              </a:rPr>
              <a:t>) dari barisan aritmetika berikut ini dan tulis jenis barisan aritmetika tersebut.</a:t>
            </a:r>
          </a:p>
          <a:p>
            <a:pPr defTabSz="179388"/>
            <a:r>
              <a:rPr lang="id-ID" dirty="0">
                <a:cs typeface="Times New Roman" pitchFamily="18" charset="0"/>
              </a:rPr>
              <a:t>	a. 1, 3, 5, 7,. . . .</a:t>
            </a:r>
          </a:p>
          <a:p>
            <a:pPr defTabSz="179388"/>
            <a:r>
              <a:rPr lang="id-ID" dirty="0">
                <a:cs typeface="Times New Roman" pitchFamily="18" charset="0"/>
              </a:rPr>
              <a:t>	b. 4, 2, 0, -2,. . </a:t>
            </a:r>
            <a:r>
              <a:rPr lang="id-ID" dirty="0" smtClean="0">
                <a:cs typeface="Times New Roman" pitchFamily="18" charset="0"/>
              </a:rPr>
              <a:t>.</a:t>
            </a:r>
            <a:endParaRPr lang="en-US" dirty="0" smtClean="0">
              <a:cs typeface="Times New Roman" pitchFamily="18" charset="0"/>
            </a:endParaRPr>
          </a:p>
          <a:p>
            <a:pPr defTabSz="179388"/>
            <a:endParaRPr lang="en-US" dirty="0" smtClean="0">
              <a:cs typeface="Times New Roman" pitchFamily="18" charset="0"/>
            </a:endParaRPr>
          </a:p>
          <a:p>
            <a:pPr defTabSz="179388"/>
            <a:endParaRPr lang="en-US" dirty="0" smtClean="0">
              <a:cs typeface="Times New Roman" pitchFamily="18" charset="0"/>
            </a:endParaRPr>
          </a:p>
          <a:p>
            <a:pPr defTabSz="179388"/>
            <a:endParaRPr lang="en-US" dirty="0">
              <a:cs typeface="Times New Roman" pitchFamily="18" charset="0"/>
            </a:endParaRPr>
          </a:p>
          <a:p>
            <a:pPr defTabSz="179388"/>
            <a:endParaRPr lang="en-US" dirty="0" smtClean="0">
              <a:cs typeface="Times New Roman" pitchFamily="18" charset="0"/>
            </a:endParaRPr>
          </a:p>
          <a:p>
            <a:pPr defTabSz="179388"/>
            <a:endParaRPr lang="en-US" dirty="0">
              <a:cs typeface="Times New Roman" pitchFamily="18" charset="0"/>
            </a:endParaRPr>
          </a:p>
          <a:p>
            <a:pPr defTabSz="179388"/>
            <a:endParaRPr lang="id-ID" dirty="0">
              <a:cs typeface="Times New Roman" pitchFamily="18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467544" y="2437820"/>
            <a:ext cx="867645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Jawab :</a:t>
            </a:r>
            <a:b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Gunakan rumus beda untuk menentukan suku ke sepuluh (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10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) dari masing-masing barisan aritmetika.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eriod"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Barisan 1, 3, 5, 7 . .</a:t>
            </a:r>
            <a:r>
              <a:rPr lang="id-ID" dirty="0" smtClean="0">
                <a:cs typeface="Arial" pitchFamily="34" charset="0"/>
              </a:rPr>
              <a:t> .</a:t>
            </a:r>
          </a:p>
          <a:p>
            <a:pPr marL="342900" marR="0" lvl="0" indent="174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berdasarkan rumus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n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=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+ (n – 1) . b diperoleh ..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3603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= 1		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= 3		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= 5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3603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b =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2  ­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-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1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= 2  	b =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-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2 =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2	 b =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4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-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3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= 2</a:t>
            </a:r>
          </a:p>
          <a:p>
            <a:pPr marL="3603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360363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karena b = 2 &gt; 0 barisan aritmetika merupakan barisan naik.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467544" y="4947359"/>
            <a:ext cx="72362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0363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10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=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1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(10 - 1) . b		</a:t>
            </a:r>
          </a:p>
          <a:p>
            <a:pPr marL="360363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10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= 1 + 9 . 2 = 19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042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16386" grpId="0"/>
      <p:bldP spid="1638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04800" y="993502"/>
            <a:ext cx="903649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b. Barisan 4, 2, 0, -2, . . 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1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= 4	</a:t>
            </a:r>
            <a:r>
              <a:rPr lang="id-ID" dirty="0" smtClean="0"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;  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2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= 2 </a:t>
            </a:r>
            <a:r>
              <a:rPr lang="id-ID" dirty="0" smtClean="0"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; 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 = 0 </a:t>
            </a:r>
            <a:r>
              <a:rPr lang="id-ID" dirty="0" smtClean="0"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; 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 = -2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b =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2 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-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1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= - 2</a:t>
            </a:r>
            <a:r>
              <a:rPr lang="id-ID" dirty="0" smtClean="0"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 ; 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b =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 -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2 =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-2</a:t>
            </a:r>
            <a:r>
              <a:rPr lang="id-ID" dirty="0"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 </a:t>
            </a:r>
            <a:r>
              <a:rPr lang="id-ID" dirty="0" smtClean="0"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; 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b =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4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-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3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= - 2</a:t>
            </a:r>
            <a:endParaRPr lang="en-US" dirty="0">
              <a:solidFill>
                <a:schemeClr val="accent2">
                  <a:lumMod val="7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karena b =  - 2 &lt; 0 barisan aritmetika merupakan barisan turun, berdasarkan rumus 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cs typeface="Times New Roman" pitchFamily="18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56320" y="2431628"/>
            <a:ext cx="741682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	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n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 =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1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(n - 1) . b			</a:t>
            </a:r>
          </a:p>
          <a:p>
            <a:pPr marL="900113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10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 = 4 + (9 . (- 2) ) = - 14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cs typeface="Times New Roman" pitchFamily="18" charset="0"/>
            </a:endParaRPr>
          </a:p>
          <a:p>
            <a:pPr marL="179388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ea typeface="Calibri" pitchFamily="34" charset="0"/>
              <a:cs typeface="Times New Roman" pitchFamily="18" charset="0"/>
            </a:endParaRPr>
          </a:p>
          <a:p>
            <a:pPr marL="179388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Jadi, suku ke sepuluh barisan tersebut adalah -14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333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 smtClean="0"/>
              <a:t>LATIHAN SOAL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059363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sz="2000" b="0" dirty="0" err="1" smtClean="0">
                <a:latin typeface="Comic Sans MS" pitchFamily="66" charset="0"/>
                <a:cs typeface="Gisha" pitchFamily="34" charset="-79"/>
              </a:rPr>
              <a:t>Suatu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 </a:t>
            </a:r>
            <a:r>
              <a:rPr lang="en-US" sz="2000" b="0" dirty="0" err="1" smtClean="0">
                <a:latin typeface="Comic Sans MS" pitchFamily="66" charset="0"/>
                <a:cs typeface="Gisha" pitchFamily="34" charset="-79"/>
              </a:rPr>
              <a:t>barisan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 </a:t>
            </a:r>
            <a:r>
              <a:rPr lang="en-US" sz="2000" b="0" dirty="0" err="1" smtClean="0">
                <a:latin typeface="Comic Sans MS" pitchFamily="66" charset="0"/>
                <a:cs typeface="Gisha" pitchFamily="34" charset="-79"/>
              </a:rPr>
              <a:t>aritmatika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 </a:t>
            </a:r>
            <a:r>
              <a:rPr lang="en-US" sz="2000" b="0" dirty="0" err="1" smtClean="0">
                <a:latin typeface="Comic Sans MS" pitchFamily="66" charset="0"/>
                <a:cs typeface="Gisha" pitchFamily="34" charset="-79"/>
              </a:rPr>
              <a:t>diketahui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 </a:t>
            </a:r>
            <a:r>
              <a:rPr lang="en-US" sz="2000" b="0" dirty="0" err="1" smtClean="0">
                <a:latin typeface="Comic Sans MS" pitchFamily="66" charset="0"/>
                <a:cs typeface="Gisha" pitchFamily="34" charset="-79"/>
              </a:rPr>
              <a:t>suku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 ke-5 </a:t>
            </a:r>
            <a:r>
              <a:rPr lang="en-US" sz="2000" b="0" dirty="0" err="1" smtClean="0">
                <a:latin typeface="Comic Sans MS" pitchFamily="66" charset="0"/>
                <a:cs typeface="Gisha" pitchFamily="34" charset="-79"/>
              </a:rPr>
              <a:t>adalah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 22 </a:t>
            </a:r>
            <a:r>
              <a:rPr lang="en-US" sz="2000" b="0" dirty="0" err="1" smtClean="0">
                <a:latin typeface="Comic Sans MS" pitchFamily="66" charset="0"/>
                <a:cs typeface="Gisha" pitchFamily="34" charset="-79"/>
              </a:rPr>
              <a:t>dan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 suku-12 </a:t>
            </a:r>
            <a:r>
              <a:rPr lang="en-US" sz="2000" b="0" dirty="0" err="1" smtClean="0">
                <a:latin typeface="Comic Sans MS" pitchFamily="66" charset="0"/>
                <a:cs typeface="Gisha" pitchFamily="34" charset="-79"/>
              </a:rPr>
              <a:t>adalah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 57. </a:t>
            </a:r>
            <a:r>
              <a:rPr lang="en-US" sz="2000" b="0" dirty="0" err="1" smtClean="0">
                <a:latin typeface="Comic Sans MS" pitchFamily="66" charset="0"/>
                <a:cs typeface="Gisha" pitchFamily="34" charset="-79"/>
              </a:rPr>
              <a:t>Maka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 </a:t>
            </a:r>
            <a:r>
              <a:rPr lang="en-US" sz="2000" b="0" dirty="0" err="1" smtClean="0">
                <a:latin typeface="Comic Sans MS" pitchFamily="66" charset="0"/>
                <a:cs typeface="Gisha" pitchFamily="34" charset="-79"/>
              </a:rPr>
              <a:t>suku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 </a:t>
            </a:r>
            <a:r>
              <a:rPr lang="en-US" sz="2000" b="0" dirty="0" err="1" smtClean="0">
                <a:latin typeface="Comic Sans MS" pitchFamily="66" charset="0"/>
                <a:cs typeface="Gisha" pitchFamily="34" charset="-79"/>
              </a:rPr>
              <a:t>ke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 15 </a:t>
            </a:r>
            <a:r>
              <a:rPr lang="en-US" sz="2000" b="0" dirty="0" err="1" smtClean="0">
                <a:latin typeface="Comic Sans MS" pitchFamily="66" charset="0"/>
                <a:cs typeface="Gisha" pitchFamily="34" charset="-79"/>
              </a:rPr>
              <a:t>barisan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 </a:t>
            </a:r>
            <a:r>
              <a:rPr lang="en-US" sz="2000" b="0" dirty="0" err="1" smtClean="0">
                <a:latin typeface="Comic Sans MS" pitchFamily="66" charset="0"/>
                <a:cs typeface="Gisha" pitchFamily="34" charset="-79"/>
              </a:rPr>
              <a:t>tersebut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 </a:t>
            </a:r>
            <a:r>
              <a:rPr lang="en-US" sz="2000" b="0" dirty="0" err="1" smtClean="0">
                <a:latin typeface="Comic Sans MS" pitchFamily="66" charset="0"/>
                <a:cs typeface="Gisha" pitchFamily="34" charset="-79"/>
              </a:rPr>
              <a:t>adalah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…</a:t>
            </a:r>
          </a:p>
          <a:p>
            <a:pPr marL="0" indent="0">
              <a:buNone/>
            </a:pP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	a. 62</a:t>
            </a:r>
            <a:endParaRPr lang="en-US" sz="2000" b="0" dirty="0">
              <a:latin typeface="Comic Sans MS" pitchFamily="66" charset="0"/>
              <a:cs typeface="Gisha" pitchFamily="34" charset="-79"/>
            </a:endParaRPr>
          </a:p>
          <a:p>
            <a:pPr marL="0" indent="0">
              <a:buNone/>
            </a:pP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	b. 68</a:t>
            </a:r>
          </a:p>
          <a:p>
            <a:pPr marL="0" indent="0">
              <a:buNone/>
            </a:pPr>
            <a:r>
              <a:rPr lang="en-US" sz="2000" b="0" dirty="0">
                <a:latin typeface="Comic Sans MS" pitchFamily="66" charset="0"/>
                <a:cs typeface="Gisha" pitchFamily="34" charset="-79"/>
              </a:rPr>
              <a:t>	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c. 72</a:t>
            </a:r>
          </a:p>
          <a:p>
            <a:pPr marL="0" indent="0">
              <a:buNone/>
            </a:pPr>
            <a:r>
              <a:rPr lang="en-US" sz="2000" b="0" dirty="0">
                <a:latin typeface="Comic Sans MS" pitchFamily="66" charset="0"/>
                <a:cs typeface="Gisha" pitchFamily="34" charset="-79"/>
              </a:rPr>
              <a:t>	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d. 74</a:t>
            </a:r>
          </a:p>
          <a:p>
            <a:pPr marL="0" indent="0">
              <a:buNone/>
            </a:pPr>
            <a:r>
              <a:rPr lang="en-US" sz="2000" b="0" dirty="0">
                <a:latin typeface="Comic Sans MS" pitchFamily="66" charset="0"/>
                <a:cs typeface="Gisha" pitchFamily="34" charset="-79"/>
              </a:rPr>
              <a:t>	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e. 76</a:t>
            </a:r>
          </a:p>
          <a:p>
            <a:pPr marL="457200" indent="-457200">
              <a:buAutoNum type="arabicPeriod" startAt="2"/>
            </a:pPr>
            <a:r>
              <a:rPr lang="en-US" sz="2000" b="0" dirty="0" err="1" smtClean="0">
                <a:latin typeface="Comic Sans MS" pitchFamily="66" charset="0"/>
                <a:cs typeface="Gisha" pitchFamily="34" charset="-79"/>
              </a:rPr>
              <a:t>Diketahui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 </a:t>
            </a:r>
            <a:r>
              <a:rPr lang="en-US" sz="2000" b="0" dirty="0" err="1" smtClean="0">
                <a:latin typeface="Comic Sans MS" pitchFamily="66" charset="0"/>
                <a:cs typeface="Gisha" pitchFamily="34" charset="-79"/>
              </a:rPr>
              <a:t>suatu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 </a:t>
            </a:r>
            <a:r>
              <a:rPr lang="en-US" sz="2000" b="0" dirty="0" err="1" smtClean="0">
                <a:latin typeface="Comic Sans MS" pitchFamily="66" charset="0"/>
                <a:cs typeface="Gisha" pitchFamily="34" charset="-79"/>
              </a:rPr>
              <a:t>barisan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 </a:t>
            </a:r>
            <a:r>
              <a:rPr lang="en-US" sz="2000" b="0" dirty="0" err="1" smtClean="0">
                <a:latin typeface="Comic Sans MS" pitchFamily="66" charset="0"/>
                <a:cs typeface="Gisha" pitchFamily="34" charset="-79"/>
              </a:rPr>
              <a:t>aritmatika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 </a:t>
            </a:r>
            <a:r>
              <a:rPr lang="en-US" sz="2000" b="0" dirty="0" err="1" smtClean="0">
                <a:latin typeface="Comic Sans MS" pitchFamily="66" charset="0"/>
                <a:cs typeface="Gisha" pitchFamily="34" charset="-79"/>
              </a:rPr>
              <a:t>suku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 ke-5nya 21 </a:t>
            </a:r>
            <a:r>
              <a:rPr lang="en-US" sz="2000" b="0" dirty="0" err="1" smtClean="0">
                <a:latin typeface="Comic Sans MS" pitchFamily="66" charset="0"/>
                <a:cs typeface="Gisha" pitchFamily="34" charset="-79"/>
              </a:rPr>
              <a:t>dan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 </a:t>
            </a:r>
            <a:r>
              <a:rPr lang="en-US" sz="2000" b="0" dirty="0" err="1" smtClean="0">
                <a:latin typeface="Comic Sans MS" pitchFamily="66" charset="0"/>
                <a:cs typeface="Gisha" pitchFamily="34" charset="-79"/>
              </a:rPr>
              <a:t>suku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 </a:t>
            </a:r>
          </a:p>
          <a:p>
            <a:pPr marL="0" indent="0">
              <a:buNone/>
            </a:pPr>
            <a:r>
              <a:rPr lang="en-US" sz="2000" b="0" dirty="0">
                <a:latin typeface="Comic Sans MS" pitchFamily="66" charset="0"/>
                <a:cs typeface="Gisha" pitchFamily="34" charset="-79"/>
              </a:rPr>
              <a:t> 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      </a:t>
            </a:r>
            <a:r>
              <a:rPr lang="en-US" sz="2000" b="0" dirty="0" err="1" smtClean="0">
                <a:latin typeface="Comic Sans MS" pitchFamily="66" charset="0"/>
                <a:cs typeface="Gisha" pitchFamily="34" charset="-79"/>
              </a:rPr>
              <a:t>ke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- 18nya 60, </a:t>
            </a:r>
            <a:r>
              <a:rPr lang="en-US" sz="2000" b="0" dirty="0" err="1" smtClean="0">
                <a:latin typeface="Comic Sans MS" pitchFamily="66" charset="0"/>
                <a:cs typeface="Gisha" pitchFamily="34" charset="-79"/>
              </a:rPr>
              <a:t>maka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 </a:t>
            </a:r>
            <a:r>
              <a:rPr lang="en-US" sz="2000" b="0" dirty="0" err="1" smtClean="0">
                <a:latin typeface="Comic Sans MS" pitchFamily="66" charset="0"/>
                <a:cs typeface="Gisha" pitchFamily="34" charset="-79"/>
              </a:rPr>
              <a:t>nilai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 </a:t>
            </a:r>
            <a:r>
              <a:rPr lang="en-US" sz="2000" b="0" dirty="0" err="1" smtClean="0">
                <a:latin typeface="Comic Sans MS" pitchFamily="66" charset="0"/>
                <a:cs typeface="Gisha" pitchFamily="34" charset="-79"/>
              </a:rPr>
              <a:t>suku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 </a:t>
            </a:r>
            <a:r>
              <a:rPr lang="en-US" sz="2000" b="0" dirty="0" err="1" smtClean="0">
                <a:latin typeface="Comic Sans MS" pitchFamily="66" charset="0"/>
                <a:cs typeface="Gisha" pitchFamily="34" charset="-79"/>
              </a:rPr>
              <a:t>pertama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 / a </a:t>
            </a:r>
            <a:r>
              <a:rPr lang="en-US" sz="2000" b="0" dirty="0" err="1" smtClean="0">
                <a:latin typeface="Comic Sans MS" pitchFamily="66" charset="0"/>
                <a:cs typeface="Gisha" pitchFamily="34" charset="-79"/>
              </a:rPr>
              <a:t>adalah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…</a:t>
            </a:r>
          </a:p>
          <a:p>
            <a:pPr marL="0" indent="0">
              <a:buNone/>
            </a:pPr>
            <a:r>
              <a:rPr lang="en-US" sz="2000" b="0" dirty="0">
                <a:latin typeface="Comic Sans MS" pitchFamily="66" charset="0"/>
                <a:cs typeface="Gisha" pitchFamily="34" charset="-79"/>
              </a:rPr>
              <a:t>	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a. 4</a:t>
            </a:r>
          </a:p>
          <a:p>
            <a:pPr marL="0" indent="0">
              <a:buNone/>
            </a:pPr>
            <a:r>
              <a:rPr lang="en-US" sz="2000" b="0" dirty="0">
                <a:latin typeface="Comic Sans MS" pitchFamily="66" charset="0"/>
                <a:cs typeface="Gisha" pitchFamily="34" charset="-79"/>
              </a:rPr>
              <a:t>	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b. 5</a:t>
            </a:r>
          </a:p>
          <a:p>
            <a:pPr marL="0" indent="0">
              <a:buNone/>
            </a:pPr>
            <a:r>
              <a:rPr lang="en-US" sz="2000" b="0" dirty="0">
                <a:latin typeface="Comic Sans MS" pitchFamily="66" charset="0"/>
                <a:cs typeface="Gisha" pitchFamily="34" charset="-79"/>
              </a:rPr>
              <a:t>	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c. 6</a:t>
            </a:r>
          </a:p>
          <a:p>
            <a:pPr marL="0" indent="0">
              <a:buNone/>
            </a:pPr>
            <a:r>
              <a:rPr lang="en-US" sz="2000" b="0" dirty="0">
                <a:latin typeface="Comic Sans MS" pitchFamily="66" charset="0"/>
                <a:cs typeface="Gisha" pitchFamily="34" charset="-79"/>
              </a:rPr>
              <a:t>	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d. 7</a:t>
            </a:r>
          </a:p>
          <a:p>
            <a:pPr marL="0" indent="0">
              <a:buNone/>
            </a:pPr>
            <a:r>
              <a:rPr lang="en-US" sz="2000" b="0" dirty="0">
                <a:latin typeface="Comic Sans MS" pitchFamily="66" charset="0"/>
                <a:cs typeface="Gisha" pitchFamily="34" charset="-79"/>
              </a:rPr>
              <a:t>	</a:t>
            </a:r>
            <a:r>
              <a:rPr lang="en-US" sz="2000" b="0" dirty="0" smtClean="0">
                <a:latin typeface="Comic Sans MS" pitchFamily="66" charset="0"/>
                <a:cs typeface="Gisha" pitchFamily="34" charset="-79"/>
              </a:rPr>
              <a:t>e. 8</a:t>
            </a:r>
          </a:p>
        </p:txBody>
      </p:sp>
    </p:spTree>
    <p:extLst>
      <p:ext uri="{BB962C8B-B14F-4D97-AF65-F5344CB8AC3E}">
        <p14:creationId xmlns:p14="http://schemas.microsoft.com/office/powerpoint/2010/main" val="43098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6400800" cy="1295400"/>
          </a:xfrm>
        </p:spPr>
        <p:txBody>
          <a:bodyPr/>
          <a:lstStyle/>
          <a:p>
            <a:pPr algn="ctr"/>
            <a:r>
              <a:rPr lang="en-US" b="1" dirty="0" smtClean="0">
                <a:latin typeface="Hobo Std" pitchFamily="50" charset="0"/>
              </a:rPr>
              <a:t>BARIS DAN DERET</a:t>
            </a:r>
            <a:endParaRPr lang="id-ID" b="1" dirty="0">
              <a:latin typeface="Hobo Std" pitchFamily="50" charset="0"/>
            </a:endParaRPr>
          </a:p>
        </p:txBody>
      </p:sp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755576" y="1916832"/>
            <a:ext cx="266429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Pola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Barisan</a:t>
            </a:r>
            <a:r>
              <a:rPr lang="en-US" b="1" dirty="0"/>
              <a:t> </a:t>
            </a:r>
            <a:r>
              <a:rPr lang="en-US" b="1" dirty="0" err="1"/>
              <a:t>Bilangan</a:t>
            </a:r>
            <a:endParaRPr lang="en-US" b="1" dirty="0"/>
          </a:p>
        </p:txBody>
      </p:sp>
      <p:sp>
        <p:nvSpPr>
          <p:cNvPr id="5" name="Rounded Rectangle 4">
            <a:hlinkClick r:id="rId3" action="ppaction://hlinksldjump"/>
          </p:cNvPr>
          <p:cNvSpPr/>
          <p:nvPr/>
        </p:nvSpPr>
        <p:spPr>
          <a:xfrm>
            <a:off x="3275856" y="2996952"/>
            <a:ext cx="266429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/>
              <a:t>Barisan Arimat</a:t>
            </a:r>
            <a:r>
              <a:rPr lang="en-US" b="1" dirty="0" err="1"/>
              <a:t>i</a:t>
            </a:r>
            <a:r>
              <a:rPr lang="id-ID" b="1" dirty="0" smtClean="0"/>
              <a:t>ka</a:t>
            </a:r>
            <a:endParaRPr lang="en-US" dirty="0"/>
          </a:p>
        </p:txBody>
      </p:sp>
      <p:sp>
        <p:nvSpPr>
          <p:cNvPr id="6" name="Rounded Rectangle 5">
            <a:hlinkClick r:id="rId4" action="ppaction://hlinksldjump"/>
          </p:cNvPr>
          <p:cNvSpPr/>
          <p:nvPr/>
        </p:nvSpPr>
        <p:spPr>
          <a:xfrm>
            <a:off x="755576" y="4077072"/>
            <a:ext cx="266429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bg1"/>
                </a:solidFill>
              </a:rPr>
              <a:t>Deret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Aritmetika</a:t>
            </a:r>
            <a:endParaRPr lang="en-US" dirty="0"/>
          </a:p>
        </p:txBody>
      </p:sp>
      <p:sp>
        <p:nvSpPr>
          <p:cNvPr id="7" name="Rounded Rectangle 6">
            <a:hlinkClick r:id="rId5" action="ppaction://hlinksldjump"/>
          </p:cNvPr>
          <p:cNvSpPr/>
          <p:nvPr/>
        </p:nvSpPr>
        <p:spPr>
          <a:xfrm>
            <a:off x="3275856" y="5157192"/>
            <a:ext cx="266429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Barisan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Deret</a:t>
            </a:r>
            <a:r>
              <a:rPr lang="en-US" b="1" dirty="0" smtClean="0"/>
              <a:t> </a:t>
            </a:r>
            <a:r>
              <a:rPr lang="en-US" b="1" dirty="0" err="1" smtClean="0"/>
              <a:t>Geometri</a:t>
            </a:r>
            <a:endParaRPr lang="en-US" dirty="0"/>
          </a:p>
        </p:txBody>
      </p:sp>
      <p:sp>
        <p:nvSpPr>
          <p:cNvPr id="8" name="Bent-Up Arrow 7"/>
          <p:cNvSpPr/>
          <p:nvPr/>
        </p:nvSpPr>
        <p:spPr>
          <a:xfrm flipH="1" flipV="1">
            <a:off x="2253547" y="3258910"/>
            <a:ext cx="900100" cy="72008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Bent-Up Arrow 8"/>
          <p:cNvSpPr/>
          <p:nvPr/>
        </p:nvSpPr>
        <p:spPr>
          <a:xfrm flipV="1">
            <a:off x="3566712" y="4293096"/>
            <a:ext cx="900100" cy="72008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Bent-Up Arrow 9"/>
          <p:cNvSpPr/>
          <p:nvPr/>
        </p:nvSpPr>
        <p:spPr>
          <a:xfrm flipV="1">
            <a:off x="3566712" y="2132856"/>
            <a:ext cx="900100" cy="72008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8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458200" cy="6172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600" b="0" dirty="0" smtClean="0"/>
              <a:t>3</a:t>
            </a:r>
            <a:r>
              <a:rPr lang="en-US" sz="2400" b="0" dirty="0" smtClean="0"/>
              <a:t>. </a:t>
            </a:r>
            <a:r>
              <a:rPr lang="en-US" sz="2400" b="0" dirty="0" err="1" smtClean="0">
                <a:latin typeface="Comic Sans MS" pitchFamily="66" charset="0"/>
              </a:rPr>
              <a:t>Dibawah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ini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yag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termasuk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barisan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aritmatika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adalah</a:t>
            </a:r>
            <a:r>
              <a:rPr lang="en-US" sz="2400" b="0" dirty="0" smtClean="0">
                <a:latin typeface="Comic Sans MS" pitchFamily="66" charset="0"/>
              </a:rPr>
              <a:t>..</a:t>
            </a:r>
          </a:p>
          <a:p>
            <a:pPr marL="0" indent="0">
              <a:buNone/>
            </a:pPr>
            <a:r>
              <a:rPr lang="en-US" sz="2400" b="0" dirty="0">
                <a:latin typeface="Comic Sans MS" pitchFamily="66" charset="0"/>
              </a:rPr>
              <a:t>	</a:t>
            </a:r>
            <a:r>
              <a:rPr lang="en-US" sz="2400" b="0" dirty="0" smtClean="0">
                <a:latin typeface="Comic Sans MS" pitchFamily="66" charset="0"/>
              </a:rPr>
              <a:t>a. 6,15,18,19,20,…</a:t>
            </a:r>
          </a:p>
          <a:p>
            <a:pPr marL="0" indent="0">
              <a:buNone/>
            </a:pPr>
            <a:r>
              <a:rPr lang="en-US" sz="2400" b="0" dirty="0">
                <a:latin typeface="Comic Sans MS" pitchFamily="66" charset="0"/>
              </a:rPr>
              <a:t>	</a:t>
            </a:r>
            <a:r>
              <a:rPr lang="en-US" sz="2400" b="0" dirty="0" smtClean="0">
                <a:latin typeface="Comic Sans MS" pitchFamily="66" charset="0"/>
              </a:rPr>
              <a:t>b. 73,74,76,78,79,…</a:t>
            </a:r>
          </a:p>
          <a:p>
            <a:pPr marL="0" indent="0">
              <a:buNone/>
            </a:pPr>
            <a:r>
              <a:rPr lang="en-US" sz="2400" b="0" dirty="0">
                <a:latin typeface="Comic Sans MS" pitchFamily="66" charset="0"/>
              </a:rPr>
              <a:t>	</a:t>
            </a:r>
            <a:r>
              <a:rPr lang="en-US" sz="2400" b="0" dirty="0" smtClean="0">
                <a:latin typeface="Comic Sans MS" pitchFamily="66" charset="0"/>
              </a:rPr>
              <a:t>c. 45,46,48,51,56,…</a:t>
            </a:r>
          </a:p>
          <a:p>
            <a:pPr marL="0" indent="0">
              <a:buNone/>
            </a:pPr>
            <a:r>
              <a:rPr lang="en-US" sz="2400" b="0" dirty="0">
                <a:latin typeface="Comic Sans MS" pitchFamily="66" charset="0"/>
              </a:rPr>
              <a:t>	</a:t>
            </a:r>
            <a:r>
              <a:rPr lang="en-US" sz="2400" b="0" dirty="0" smtClean="0">
                <a:latin typeface="Comic Sans MS" pitchFamily="66" charset="0"/>
              </a:rPr>
              <a:t>d. 39,41,43,45,47,…</a:t>
            </a:r>
          </a:p>
          <a:p>
            <a:pPr marL="0" indent="0">
              <a:buNone/>
            </a:pPr>
            <a:r>
              <a:rPr lang="en-US" sz="2400" b="0" dirty="0">
                <a:latin typeface="Comic Sans MS" pitchFamily="66" charset="0"/>
              </a:rPr>
              <a:t>	</a:t>
            </a:r>
            <a:r>
              <a:rPr lang="en-US" sz="2400" b="0" dirty="0" smtClean="0">
                <a:latin typeface="Comic Sans MS" pitchFamily="66" charset="0"/>
              </a:rPr>
              <a:t>e. 1,3,4,6,8,3,…</a:t>
            </a:r>
          </a:p>
          <a:p>
            <a:pPr marL="0" indent="0">
              <a:buNone/>
            </a:pPr>
            <a:r>
              <a:rPr lang="en-US" sz="2400" b="0" dirty="0" smtClean="0">
                <a:latin typeface="Comic Sans MS" pitchFamily="66" charset="0"/>
              </a:rPr>
              <a:t>4. </a:t>
            </a:r>
            <a:r>
              <a:rPr lang="en-US" sz="2400" b="0" dirty="0" err="1" smtClean="0">
                <a:latin typeface="Comic Sans MS" pitchFamily="66" charset="0"/>
              </a:rPr>
              <a:t>Diket</a:t>
            </a:r>
            <a:r>
              <a:rPr lang="en-US" sz="2400" b="0" dirty="0" smtClean="0">
                <a:latin typeface="Comic Sans MS" pitchFamily="66" charset="0"/>
              </a:rPr>
              <a:t> a = 64 </a:t>
            </a:r>
            <a:r>
              <a:rPr lang="en-US" sz="2400" b="0" dirty="0" err="1" smtClean="0">
                <a:latin typeface="Comic Sans MS" pitchFamily="66" charset="0"/>
              </a:rPr>
              <a:t>dan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suku</a:t>
            </a:r>
            <a:r>
              <a:rPr lang="en-US" sz="2400" b="0" dirty="0" smtClean="0">
                <a:latin typeface="Comic Sans MS" pitchFamily="66" charset="0"/>
              </a:rPr>
              <a:t> ke-12 = 28, </a:t>
            </a:r>
            <a:r>
              <a:rPr lang="en-US" sz="2400" b="0" dirty="0" err="1" smtClean="0">
                <a:latin typeface="Comic Sans MS" pitchFamily="66" charset="0"/>
              </a:rPr>
              <a:t>maka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beda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dalam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barisan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tersebut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adalah</a:t>
            </a:r>
            <a:r>
              <a:rPr lang="en-US" sz="2400" b="0" dirty="0" smtClean="0">
                <a:latin typeface="Comic Sans MS" pitchFamily="66" charset="0"/>
              </a:rPr>
              <a:t>…</a:t>
            </a:r>
          </a:p>
          <a:p>
            <a:pPr marL="0" indent="0">
              <a:buNone/>
            </a:pPr>
            <a:r>
              <a:rPr lang="en-US" sz="2400" b="0" dirty="0">
                <a:latin typeface="Comic Sans MS" pitchFamily="66" charset="0"/>
              </a:rPr>
              <a:t>	</a:t>
            </a:r>
            <a:r>
              <a:rPr lang="en-US" sz="2400" b="0" dirty="0" smtClean="0">
                <a:latin typeface="Comic Sans MS" pitchFamily="66" charset="0"/>
              </a:rPr>
              <a:t>a. – 3 	c. 0	e. 3</a:t>
            </a:r>
          </a:p>
          <a:p>
            <a:pPr marL="0" indent="0">
              <a:buNone/>
            </a:pPr>
            <a:r>
              <a:rPr lang="en-US" sz="2400" b="0" dirty="0">
                <a:latin typeface="Comic Sans MS" pitchFamily="66" charset="0"/>
              </a:rPr>
              <a:t>	</a:t>
            </a:r>
            <a:r>
              <a:rPr lang="en-US" sz="2400" b="0" dirty="0" smtClean="0">
                <a:latin typeface="Comic Sans MS" pitchFamily="66" charset="0"/>
              </a:rPr>
              <a:t>b. – 1 	d. 1</a:t>
            </a:r>
          </a:p>
          <a:p>
            <a:pPr marL="0" indent="0">
              <a:buNone/>
            </a:pPr>
            <a:r>
              <a:rPr lang="en-US" sz="2400" b="0" dirty="0" smtClean="0">
                <a:latin typeface="Comic Sans MS" pitchFamily="66" charset="0"/>
              </a:rPr>
              <a:t>5. </a:t>
            </a:r>
            <a:r>
              <a:rPr lang="en-US" sz="2400" b="0" dirty="0" err="1" smtClean="0">
                <a:latin typeface="Comic Sans MS" pitchFamily="66" charset="0"/>
              </a:rPr>
              <a:t>Suku</a:t>
            </a:r>
            <a:r>
              <a:rPr lang="en-US" sz="2400" b="0" dirty="0" smtClean="0">
                <a:latin typeface="Comic Sans MS" pitchFamily="66" charset="0"/>
              </a:rPr>
              <a:t> ke-3 </a:t>
            </a:r>
            <a:r>
              <a:rPr lang="en-US" sz="2400" b="0" dirty="0" err="1" smtClean="0">
                <a:latin typeface="Comic Sans MS" pitchFamily="66" charset="0"/>
              </a:rPr>
              <a:t>dari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suatu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barisan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aritmatika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adalah</a:t>
            </a:r>
            <a:r>
              <a:rPr lang="en-US" sz="2400" b="0" dirty="0" smtClean="0">
                <a:latin typeface="Comic Sans MS" pitchFamily="66" charset="0"/>
              </a:rPr>
              <a:t> 24, </a:t>
            </a:r>
            <a:r>
              <a:rPr lang="en-US" sz="2400" b="0" dirty="0" err="1" smtClean="0">
                <a:latin typeface="Comic Sans MS" pitchFamily="66" charset="0"/>
              </a:rPr>
              <a:t>sedangkan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jumlah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suku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ke</a:t>
            </a:r>
            <a:r>
              <a:rPr lang="en-US" sz="2400" b="0" dirty="0" smtClean="0">
                <a:latin typeface="Comic Sans MS" pitchFamily="66" charset="0"/>
              </a:rPr>
              <a:t>- 7 </a:t>
            </a:r>
            <a:r>
              <a:rPr lang="en-US" sz="2400" b="0" dirty="0" err="1" smtClean="0">
                <a:latin typeface="Comic Sans MS" pitchFamily="66" charset="0"/>
              </a:rPr>
              <a:t>dan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suku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ke</a:t>
            </a:r>
            <a:r>
              <a:rPr lang="en-US" sz="2400" b="0" dirty="0" smtClean="0">
                <a:latin typeface="Comic Sans MS" pitchFamily="66" charset="0"/>
              </a:rPr>
              <a:t> 8 </a:t>
            </a:r>
            <a:r>
              <a:rPr lang="en-US" sz="2400" b="0" dirty="0" err="1" smtClean="0">
                <a:latin typeface="Comic Sans MS" pitchFamily="66" charset="0"/>
              </a:rPr>
              <a:t>adalah</a:t>
            </a:r>
            <a:r>
              <a:rPr lang="en-US" sz="2400" b="0" dirty="0" smtClean="0">
                <a:latin typeface="Comic Sans MS" pitchFamily="66" charset="0"/>
              </a:rPr>
              <a:t> 75, </a:t>
            </a:r>
            <a:r>
              <a:rPr lang="en-US" sz="2400" b="0" dirty="0" err="1" smtClean="0">
                <a:latin typeface="Comic Sans MS" pitchFamily="66" charset="0"/>
              </a:rPr>
              <a:t>maka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suku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pertama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barisan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tersebut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adalah</a:t>
            </a:r>
            <a:r>
              <a:rPr lang="en-US" sz="2400" b="0" dirty="0" smtClean="0">
                <a:latin typeface="Comic Sans MS" pitchFamily="66" charset="0"/>
              </a:rPr>
              <a:t>…</a:t>
            </a:r>
          </a:p>
          <a:p>
            <a:pPr marL="0" indent="0">
              <a:buNone/>
            </a:pPr>
            <a:r>
              <a:rPr lang="en-US" sz="2400" b="0" dirty="0">
                <a:latin typeface="Comic Sans MS" pitchFamily="66" charset="0"/>
              </a:rPr>
              <a:t>	</a:t>
            </a:r>
            <a:r>
              <a:rPr lang="en-US" sz="2400" b="0" dirty="0" smtClean="0">
                <a:latin typeface="Comic Sans MS" pitchFamily="66" charset="0"/>
              </a:rPr>
              <a:t>a. 15	</a:t>
            </a:r>
          </a:p>
          <a:p>
            <a:pPr marL="0" indent="0">
              <a:buNone/>
            </a:pPr>
            <a:r>
              <a:rPr lang="en-US" sz="2400" b="0" dirty="0">
                <a:latin typeface="Comic Sans MS" pitchFamily="66" charset="0"/>
              </a:rPr>
              <a:t>	</a:t>
            </a:r>
            <a:r>
              <a:rPr lang="en-US" sz="2400" b="0" dirty="0" smtClean="0">
                <a:latin typeface="Comic Sans MS" pitchFamily="66" charset="0"/>
              </a:rPr>
              <a:t>b. 18</a:t>
            </a:r>
          </a:p>
          <a:p>
            <a:pPr marL="0" indent="0">
              <a:buNone/>
            </a:pPr>
            <a:r>
              <a:rPr lang="en-US" sz="2400" b="0" dirty="0">
                <a:latin typeface="Comic Sans MS" pitchFamily="66" charset="0"/>
              </a:rPr>
              <a:t>	</a:t>
            </a:r>
            <a:r>
              <a:rPr lang="en-US" sz="2400" b="0" dirty="0" smtClean="0">
                <a:latin typeface="Comic Sans MS" pitchFamily="66" charset="0"/>
              </a:rPr>
              <a:t>c. 21</a:t>
            </a:r>
          </a:p>
          <a:p>
            <a:pPr marL="0" indent="0">
              <a:buNone/>
            </a:pPr>
            <a:r>
              <a:rPr lang="en-US" sz="2400" b="0" dirty="0">
                <a:latin typeface="Comic Sans MS" pitchFamily="66" charset="0"/>
              </a:rPr>
              <a:t>	</a:t>
            </a:r>
            <a:r>
              <a:rPr lang="en-US" sz="2400" b="0" dirty="0" smtClean="0">
                <a:latin typeface="Comic Sans MS" pitchFamily="66" charset="0"/>
              </a:rPr>
              <a:t>d. 25</a:t>
            </a:r>
          </a:p>
          <a:p>
            <a:pPr marL="0" indent="0">
              <a:buNone/>
            </a:pPr>
            <a:r>
              <a:rPr lang="en-US" sz="2400" b="0" dirty="0">
                <a:latin typeface="Comic Sans MS" pitchFamily="66" charset="0"/>
              </a:rPr>
              <a:t>	</a:t>
            </a:r>
            <a:r>
              <a:rPr lang="en-US" sz="2400" b="0" dirty="0" smtClean="0">
                <a:latin typeface="Comic Sans MS" pitchFamily="66" charset="0"/>
              </a:rPr>
              <a:t>e. 28</a:t>
            </a:r>
          </a:p>
        </p:txBody>
      </p:sp>
    </p:spTree>
    <p:extLst>
      <p:ext uri="{BB962C8B-B14F-4D97-AF65-F5344CB8AC3E}">
        <p14:creationId xmlns:p14="http://schemas.microsoft.com/office/powerpoint/2010/main" val="385815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solidFill>
                  <a:schemeClr val="bg1"/>
                </a:solidFill>
              </a:rPr>
              <a:t>Deret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Aritmetika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132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10852" y="762000"/>
            <a:ext cx="8229600" cy="792162"/>
          </a:xfrm>
        </p:spPr>
        <p:txBody>
          <a:bodyPr>
            <a:noAutofit/>
          </a:bodyPr>
          <a:lstStyle/>
          <a:p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Deret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Aritmetika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atau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Deret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 </a:t>
            </a:r>
            <a:r>
              <a:rPr lang="en-US" b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Hitung</a:t>
            </a:r>
            <a:endParaRPr lang="en-US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sha" pitchFamily="34" charset="-79"/>
              <a:cs typeface="Gisha" pitchFamily="34" charset="-79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14400" y="2590800"/>
            <a:ext cx="1752600" cy="5334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Deret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bilangan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Right Arrow 5"/>
          <p:cNvSpPr/>
          <p:nvPr/>
        </p:nvSpPr>
        <p:spPr>
          <a:xfrm>
            <a:off x="2895600" y="2705100"/>
            <a:ext cx="457200" cy="266700"/>
          </a:xfrm>
          <a:prstGeom prst="rightArrow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505200" y="2362200"/>
            <a:ext cx="3657600" cy="9144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jumlah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yang </a:t>
            </a:r>
            <a:r>
              <a:rPr lang="en-US" dirty="0" err="1">
                <a:solidFill>
                  <a:schemeClr val="tx1"/>
                </a:solidFill>
              </a:rPr>
              <a:t>ditunjuk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suku-suku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barisan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bilangan</a:t>
            </a:r>
            <a:endParaRPr lang="en-US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ounded Rectangle 7"/>
              <p:cNvSpPr/>
              <p:nvPr/>
            </p:nvSpPr>
            <p:spPr>
              <a:xfrm>
                <a:off x="4495800" y="4267200"/>
                <a:ext cx="3352800" cy="1447800"/>
              </a:xfrm>
              <a:prstGeom prst="round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en-US" i="1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+…+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 smtClean="0">
                  <a:solidFill>
                    <a:schemeClr val="tx1"/>
                  </a:solidFill>
                </a:endParaRPr>
              </a:p>
              <a:p>
                <a:r>
                  <a:rPr lang="en-US" dirty="0" err="1" smtClean="0">
                    <a:solidFill>
                      <a:schemeClr val="tx1"/>
                    </a:solidFill>
                  </a:rPr>
                  <a:t>Menyatakan</a:t>
                </a:r>
                <a:r>
                  <a:rPr lang="en-US" dirty="0" err="1">
                    <a:solidFill>
                      <a:schemeClr val="tx1"/>
                    </a:solidFill>
                  </a:rPr>
                  <a:t>deret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ke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-</a:t>
                </a:r>
                <a:r>
                  <a:rPr lang="en-US" i="1" dirty="0" smtClean="0">
                    <a:solidFill>
                      <a:schemeClr val="tx1"/>
                    </a:solidFill>
                  </a:rPr>
                  <a:t>n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ounded 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267200"/>
                <a:ext cx="3352800" cy="1447800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Snip Single Corner Rectangle 8"/>
          <p:cNvSpPr/>
          <p:nvPr/>
        </p:nvSpPr>
        <p:spPr>
          <a:xfrm>
            <a:off x="4381500" y="3556686"/>
            <a:ext cx="1905000" cy="533400"/>
          </a:xfrm>
          <a:prstGeom prst="snip1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 err="1">
                <a:solidFill>
                  <a:schemeClr val="tx1"/>
                </a:solidFill>
              </a:rPr>
              <a:t>Bentuk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umum</a:t>
            </a:r>
            <a:r>
              <a:rPr lang="en-US" i="1" dirty="0" smtClean="0">
                <a:solidFill>
                  <a:schemeClr val="tx1"/>
                </a:solidFill>
              </a:rPr>
              <a:t>: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222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872" y="47659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b="1" dirty="0" err="1" smtClean="0"/>
              <a:t>Contoh</a:t>
            </a:r>
            <a:r>
              <a:rPr lang="en-US" b="1" dirty="0" smtClean="0"/>
              <a:t>: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914400" y="1708016"/>
                <a:ext cx="8153400" cy="34418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buAutoNum type="arabicPeriod"/>
                </a:pPr>
                <a:r>
                  <a:rPr lang="en-US" dirty="0" smtClean="0">
                    <a:solidFill>
                      <a:schemeClr val="tx1"/>
                    </a:solidFill>
                  </a:rPr>
                  <a:t>Deret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dari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barisan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3 +5</a:t>
                </a:r>
                <a:r>
                  <a:rPr lang="en-US" dirty="0"/>
                  <a:t> </a:t>
                </a:r>
                <a:r>
                  <a:rPr lang="en-US" dirty="0" smtClean="0"/>
                  <a:t>+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>
                    <a:solidFill>
                      <a:schemeClr val="tx1"/>
                    </a:solidFill>
                  </a:rPr>
                  <a:t>7, …, (2n+1) </a:t>
                </a:r>
                <a:r>
                  <a:rPr lang="en-US" dirty="0" err="1">
                    <a:solidFill>
                      <a:schemeClr val="tx1"/>
                    </a:solidFill>
                  </a:rPr>
                  <a:t>adalah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</a:rPr>
                      <m:t>=3+5+7+…+(2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</a:rPr>
                      <m:t>𝑛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</a:rPr>
                      <m:t>+1)</m:t>
                    </m:r>
                  </m:oMath>
                </a14:m>
                <a:endParaRPr lang="en-US" dirty="0" smtClean="0">
                  <a:solidFill>
                    <a:schemeClr val="tx1"/>
                  </a:solidFill>
                </a:endParaRPr>
              </a:p>
              <a:p>
                <a:pPr lvl="0"/>
                <a:r>
                  <a:rPr lang="en-US" dirty="0" err="1" smtClean="0">
                    <a:solidFill>
                      <a:schemeClr val="tx1"/>
                    </a:solidFill>
                  </a:rPr>
                  <a:t>Maka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,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=3                            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=3+5=8                              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=3+5+7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+9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24</m:t>
                      </m:r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</a:endParaRPr>
              </a:p>
              <a:p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 smtClean="0">
                  <a:solidFill>
                    <a:schemeClr val="tx1"/>
                  </a:solidFill>
                </a:endParaRPr>
              </a:p>
              <a:p>
                <a:pPr lvl="0"/>
                <a:endParaRPr lang="en-US" dirty="0" smtClean="0">
                  <a:solidFill>
                    <a:schemeClr val="tx1"/>
                  </a:solidFill>
                </a:endParaRPr>
              </a:p>
              <a:p>
                <a:pPr marL="342900" lvl="0" indent="-342900">
                  <a:buAutoNum type="arabicPeriod" startAt="2"/>
                </a:pPr>
                <a:r>
                  <a:rPr lang="en-US" dirty="0" err="1" smtClean="0">
                    <a:solidFill>
                      <a:schemeClr val="tx1"/>
                    </a:solidFill>
                  </a:rPr>
                  <a:t>Deret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dari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barisan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1 + 2 + </a:t>
                </a:r>
                <a:r>
                  <a:rPr lang="en-US" dirty="0">
                    <a:solidFill>
                      <a:schemeClr val="tx1"/>
                    </a:solidFill>
                  </a:rPr>
                  <a:t>4, …,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 err="1">
                    <a:solidFill>
                      <a:schemeClr val="tx1"/>
                    </a:solidFill>
                  </a:rPr>
                  <a:t>adalah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</a:rPr>
                      <m:t>=1+2+4+…+</m:t>
                    </m:r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endParaRPr lang="en-US" dirty="0" smtClean="0">
                  <a:solidFill>
                    <a:schemeClr val="tx1"/>
                  </a:solidFill>
                </a:endParaRPr>
              </a:p>
              <a:p>
                <a:pPr lvl="0"/>
                <a:r>
                  <a:rPr lang="en-US" dirty="0" err="1">
                    <a:solidFill>
                      <a:schemeClr val="tx1"/>
                    </a:solidFill>
                  </a:rPr>
                  <a:t>M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aka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, </a:t>
                </a:r>
                <a:endParaRPr lang="en-US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=1                            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=1+2=3                               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=1+2+4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+6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13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>
                  <a:solidFill>
                    <a:schemeClr val="tx1"/>
                  </a:solidFill>
                </a:endParaRPr>
              </a:p>
              <a:p>
                <a:pPr lvl="0"/>
                <a:endParaRPr lang="en-US" dirty="0">
                  <a:solidFill>
                    <a:schemeClr val="tx1"/>
                  </a:solidFill>
                </a:endParaRPr>
              </a:p>
              <a:p>
                <a:pPr lvl="0"/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708016"/>
                <a:ext cx="8153400" cy="3441840"/>
              </a:xfrm>
              <a:prstGeom prst="rect">
                <a:avLst/>
              </a:prstGeom>
              <a:blipFill rotWithShape="1">
                <a:blip r:embed="rId2"/>
                <a:stretch>
                  <a:fillRect l="-598" t="-8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4859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ounded Rectangle 7"/>
              <p:cNvSpPr/>
              <p:nvPr/>
            </p:nvSpPr>
            <p:spPr>
              <a:xfrm>
                <a:off x="4355976" y="2032248"/>
                <a:ext cx="4343400" cy="1828800"/>
              </a:xfrm>
              <a:prstGeom prst="round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i="1">
                          <a:solidFill>
                            <a:schemeClr val="bg1"/>
                          </a:solidFill>
                          <a:latin typeface="Cambria Math"/>
                        </a:rPr>
                        <m:t>+…+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  <a:p>
                <a:endParaRPr lang="en-US" dirty="0" smtClean="0">
                  <a:solidFill>
                    <a:schemeClr val="bg1"/>
                  </a:solidFill>
                </a:endParaRPr>
              </a:p>
              <a:p>
                <a:r>
                  <a:rPr lang="en-US" dirty="0" err="1" smtClean="0">
                    <a:solidFill>
                      <a:schemeClr val="bg1"/>
                    </a:solidFill>
                  </a:rPr>
                  <a:t>Dengan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r>
                      <a:rPr lang="en-US" i="1">
                        <a:solidFill>
                          <a:schemeClr val="bg1"/>
                        </a:solidFill>
                        <a:latin typeface="Cambria Math"/>
                      </a:rPr>
                      <m:t>𝑎</m:t>
                    </m:r>
                  </m:oMath>
                </a14:m>
                <a:r>
                  <a:rPr lang="en-US" dirty="0" err="1">
                    <a:solidFill>
                      <a:schemeClr val="bg1"/>
                    </a:solidFill>
                  </a:rPr>
                  <a:t>dan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r>
                      <a:rPr lang="en-US" i="1">
                        <a:solidFill>
                          <a:schemeClr val="bg1"/>
                        </a:solidFill>
                        <a:latin typeface="Cambria Math"/>
                      </a:rPr>
                      <m:t>𝑎</m:t>
                    </m:r>
                    <m:r>
                      <a:rPr lang="en-US" i="1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𝑛</m:t>
                        </m:r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en-US" i="1">
                        <a:solidFill>
                          <a:schemeClr val="bg1"/>
                        </a:solidFill>
                        <a:latin typeface="Cambria Math"/>
                      </a:rPr>
                      <m:t>𝑏</m:t>
                    </m:r>
                  </m:oMath>
                </a14:m>
                <a:endParaRPr lang="en-US" dirty="0" err="1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Rounded 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2032248"/>
                <a:ext cx="4343400" cy="1828800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Snip Single Corner Rectangle 8"/>
          <p:cNvSpPr/>
          <p:nvPr/>
        </p:nvSpPr>
        <p:spPr>
          <a:xfrm>
            <a:off x="4584576" y="1727448"/>
            <a:ext cx="1905000" cy="533400"/>
          </a:xfrm>
          <a:prstGeom prst="snip1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>
                <a:solidFill>
                  <a:schemeClr val="bg1"/>
                </a:solidFill>
              </a:rPr>
              <a:t>Deret</a:t>
            </a:r>
            <a:r>
              <a:rPr lang="en-US" i="1" dirty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aritmetika</a:t>
            </a:r>
            <a:endParaRPr lang="en-US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ounded Rectangle 2"/>
              <p:cNvSpPr/>
              <p:nvPr/>
            </p:nvSpPr>
            <p:spPr>
              <a:xfrm>
                <a:off x="395536" y="4139208"/>
                <a:ext cx="5867400" cy="2286000"/>
              </a:xfrm>
              <a:prstGeom prst="round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𝑎</m:t>
                          </m:r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en-US" i="1">
                          <a:solidFill>
                            <a:schemeClr val="bg1"/>
                          </a:solidFill>
                          <a:latin typeface="Cambria Math"/>
                        </a:rPr>
                        <m:t>         </m:t>
                      </m:r>
                      <m:r>
                        <a:rPr lang="en-US" i="1">
                          <a:solidFill>
                            <a:schemeClr val="bg1"/>
                          </a:solidFill>
                          <a:latin typeface="Cambria Math"/>
                        </a:rPr>
                        <m:t>𝑎𝑡𝑎𝑢</m:t>
                      </m:r>
                      <m:r>
                        <a:rPr lang="en-US" i="1">
                          <a:solidFill>
                            <a:schemeClr val="bg1"/>
                          </a:solidFill>
                          <a:latin typeface="Cambria Math"/>
                        </a:rPr>
                        <m:t>      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solidFill>
                            <a:schemeClr val="bg1"/>
                          </a:solidFill>
                          <a:latin typeface="Cambria Math"/>
                        </a:rPr>
                        <m:t>(</m:t>
                      </m:r>
                      <m:r>
                        <a:rPr lang="en-US" i="1">
                          <a:solidFill>
                            <a:schemeClr val="bg1"/>
                          </a:solidFill>
                          <a:latin typeface="Cambria Math"/>
                        </a:rPr>
                        <m:t>𝑎</m:t>
                      </m:r>
                      <m:r>
                        <a:rPr lang="en-US" i="1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i="1">
                          <a:solidFill>
                            <a:schemeClr val="bg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  <a:p>
                <a:r>
                  <a:rPr lang="en-US" dirty="0" err="1">
                    <a:solidFill>
                      <a:schemeClr val="bg1"/>
                    </a:solidFill>
                  </a:rPr>
                  <a:t>Dengan</a:t>
                </a:r>
                <a:r>
                  <a:rPr lang="en-US" dirty="0">
                    <a:solidFill>
                      <a:schemeClr val="bg1"/>
                    </a:solidFill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dirty="0" err="1">
                    <a:solidFill>
                      <a:schemeClr val="bg1"/>
                    </a:solidFill>
                  </a:rPr>
                  <a:t>sukuke</a:t>
                </a:r>
                <a:r>
                  <a:rPr lang="en-US" dirty="0">
                    <a:solidFill>
                      <a:schemeClr val="bg1"/>
                    </a:solidFill>
                  </a:rPr>
                  <a:t>-</a:t>
                </a:r>
                <a:r>
                  <a:rPr lang="en-US" i="1" dirty="0">
                    <a:solidFill>
                      <a:schemeClr val="bg1"/>
                    </a:solidFill>
                  </a:rPr>
                  <a:t>n</a:t>
                </a:r>
                <a:endParaRPr lang="en-US" dirty="0">
                  <a:solidFill>
                    <a:schemeClr val="bg1"/>
                  </a:solidFill>
                </a:endParaRPr>
              </a:p>
              <a:p>
                <a:r>
                  <a:rPr lang="en-US" i="1" dirty="0" smtClean="0">
                    <a:solidFill>
                      <a:schemeClr val="bg1"/>
                    </a:solidFill>
                  </a:rPr>
                  <a:t>                n</a:t>
                </a:r>
                <a:r>
                  <a:rPr lang="en-US" dirty="0">
                    <a:solidFill>
                      <a:schemeClr val="bg1"/>
                    </a:solidFill>
                  </a:rPr>
                  <a:t>= </a:t>
                </a:r>
                <a:r>
                  <a:rPr lang="en-US" dirty="0" err="1">
                    <a:solidFill>
                      <a:schemeClr val="bg1"/>
                    </a:solidFill>
                  </a:rPr>
                  <a:t>bilanganasli</a:t>
                </a:r>
                <a:endParaRPr lang="en-US" dirty="0">
                  <a:solidFill>
                    <a:schemeClr val="bg1"/>
                  </a:solidFill>
                </a:endParaRPr>
              </a:p>
              <a:p>
                <a:r>
                  <a:rPr lang="en-US" i="1" dirty="0" smtClean="0">
                    <a:solidFill>
                      <a:schemeClr val="bg1"/>
                    </a:solidFill>
                  </a:rPr>
                  <a:t>                b</a:t>
                </a:r>
                <a:r>
                  <a:rPr lang="en-US" dirty="0">
                    <a:solidFill>
                      <a:schemeClr val="bg1"/>
                    </a:solidFill>
                  </a:rPr>
                  <a:t>= </a:t>
                </a:r>
                <a:r>
                  <a:rPr lang="en-US" dirty="0" err="1">
                    <a:solidFill>
                      <a:schemeClr val="bg1"/>
                    </a:solidFill>
                  </a:rPr>
                  <a:t>beda</a:t>
                </a:r>
                <a:endParaRPr lang="en-US" dirty="0">
                  <a:solidFill>
                    <a:schemeClr val="bg1"/>
                  </a:solidFill>
                </a:endParaRPr>
              </a:p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Rounded 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139208"/>
                <a:ext cx="5867400" cy="2286000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Snip Single Corner Rectangle 10"/>
          <p:cNvSpPr/>
          <p:nvPr/>
        </p:nvSpPr>
        <p:spPr>
          <a:xfrm flipH="1">
            <a:off x="801007" y="3573016"/>
            <a:ext cx="2743200" cy="762000"/>
          </a:xfrm>
          <a:prstGeom prst="snip1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solidFill>
                  <a:schemeClr val="bg1"/>
                </a:solidFill>
              </a:rPr>
              <a:t>Rumus</a:t>
            </a:r>
            <a:r>
              <a:rPr lang="en-US" i="1" dirty="0" smtClean="0">
                <a:solidFill>
                  <a:schemeClr val="bg1"/>
                </a:solidFill>
              </a:rPr>
              <a:t>  n </a:t>
            </a:r>
            <a:r>
              <a:rPr lang="en-US" i="1" dirty="0" err="1" smtClean="0">
                <a:solidFill>
                  <a:schemeClr val="bg1"/>
                </a:solidFill>
              </a:rPr>
              <a:t>suku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pertama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deret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aritmetika</a:t>
            </a:r>
            <a:r>
              <a:rPr lang="en-US" i="1" dirty="0" smtClean="0">
                <a:solidFill>
                  <a:schemeClr val="bg1"/>
                </a:solidFill>
              </a:rPr>
              <a:t>:</a:t>
            </a:r>
            <a:endParaRPr lang="en-US" i="1" dirty="0">
              <a:solidFill>
                <a:schemeClr val="bg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418012" y="1030979"/>
            <a:ext cx="11665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804028" y="672852"/>
            <a:ext cx="2971800" cy="660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suku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barisan</a:t>
            </a:r>
            <a:r>
              <a:rPr lang="en-US" dirty="0" smtClean="0"/>
              <a:t> </a:t>
            </a:r>
            <a:r>
              <a:rPr lang="en-US" dirty="0" err="1" smtClean="0"/>
              <a:t>aritmatika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4400" y="723900"/>
            <a:ext cx="2362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Deret</a:t>
            </a:r>
            <a:r>
              <a:rPr lang="en-US" dirty="0" smtClean="0"/>
              <a:t> </a:t>
            </a:r>
            <a:r>
              <a:rPr lang="en-US" dirty="0" err="1" smtClean="0"/>
              <a:t>aritmatika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401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3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48108" y="3847156"/>
            <a:ext cx="8640960" cy="250655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51520" y="1188204"/>
            <a:ext cx="8640960" cy="250655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b="1" dirty="0" err="1" smtClean="0"/>
              <a:t>Contoh</a:t>
            </a:r>
            <a:r>
              <a:rPr lang="en-US" b="1" dirty="0" smtClean="0"/>
              <a:t>: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51520" y="1188204"/>
                <a:ext cx="8856984" cy="50131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dirty="0" smtClean="0"/>
                  <a:t>1.    </a:t>
                </a:r>
                <a:r>
                  <a:rPr lang="en-US" dirty="0" err="1" smtClean="0"/>
                  <a:t>Tentukan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jumlah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sepuluh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suku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pertama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dari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deret</a:t>
                </a:r>
                <a:endParaRPr lang="en-US" i="1" dirty="0" smtClean="0"/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       </m:t>
                      </m:r>
                      <m:r>
                        <a:rPr lang="en-US" i="1">
                          <a:latin typeface="Cambria Math"/>
                        </a:rPr>
                        <m:t>−2+0+2+…</m:t>
                      </m:r>
                    </m:oMath>
                  </m:oMathPara>
                </a14:m>
                <a:endParaRPr lang="en-US" dirty="0" smtClean="0"/>
              </a:p>
              <a:p>
                <a:pPr lvl="0"/>
                <a:endParaRPr lang="en-US" dirty="0"/>
              </a:p>
              <a:p>
                <a:r>
                  <a:rPr lang="en-US" dirty="0" err="1" smtClean="0"/>
                  <a:t>Jawab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       </m:t>
                        </m:r>
                        <m:r>
                          <a:rPr lang="en-US" i="1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=−2;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=0 </m:t>
                    </m:r>
                    <m:r>
                      <a:rPr lang="en-US" b="0" i="0" smtClean="0">
                        <a:latin typeface="Cambria Math"/>
                      </a:rPr>
                      <m:t>                                                                        </m:t>
                    </m:r>
                  </m:oMath>
                </a14:m>
                <a:endParaRPr lang="en-US" b="0" i="0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       </m:t>
                      </m:r>
                      <m:r>
                        <a:rPr lang="en-US" i="1" smtClean="0">
                          <a:latin typeface="Cambria Math"/>
                        </a:rPr>
                        <m:t>𝑏</m:t>
                      </m:r>
                      <m:r>
                        <a:rPr lang="en-US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=0−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=2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       </m:t>
                      </m:r>
                      <m:r>
                        <a:rPr lang="en-US" i="1">
                          <a:latin typeface="Cambria Math"/>
                        </a:rPr>
                        <m:t>𝑛</m:t>
                      </m:r>
                      <m:r>
                        <a:rPr lang="en-US" i="1">
                          <a:latin typeface="Cambria Math"/>
                        </a:rPr>
                        <m:t>=10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        </m:t>
                          </m:r>
                          <m:r>
                            <a:rPr lang="en-US" i="1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10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10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2(−2)+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10−1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=5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−4+18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=70</m:t>
                      </m:r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:pPr lvl="0"/>
                <a:endParaRPr lang="en-US" dirty="0" smtClean="0"/>
              </a:p>
              <a:p>
                <a:pPr lvl="0"/>
                <a:r>
                  <a:rPr lang="en-US" dirty="0" smtClean="0"/>
                  <a:t>2.     </a:t>
                </a:r>
                <a:r>
                  <a:rPr lang="en-US" dirty="0" err="1" smtClean="0"/>
                  <a:t>Tentukan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jumlah</a:t>
                </a:r>
                <a:r>
                  <a:rPr lang="en-US" dirty="0" smtClean="0"/>
                  <a:t> </a:t>
                </a:r>
                <a:r>
                  <a:rPr lang="en-US" dirty="0"/>
                  <a:t>5 </a:t>
                </a:r>
                <a:r>
                  <a:rPr lang="en-US" dirty="0" err="1" smtClean="0"/>
                  <a:t>suku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pertama</a:t>
                </a:r>
                <a:r>
                  <a:rPr lang="en-US" dirty="0"/>
                  <a:t>, </a:t>
                </a:r>
                <a:r>
                  <a:rPr lang="en-US" dirty="0" err="1" smtClean="0"/>
                  <a:t>jika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suku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kelima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adalah</a:t>
                </a:r>
                <a:r>
                  <a:rPr lang="en-US" dirty="0" smtClean="0"/>
                  <a:t> </a:t>
                </a:r>
                <a:r>
                  <a:rPr lang="en-US" dirty="0"/>
                  <a:t>240 </a:t>
                </a:r>
                <a:r>
                  <a:rPr lang="en-US" dirty="0" err="1" smtClean="0"/>
                  <a:t>dan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suku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pertama</a:t>
                </a:r>
                <a:endParaRPr lang="en-US" dirty="0"/>
              </a:p>
              <a:p>
                <a:pPr lvl="0"/>
                <a:r>
                  <a:rPr lang="en-US" dirty="0" err="1" smtClean="0"/>
                  <a:t>adalah</a:t>
                </a:r>
                <a:r>
                  <a:rPr lang="en-US" dirty="0" smtClean="0"/>
                  <a:t> 20</a:t>
                </a:r>
              </a:p>
              <a:p>
                <a:pPr lvl="0"/>
                <a:endParaRPr lang="en-US" dirty="0"/>
              </a:p>
              <a:p>
                <a:r>
                  <a:rPr lang="en-US" dirty="0" err="1" smtClean="0"/>
                  <a:t>Jawab</a:t>
                </a:r>
                <a:r>
                  <a:rPr lang="en-US" dirty="0"/>
                  <a:t>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        </m:t>
                        </m:r>
                        <m:r>
                          <a:rPr lang="en-US" i="1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=20;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5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=240;</m:t>
                    </m:r>
                    <m:r>
                      <a:rPr lang="en-US" i="1">
                        <a:latin typeface="Cambria Math"/>
                      </a:rPr>
                      <m:t>𝑛</m:t>
                    </m:r>
                    <m:r>
                      <a:rPr lang="en-US" i="1">
                        <a:latin typeface="Cambria Math"/>
                      </a:rPr>
                      <m:t>=5, </m:t>
                    </m:r>
                  </m:oMath>
                </a14:m>
                <a:r>
                  <a:rPr lang="en-US" dirty="0" err="1"/>
                  <a:t>maka</a:t>
                </a:r>
                <a:r>
                  <a:rPr lang="en-US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        </m:t>
                          </m:r>
                          <m:r>
                            <a:rPr lang="en-US" i="1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5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20+240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=650</m:t>
                      </m:r>
                    </m:oMath>
                  </m:oMathPara>
                </a14:m>
                <a:endParaRPr lang="en-US" dirty="0"/>
              </a:p>
              <a:p>
                <a:pPr lvl="0"/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188204"/>
                <a:ext cx="8856984" cy="5013104"/>
              </a:xfrm>
              <a:prstGeom prst="rect">
                <a:avLst/>
              </a:prstGeom>
              <a:blipFill rotWithShape="1">
                <a:blip r:embed="rId2"/>
                <a:stretch>
                  <a:fillRect l="-551" t="-6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2069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5486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sz="2400" b="0" dirty="0" err="1" smtClean="0">
                <a:latin typeface="Comic Sans MS" pitchFamily="66" charset="0"/>
              </a:rPr>
              <a:t>Tentukan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jumlah</a:t>
            </a:r>
            <a:r>
              <a:rPr lang="en-US" sz="2400" b="0" dirty="0" smtClean="0">
                <a:latin typeface="Comic Sans MS" pitchFamily="66" charset="0"/>
              </a:rPr>
              <a:t> 10 </a:t>
            </a:r>
            <a:r>
              <a:rPr lang="en-US" sz="2400" b="0" dirty="0" err="1" smtClean="0">
                <a:latin typeface="Comic Sans MS" pitchFamily="66" charset="0"/>
              </a:rPr>
              <a:t>suku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pertama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dari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deret</a:t>
            </a:r>
            <a:r>
              <a:rPr lang="en-US" sz="2400" b="0" dirty="0" smtClean="0">
                <a:latin typeface="Comic Sans MS" pitchFamily="66" charset="0"/>
              </a:rPr>
              <a:t> -2 + 0 + 2 + …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0" dirty="0" err="1" smtClean="0">
                <a:latin typeface="Comic Sans MS" pitchFamily="66" charset="0"/>
              </a:rPr>
              <a:t>Tentukan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jumlah</a:t>
            </a:r>
            <a:r>
              <a:rPr lang="en-US" sz="2400" b="0" dirty="0" smtClean="0">
                <a:latin typeface="Comic Sans MS" pitchFamily="66" charset="0"/>
              </a:rPr>
              <a:t> 5 </a:t>
            </a:r>
            <a:r>
              <a:rPr lang="en-US" sz="2400" b="0" dirty="0" err="1" smtClean="0">
                <a:latin typeface="Comic Sans MS" pitchFamily="66" charset="0"/>
              </a:rPr>
              <a:t>suku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pertama</a:t>
            </a:r>
            <a:r>
              <a:rPr lang="en-US" sz="2400" b="0" dirty="0" smtClean="0">
                <a:latin typeface="Comic Sans MS" pitchFamily="66" charset="0"/>
              </a:rPr>
              <a:t>, </a:t>
            </a:r>
            <a:r>
              <a:rPr lang="en-US" sz="2400" b="0" dirty="0" err="1" smtClean="0">
                <a:latin typeface="Comic Sans MS" pitchFamily="66" charset="0"/>
              </a:rPr>
              <a:t>jika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suku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kelima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adalah</a:t>
            </a:r>
            <a:r>
              <a:rPr lang="en-US" sz="2400" b="0" dirty="0" smtClean="0">
                <a:latin typeface="Comic Sans MS" pitchFamily="66" charset="0"/>
              </a:rPr>
              <a:t> 240 </a:t>
            </a:r>
            <a:r>
              <a:rPr lang="en-US" sz="2400" b="0" dirty="0" err="1" smtClean="0">
                <a:latin typeface="Comic Sans MS" pitchFamily="66" charset="0"/>
              </a:rPr>
              <a:t>dan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suku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pertama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adalah</a:t>
            </a:r>
            <a:r>
              <a:rPr lang="en-US" sz="2400" b="0" dirty="0" smtClean="0">
                <a:latin typeface="Comic Sans MS" pitchFamily="66" charset="0"/>
              </a:rPr>
              <a:t> 20.</a:t>
            </a:r>
          </a:p>
          <a:p>
            <a:pPr marL="514350" indent="-514350">
              <a:buNone/>
            </a:pPr>
            <a:r>
              <a:rPr lang="en-US" sz="2400" b="0" dirty="0" smtClean="0">
                <a:latin typeface="Comic Sans MS" pitchFamily="66" charset="0"/>
              </a:rPr>
              <a:t>3.  </a:t>
            </a:r>
            <a:r>
              <a:rPr lang="en-US" sz="2400" b="0" dirty="0" err="1" smtClean="0">
                <a:latin typeface="Comic Sans MS" pitchFamily="66" charset="0"/>
              </a:rPr>
              <a:t>Diketahui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suatu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deret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suku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ke</a:t>
            </a:r>
            <a:r>
              <a:rPr lang="en-US" sz="2400" b="0" dirty="0" smtClean="0">
                <a:latin typeface="Comic Sans MS" pitchFamily="66" charset="0"/>
              </a:rPr>
              <a:t> 4nya 20 </a:t>
            </a:r>
            <a:r>
              <a:rPr lang="en-US" sz="2400" b="0" dirty="0" err="1" smtClean="0">
                <a:latin typeface="Comic Sans MS" pitchFamily="66" charset="0"/>
              </a:rPr>
              <a:t>dan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suku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ke</a:t>
            </a:r>
            <a:r>
              <a:rPr lang="en-US" sz="2400" b="0" dirty="0" smtClean="0">
                <a:latin typeface="Comic Sans MS" pitchFamily="66" charset="0"/>
              </a:rPr>
              <a:t> 12nya 60.</a:t>
            </a:r>
          </a:p>
          <a:p>
            <a:pPr marL="514350" indent="-514350">
              <a:buNone/>
            </a:pPr>
            <a:r>
              <a:rPr lang="en-US" sz="2400" b="0" dirty="0" smtClean="0">
                <a:latin typeface="Comic Sans MS" pitchFamily="66" charset="0"/>
              </a:rPr>
              <a:t>	</a:t>
            </a:r>
            <a:r>
              <a:rPr lang="en-US" sz="2400" b="0" dirty="0" err="1" smtClean="0">
                <a:latin typeface="Comic Sans MS" pitchFamily="66" charset="0"/>
              </a:rPr>
              <a:t>Tentukan</a:t>
            </a:r>
            <a:r>
              <a:rPr lang="en-US" sz="2400" b="0" dirty="0" smtClean="0">
                <a:latin typeface="Comic Sans MS" pitchFamily="66" charset="0"/>
              </a:rPr>
              <a:t>:    a. </a:t>
            </a:r>
            <a:r>
              <a:rPr lang="en-US" sz="2400" b="0" dirty="0" err="1" smtClean="0">
                <a:latin typeface="Comic Sans MS" pitchFamily="66" charset="0"/>
              </a:rPr>
              <a:t>suku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ke</a:t>
            </a:r>
            <a:r>
              <a:rPr lang="en-US" sz="2400" b="0" dirty="0" smtClean="0">
                <a:latin typeface="Comic Sans MS" pitchFamily="66" charset="0"/>
              </a:rPr>
              <a:t> 27</a:t>
            </a:r>
          </a:p>
          <a:p>
            <a:pPr marL="514350" indent="-514350">
              <a:buNone/>
            </a:pPr>
            <a:r>
              <a:rPr lang="en-US" sz="2400" b="0" dirty="0">
                <a:latin typeface="Comic Sans MS" pitchFamily="66" charset="0"/>
              </a:rPr>
              <a:t>	</a:t>
            </a:r>
            <a:r>
              <a:rPr lang="en-US" sz="2400" b="0" dirty="0" smtClean="0">
                <a:latin typeface="Comic Sans MS" pitchFamily="66" charset="0"/>
              </a:rPr>
              <a:t>		      b. </a:t>
            </a:r>
            <a:r>
              <a:rPr lang="en-US" sz="2400" b="0" dirty="0" err="1" smtClean="0">
                <a:latin typeface="Comic Sans MS" pitchFamily="66" charset="0"/>
              </a:rPr>
              <a:t>jumlah</a:t>
            </a:r>
            <a:r>
              <a:rPr lang="en-US" sz="2400" b="0" dirty="0" smtClean="0">
                <a:latin typeface="Comic Sans MS" pitchFamily="66" charset="0"/>
              </a:rPr>
              <a:t> 12 </a:t>
            </a:r>
            <a:r>
              <a:rPr lang="en-US" sz="2400" b="0" dirty="0" err="1" smtClean="0">
                <a:latin typeface="Comic Sans MS" pitchFamily="66" charset="0"/>
              </a:rPr>
              <a:t>suku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pertama</a:t>
            </a:r>
            <a:endParaRPr lang="en-US" sz="2400" b="0" dirty="0" smtClean="0">
              <a:latin typeface="Comic Sans MS" pitchFamily="66" charset="0"/>
            </a:endParaRPr>
          </a:p>
          <a:p>
            <a:pPr marL="514350" indent="-514350">
              <a:buNone/>
            </a:pPr>
            <a:r>
              <a:rPr lang="en-US" sz="2400" b="0" dirty="0">
                <a:latin typeface="Comic Sans MS" pitchFamily="66" charset="0"/>
              </a:rPr>
              <a:t>	</a:t>
            </a:r>
            <a:r>
              <a:rPr lang="en-US" sz="2400" b="0" dirty="0" smtClean="0">
                <a:latin typeface="Comic Sans MS" pitchFamily="66" charset="0"/>
              </a:rPr>
              <a:t>		      c. </a:t>
            </a:r>
            <a:r>
              <a:rPr lang="en-US" sz="2400" b="0" dirty="0" err="1" smtClean="0">
                <a:latin typeface="Comic Sans MS" pitchFamily="66" charset="0"/>
              </a:rPr>
              <a:t>tentukan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bedanya</a:t>
            </a:r>
            <a:endParaRPr lang="en-US" sz="2400" b="0" dirty="0" smtClean="0">
              <a:latin typeface="Comic Sans MS" pitchFamily="66" charset="0"/>
            </a:endParaRPr>
          </a:p>
          <a:p>
            <a:pPr marL="514350" indent="-514350">
              <a:buNone/>
            </a:pPr>
            <a:r>
              <a:rPr lang="en-US" sz="2400" b="0" dirty="0" smtClean="0">
                <a:latin typeface="Comic Sans MS" pitchFamily="66" charset="0"/>
              </a:rPr>
              <a:t>  </a:t>
            </a:r>
            <a:endParaRPr lang="en-US" sz="2400" b="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762000"/>
            <a:ext cx="8572560" cy="5738834"/>
          </a:xfrm>
        </p:spPr>
        <p:txBody>
          <a:bodyPr/>
          <a:lstStyle/>
          <a:p>
            <a:pPr>
              <a:buNone/>
            </a:pPr>
            <a:r>
              <a:rPr lang="en-US" sz="2400" b="0" dirty="0" smtClean="0">
                <a:latin typeface="Comic Sans MS" pitchFamily="66" charset="0"/>
              </a:rPr>
              <a:t>4. </a:t>
            </a:r>
            <a:r>
              <a:rPr lang="en-US" sz="2400" b="0" dirty="0" err="1" smtClean="0">
                <a:latin typeface="Comic Sans MS" pitchFamily="66" charset="0"/>
              </a:rPr>
              <a:t>Tentukan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jumlah</a:t>
            </a:r>
            <a:r>
              <a:rPr lang="en-US" sz="2400" b="0" dirty="0" smtClean="0">
                <a:latin typeface="Comic Sans MS" pitchFamily="66" charset="0"/>
              </a:rPr>
              <a:t> 25 </a:t>
            </a:r>
            <a:r>
              <a:rPr lang="en-US" sz="2400" b="0" dirty="0" err="1" smtClean="0">
                <a:latin typeface="Comic Sans MS" pitchFamily="66" charset="0"/>
              </a:rPr>
              <a:t>suku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pertama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dari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deret</a:t>
            </a:r>
            <a:r>
              <a:rPr lang="en-US" sz="2400" b="0" dirty="0" smtClean="0">
                <a:latin typeface="Comic Sans MS" pitchFamily="66" charset="0"/>
              </a:rPr>
              <a:t> 11, 13, 15,…</a:t>
            </a:r>
          </a:p>
          <a:p>
            <a:pPr>
              <a:buNone/>
            </a:pPr>
            <a:r>
              <a:rPr lang="en-US" sz="2400" b="0" dirty="0" smtClean="0">
                <a:latin typeface="Comic Sans MS" pitchFamily="66" charset="0"/>
              </a:rPr>
              <a:t>5. </a:t>
            </a:r>
            <a:r>
              <a:rPr lang="en-US" sz="2400" b="0" dirty="0" err="1" smtClean="0">
                <a:latin typeface="Comic Sans MS" pitchFamily="66" charset="0"/>
              </a:rPr>
              <a:t>Tentukan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jumlah</a:t>
            </a:r>
            <a:r>
              <a:rPr lang="en-US" sz="2400" b="0" dirty="0" smtClean="0">
                <a:latin typeface="Comic Sans MS" pitchFamily="66" charset="0"/>
              </a:rPr>
              <a:t> 17 </a:t>
            </a:r>
            <a:r>
              <a:rPr lang="en-US" sz="2400" b="0" dirty="0" err="1" smtClean="0">
                <a:latin typeface="Comic Sans MS" pitchFamily="66" charset="0"/>
              </a:rPr>
              <a:t>suku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pertama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dari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deret</a:t>
            </a:r>
            <a:r>
              <a:rPr lang="en-US" sz="2400" b="0" dirty="0" smtClean="0">
                <a:latin typeface="Comic Sans MS" pitchFamily="66" charset="0"/>
              </a:rPr>
              <a:t> yang </a:t>
            </a:r>
            <a:r>
              <a:rPr lang="en-US" sz="2400" b="0" dirty="0" err="1" smtClean="0">
                <a:latin typeface="Comic Sans MS" pitchFamily="66" charset="0"/>
              </a:rPr>
              <a:t>suku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pertamanya</a:t>
            </a:r>
            <a:r>
              <a:rPr lang="en-US" sz="2400" b="0" dirty="0" smtClean="0">
                <a:latin typeface="Comic Sans MS" pitchFamily="66" charset="0"/>
              </a:rPr>
              <a:t> 3 </a:t>
            </a:r>
            <a:r>
              <a:rPr lang="en-US" sz="2400" b="0" dirty="0" err="1" smtClean="0">
                <a:latin typeface="Comic Sans MS" pitchFamily="66" charset="0"/>
              </a:rPr>
              <a:t>dan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suku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ke</a:t>
            </a:r>
            <a:r>
              <a:rPr lang="en-US" sz="2400" b="0" dirty="0" smtClean="0">
                <a:latin typeface="Comic Sans MS" pitchFamily="66" charset="0"/>
              </a:rPr>
              <a:t> 3nya 21. </a:t>
            </a:r>
            <a:endParaRPr lang="en-US" sz="2400" b="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 rot="19140000">
            <a:off x="1328194" y="915592"/>
            <a:ext cx="6359702" cy="2710066"/>
          </a:xfrm>
        </p:spPr>
        <p:txBody>
          <a:bodyPr/>
          <a:lstStyle/>
          <a:p>
            <a:r>
              <a:rPr lang="en-US" sz="6000" b="1" dirty="0" err="1" smtClean="0"/>
              <a:t>Barisan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geometri</a:t>
            </a:r>
            <a:endParaRPr lang="en-US" sz="6000" b="1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Autofit/>
          </a:bodyPr>
          <a:lstStyle/>
          <a:p>
            <a:r>
              <a:rPr lang="id-ID" b="1" dirty="0">
                <a:latin typeface="+mn-lt"/>
              </a:rPr>
              <a:t>Barisan Geometri atau Barisan Ukur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55576" y="2132856"/>
            <a:ext cx="2160240" cy="648072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b="1" i="1" dirty="0">
                <a:solidFill>
                  <a:schemeClr val="accent2">
                    <a:lumMod val="75000"/>
                  </a:schemeClr>
                </a:solidFill>
              </a:rPr>
              <a:t>Barisan Geometri</a:t>
            </a:r>
          </a:p>
        </p:txBody>
      </p:sp>
      <p:sp>
        <p:nvSpPr>
          <p:cNvPr id="6" name="Right Arrow 5"/>
          <p:cNvSpPr/>
          <p:nvPr/>
        </p:nvSpPr>
        <p:spPr>
          <a:xfrm>
            <a:off x="3131840" y="2276872"/>
            <a:ext cx="648072" cy="36004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995936" y="1844824"/>
            <a:ext cx="4464496" cy="1368152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>
                <a:solidFill>
                  <a:schemeClr val="accent2">
                    <a:lumMod val="75000"/>
                  </a:schemeClr>
                </a:solidFill>
              </a:rPr>
              <a:t>barisan bilangan yang tiap sukunya diperoleh dari suku sebelumnya dengan mengalikan atau membagi dengan suatu bilangan tetap</a:t>
            </a: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347864" y="3557915"/>
            <a:ext cx="5616624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Misalkan, barisannya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,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,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, . . . . . .,U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n-1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,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, maka :</a:t>
            </a:r>
            <a:endParaRPr kumimoji="0" lang="id-ID" b="0" i="0" u="none" strike="noStrike" cap="none" normalizeH="0" baseline="0" dirty="0" smtClean="0">
              <a:ln>
                <a:noFill/>
              </a:ln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cs typeface="Times New Roman" pitchFamily="18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	</a:t>
            </a:r>
            <a:endParaRPr kumimoji="0" lang="en-US" b="0" i="0" u="none" strike="noStrike" cap="none" normalizeH="0" baseline="0" dirty="0" smtClean="0">
              <a:ln>
                <a:noFill/>
              </a:ln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ea typeface="Calibri" pitchFamily="34" charset="0"/>
              <a:cs typeface="Times New Roman" pitchFamily="18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1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= a</a:t>
            </a:r>
            <a:endParaRPr kumimoji="0" lang="id-ID" b="0" i="0" u="none" strike="noStrike" cap="none" normalizeH="0" baseline="0" dirty="0" smtClean="0">
              <a:ln>
                <a:noFill/>
              </a:ln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cs typeface="Times New Roman" pitchFamily="18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	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 =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 . r = ar</a:t>
            </a:r>
            <a:endParaRPr kumimoji="0" lang="id-ID" b="0" i="0" u="none" strike="noStrike" cap="none" normalizeH="0" baseline="0" dirty="0" smtClean="0">
              <a:ln>
                <a:noFill/>
              </a:ln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cs typeface="Times New Roman" pitchFamily="18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	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 =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2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. r = ar</a:t>
            </a:r>
            <a:r>
              <a:rPr kumimoji="0" lang="id-ID" b="0" i="0" u="none" strike="noStrike" cap="none" normalizeH="0" baseline="3000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2</a:t>
            </a:r>
            <a:endParaRPr kumimoji="0" lang="id-ID" b="0" i="0" u="none" strike="noStrike" cap="none" normalizeH="0" baseline="0" dirty="0" smtClean="0">
              <a:ln>
                <a:noFill/>
              </a:ln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cs typeface="Times New Roman" pitchFamily="18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	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 =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 . r = ar</a:t>
            </a:r>
            <a:r>
              <a:rPr kumimoji="0" lang="id-ID" b="0" i="0" u="none" strike="noStrike" cap="none" normalizeH="0" baseline="3000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3</a:t>
            </a:r>
            <a:endParaRPr kumimoji="0" lang="id-ID" b="0" i="0" u="none" strike="noStrike" cap="none" normalizeH="0" baseline="0" dirty="0" smtClean="0">
              <a:ln>
                <a:noFill/>
              </a:ln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cs typeface="Times New Roman" pitchFamily="18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d-ID" b="0" i="0" u="none" strike="noStrike" cap="none" normalizeH="0" baseline="3000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n 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= U</a:t>
            </a:r>
            <a:r>
              <a:rPr kumimoji="0" lang="id-ID" b="0" i="0" u="none" strike="noStrike" cap="none" normalizeH="0" baseline="-3000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n-1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. r = ar</a:t>
            </a:r>
            <a:r>
              <a:rPr kumimoji="0" lang="id-ID" b="0" i="0" u="none" strike="noStrike" cap="none" normalizeH="0" baseline="30000" dirty="0" smtClean="0"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ea typeface="Calibri" pitchFamily="34" charset="0"/>
                <a:cs typeface="Times New Roman" pitchFamily="18" charset="0"/>
              </a:rPr>
              <a:t>n-1</a:t>
            </a:r>
            <a:endParaRPr kumimoji="0" lang="id-ID" b="0" i="0" u="none" strike="noStrike" cap="none" normalizeH="0" baseline="0" dirty="0" smtClean="0">
              <a:ln>
                <a:noFill/>
              </a:ln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ounded Rectangle 14"/>
              <p:cNvSpPr/>
              <p:nvPr/>
            </p:nvSpPr>
            <p:spPr>
              <a:xfrm>
                <a:off x="184731" y="4285545"/>
                <a:ext cx="4608512" cy="2232248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d-ID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1. U</a:t>
                </a:r>
                <a:r>
                  <a:rPr lang="id-ID" baseline="-25000" dirty="0">
                    <a:solidFill>
                      <a:schemeClr val="accent2">
                        <a:lumMod val="75000"/>
                      </a:schemeClr>
                    </a:solidFill>
                  </a:rPr>
                  <a:t>n </a:t>
                </a:r>
                <a:r>
                  <a:rPr lang="id-ID" dirty="0">
                    <a:solidFill>
                      <a:schemeClr val="accent2">
                        <a:lumMod val="75000"/>
                      </a:schemeClr>
                    </a:solidFill>
                  </a:rPr>
                  <a:t>= r × U</a:t>
                </a:r>
                <a:r>
                  <a:rPr lang="id-ID" baseline="-25000" dirty="0">
                    <a:solidFill>
                      <a:schemeClr val="accent2">
                        <a:lumMod val="75000"/>
                      </a:schemeClr>
                    </a:solidFill>
                  </a:rPr>
                  <a:t>n-1 </a:t>
                </a:r>
                <a:r>
                  <a:rPr lang="id-ID" dirty="0">
                    <a:solidFill>
                      <a:schemeClr val="accent2">
                        <a:lumMod val="75000"/>
                      </a:schemeClr>
                    </a:solidFill>
                  </a:rPr>
                  <a:t>atau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</a:rPr>
                      <m:t>𝑟</m:t>
                    </m:r>
                    <m:r>
                      <a:rPr lang="en-US" b="0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𝑛</m:t>
                            </m:r>
                            <m:r>
                              <a:rPr lang="en-US" b="0" i="1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</m:den>
                    </m:f>
                  </m:oMath>
                </a14:m>
                <a:endParaRPr lang="id-ID" dirty="0">
                  <a:solidFill>
                    <a:schemeClr val="accent2">
                      <a:lumMod val="75000"/>
                    </a:schemeClr>
                  </a:solidFill>
                </a:endParaRPr>
              </a:p>
              <a:p>
                <a:r>
                  <a:rPr lang="id-ID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2</a:t>
                </a:r>
                <a:r>
                  <a:rPr lang="id-ID" dirty="0">
                    <a:solidFill>
                      <a:schemeClr val="accent2">
                        <a:lumMod val="75000"/>
                      </a:schemeClr>
                    </a:solidFill>
                  </a:rPr>
                  <a:t>. U</a:t>
                </a:r>
                <a:r>
                  <a:rPr lang="id-ID" baseline="-25000" dirty="0">
                    <a:solidFill>
                      <a:schemeClr val="accent2">
                        <a:lumMod val="75000"/>
                      </a:schemeClr>
                    </a:solidFill>
                  </a:rPr>
                  <a:t>n </a:t>
                </a:r>
                <a:r>
                  <a:rPr lang="id-ID" dirty="0">
                    <a:solidFill>
                      <a:schemeClr val="accent2">
                        <a:lumMod val="75000"/>
                      </a:schemeClr>
                    </a:solidFill>
                  </a:rPr>
                  <a:t>= a × r</a:t>
                </a:r>
                <a:r>
                  <a:rPr lang="id-ID" baseline="30000" dirty="0">
                    <a:solidFill>
                      <a:schemeClr val="accent2">
                        <a:lumMod val="75000"/>
                      </a:schemeClr>
                    </a:solidFill>
                  </a:rPr>
                  <a:t>n-1</a:t>
                </a:r>
                <a:endParaRPr lang="id-ID" dirty="0">
                  <a:solidFill>
                    <a:schemeClr val="accent2">
                      <a:lumMod val="75000"/>
                    </a:schemeClr>
                  </a:solidFill>
                </a:endParaRPr>
              </a:p>
              <a:p>
                <a:endParaRPr lang="id-ID" dirty="0" smtClean="0">
                  <a:solidFill>
                    <a:schemeClr val="accent2">
                      <a:lumMod val="75000"/>
                    </a:schemeClr>
                  </a:solidFill>
                </a:endParaRPr>
              </a:p>
              <a:p>
                <a:r>
                  <a:rPr lang="id-ID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Dengan: </a:t>
                </a:r>
                <a:r>
                  <a:rPr lang="id-ID" dirty="0">
                    <a:solidFill>
                      <a:schemeClr val="accent2">
                        <a:lumMod val="75000"/>
                      </a:schemeClr>
                    </a:solidFill>
                  </a:rPr>
                  <a:t>r = rasio atau pembanding</a:t>
                </a:r>
              </a:p>
              <a:p>
                <a:r>
                  <a:rPr lang="id-ID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               n </a:t>
                </a:r>
                <a:r>
                  <a:rPr lang="id-ID" dirty="0">
                    <a:solidFill>
                      <a:schemeClr val="accent2">
                        <a:lumMod val="75000"/>
                      </a:schemeClr>
                    </a:solidFill>
                  </a:rPr>
                  <a:t>= bilangan asli</a:t>
                </a:r>
              </a:p>
              <a:p>
                <a:r>
                  <a:rPr lang="id-ID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               a </a:t>
                </a:r>
                <a:r>
                  <a:rPr lang="id-ID" dirty="0">
                    <a:solidFill>
                      <a:schemeClr val="accent2">
                        <a:lumMod val="75000"/>
                      </a:schemeClr>
                    </a:solidFill>
                  </a:rPr>
                  <a:t>= suku pertama </a:t>
                </a:r>
              </a:p>
              <a:p>
                <a:pPr algn="ctr"/>
                <a:endParaRPr lang="id-ID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5" name="Rounded 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31" y="4285545"/>
                <a:ext cx="4608512" cy="2232248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5438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18433" grpId="0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b="1" dirty="0">
                <a:solidFill>
                  <a:schemeClr val="bg1"/>
                </a:solidFill>
                <a:latin typeface="+mn-lt"/>
              </a:rPr>
              <a:t>Pola dan Barisan Bilangan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879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6914" y="4005934"/>
            <a:ext cx="5179640" cy="209006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11560" y="550421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cs typeface="Times New Roman" pitchFamily="18" charset="0"/>
              </a:rPr>
              <a:t>Berdasarkan nilai rasio (r) kita dapat menentukan suatu barisan geometri naik atau turun.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55576" y="1701678"/>
            <a:ext cx="4392488" cy="108012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dirty="0">
                <a:cs typeface="Times New Roman" pitchFamily="18" charset="0"/>
              </a:rPr>
              <a:t>Bila r &gt; 1 maka barisan geometri naik.</a:t>
            </a:r>
          </a:p>
          <a:p>
            <a:r>
              <a:rPr lang="id-ID" dirty="0" smtClean="0">
                <a:cs typeface="Times New Roman" pitchFamily="18" charset="0"/>
              </a:rPr>
              <a:t>Bila </a:t>
            </a:r>
            <a:r>
              <a:rPr lang="id-ID" dirty="0">
                <a:cs typeface="Times New Roman" pitchFamily="18" charset="0"/>
              </a:rPr>
              <a:t>0 &lt; r &lt; 1 maka barisan geometri turun</a:t>
            </a:r>
            <a:r>
              <a:rPr lang="id-ID" dirty="0" smtClean="0">
                <a:cs typeface="Times New Roman" pitchFamily="18" charset="0"/>
              </a:rPr>
              <a:t>.</a:t>
            </a:r>
            <a:endParaRPr lang="id-ID" dirty="0"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3445" y="3069830"/>
            <a:ext cx="491064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4400" b="1" dirty="0"/>
              <a:t>Contoh  :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5380" y="4365104"/>
            <a:ext cx="1254856" cy="47739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3" y="5229200"/>
            <a:ext cx="1254539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04056" y="4005934"/>
            <a:ext cx="53640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a. Tentukan suku ke delapan dari barisan geometri :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-396552" y="4591580"/>
            <a:ext cx="885698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	b. Tulliskan rumus suku ke – n dari barisan geometri :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607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 animBg="1"/>
      <p:bldP spid="6" grpId="0"/>
      <p:bldP spid="19459" grpId="0"/>
      <p:bldP spid="1946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1268507"/>
            <a:ext cx="2808312" cy="586201"/>
          </a:xfrm>
          <a:prstGeom prst="rect">
            <a:avLst/>
          </a:prstGeom>
          <a:noFill/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1772563"/>
            <a:ext cx="3133247" cy="580231"/>
          </a:xfrm>
          <a:prstGeom prst="rect">
            <a:avLst/>
          </a:prstGeom>
          <a:noFill/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44459" y="2867421"/>
            <a:ext cx="2247421" cy="459999"/>
          </a:xfrm>
          <a:prstGeom prst="rect">
            <a:avLst/>
          </a:prstGeom>
          <a:noFill/>
        </p:spPr>
      </p:pic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42350" y="3331587"/>
            <a:ext cx="2465554" cy="576064"/>
          </a:xfrm>
          <a:prstGeom prst="rect">
            <a:avLst/>
          </a:prstGeom>
          <a:noFill/>
        </p:spPr>
      </p:pic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9050" y="3716779"/>
            <a:ext cx="805238" cy="622920"/>
          </a:xfrm>
          <a:prstGeom prst="rect">
            <a:avLst/>
          </a:prstGeom>
          <a:noFill/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755576" y="838200"/>
            <a:ext cx="82586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Jawab: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a. 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755576" y="20149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>
              <a:cs typeface="Times New Roman" pitchFamily="18" charset="0"/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755576" y="2143637"/>
            <a:ext cx="676875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9388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179388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Jadi, suku kedelapan dari barisan geometri diatas adalah 729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d-ID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b. 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755576" y="36913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>
              <a:cs typeface="Times New Roman" pitchFamily="18" charset="0"/>
            </a:endParaRP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1115616" y="3650288"/>
            <a:ext cx="50088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Jadi, suku ke-n dari barisan geometri di atas adalah 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996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/>
      <p:bldP spid="20487" grpId="0"/>
      <p:bldP spid="20488" grpId="0"/>
      <p:bldP spid="20489" grpId="0"/>
      <p:bldP spid="2049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100628"/>
            <a:ext cx="8382000" cy="5528772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 smtClean="0">
                <a:latin typeface="Comic Sans MS" pitchFamily="66" charset="0"/>
              </a:rPr>
              <a:t>1. </a:t>
            </a:r>
            <a:r>
              <a:rPr lang="en-US" sz="2400" b="0" dirty="0" err="1" smtClean="0">
                <a:latin typeface="Comic Sans MS" pitchFamily="66" charset="0"/>
              </a:rPr>
              <a:t>Diketahui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barisan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geometri</a:t>
            </a:r>
            <a:r>
              <a:rPr lang="en-US" sz="2400" b="0" dirty="0" smtClean="0">
                <a:latin typeface="Comic Sans MS" pitchFamily="66" charset="0"/>
              </a:rPr>
              <a:t> : 3, 9, 27, 81, ……	                   </a:t>
            </a:r>
            <a:r>
              <a:rPr lang="en-US" sz="2400" b="0" dirty="0" err="1" smtClean="0">
                <a:latin typeface="Comic Sans MS" pitchFamily="66" charset="0"/>
              </a:rPr>
              <a:t>Tentukan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Rumus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suku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ke</a:t>
            </a:r>
            <a:r>
              <a:rPr lang="en-US" sz="2400" b="0" dirty="0" smtClean="0">
                <a:latin typeface="Comic Sans MS" pitchFamily="66" charset="0"/>
              </a:rPr>
              <a:t>-n </a:t>
            </a:r>
            <a:r>
              <a:rPr lang="en-US" sz="2400" b="0" dirty="0" err="1" smtClean="0">
                <a:latin typeface="Comic Sans MS" pitchFamily="66" charset="0"/>
              </a:rPr>
              <a:t>dan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Suku</a:t>
            </a:r>
            <a:r>
              <a:rPr lang="en-US" sz="2400" b="0" dirty="0" smtClean="0">
                <a:latin typeface="Comic Sans MS" pitchFamily="66" charset="0"/>
              </a:rPr>
              <a:t> ke-10 </a:t>
            </a:r>
            <a:r>
              <a:rPr lang="en-US" sz="2400" b="0" dirty="0" err="1" smtClean="0">
                <a:latin typeface="Comic Sans MS" pitchFamily="66" charset="0"/>
              </a:rPr>
              <a:t>barisan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geometri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tersebut</a:t>
            </a:r>
            <a:r>
              <a:rPr lang="en-US" sz="2400" b="0" dirty="0" smtClean="0">
                <a:latin typeface="Comic Sans MS" pitchFamily="66" charset="0"/>
              </a:rPr>
              <a:t>!</a:t>
            </a:r>
          </a:p>
          <a:p>
            <a:pPr>
              <a:spcBef>
                <a:spcPct val="50000"/>
              </a:spcBef>
            </a:pPr>
            <a:r>
              <a:rPr lang="en-US" sz="2400" b="0" dirty="0" smtClean="0">
                <a:latin typeface="Comic Sans MS" pitchFamily="66" charset="0"/>
              </a:rPr>
              <a:t>2. </a:t>
            </a:r>
            <a:r>
              <a:rPr lang="en-US" sz="2400" b="0" dirty="0" err="1" smtClean="0">
                <a:latin typeface="Comic Sans MS" pitchFamily="66" charset="0"/>
              </a:rPr>
              <a:t>Pada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barisan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geometri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diketahui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suku</a:t>
            </a:r>
            <a:r>
              <a:rPr lang="en-US" sz="2400" b="0" dirty="0" smtClean="0">
                <a:latin typeface="Comic Sans MS" pitchFamily="66" charset="0"/>
              </a:rPr>
              <a:t> ke-3 = -8 </a:t>
            </a:r>
            <a:r>
              <a:rPr lang="en-US" sz="2400" b="0" dirty="0" err="1" smtClean="0">
                <a:latin typeface="Comic Sans MS" pitchFamily="66" charset="0"/>
              </a:rPr>
              <a:t>dan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suku</a:t>
            </a:r>
            <a:r>
              <a:rPr lang="en-US" sz="2400" b="0" dirty="0" smtClean="0">
                <a:latin typeface="Comic Sans MS" pitchFamily="66" charset="0"/>
              </a:rPr>
              <a:t> ke-5 = -32, </a:t>
            </a:r>
            <a:r>
              <a:rPr lang="en-US" sz="2400" b="0" dirty="0" err="1" smtClean="0">
                <a:latin typeface="Comic Sans MS" pitchFamily="66" charset="0"/>
              </a:rPr>
              <a:t>Tentukan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suku</a:t>
            </a:r>
            <a:r>
              <a:rPr lang="en-US" sz="2400" b="0" dirty="0" smtClean="0">
                <a:latin typeface="Comic Sans MS" pitchFamily="66" charset="0"/>
              </a:rPr>
              <a:t> ke-7 </a:t>
            </a:r>
            <a:r>
              <a:rPr lang="en-US" sz="2400" b="0" dirty="0" err="1" smtClean="0">
                <a:latin typeface="Comic Sans MS" pitchFamily="66" charset="0"/>
              </a:rPr>
              <a:t>dari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barisan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tersebut</a:t>
            </a:r>
            <a:r>
              <a:rPr lang="en-US" sz="2400" b="0" dirty="0" smtClean="0">
                <a:latin typeface="Comic Sans MS" pitchFamily="66" charset="0"/>
              </a:rPr>
              <a:t>!</a:t>
            </a:r>
          </a:p>
          <a:p>
            <a:pPr>
              <a:spcBef>
                <a:spcPct val="50000"/>
              </a:spcBef>
            </a:pPr>
            <a:r>
              <a:rPr lang="en-US" sz="2400" b="0" dirty="0" smtClean="0">
                <a:latin typeface="Comic Sans MS" pitchFamily="66" charset="0"/>
              </a:rPr>
              <a:t>3. </a:t>
            </a:r>
            <a:r>
              <a:rPr lang="en-US" sz="2400" b="0" dirty="0" err="1" smtClean="0">
                <a:latin typeface="Comic Sans MS" pitchFamily="66" charset="0"/>
              </a:rPr>
              <a:t>Diketahui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barisan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geometri</a:t>
            </a:r>
            <a:r>
              <a:rPr lang="en-US" sz="2400" b="0" dirty="0" smtClean="0">
                <a:latin typeface="Comic Sans MS" pitchFamily="66" charset="0"/>
              </a:rPr>
              <a:t> : 24, 12, 6, 3 …. </a:t>
            </a:r>
            <a:r>
              <a:rPr lang="en-US" sz="2400" b="0" dirty="0" err="1" smtClean="0">
                <a:latin typeface="Comic Sans MS" pitchFamily="66" charset="0"/>
              </a:rPr>
              <a:t>Tentukan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rasio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dan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suku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keenam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barisan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itu</a:t>
            </a:r>
            <a:r>
              <a:rPr lang="en-US" sz="2400" b="0" dirty="0" smtClean="0">
                <a:latin typeface="Comic Sans MS" pitchFamily="66" charset="0"/>
              </a:rPr>
              <a:t> !</a:t>
            </a:r>
          </a:p>
          <a:p>
            <a:pPr>
              <a:spcBef>
                <a:spcPct val="50000"/>
              </a:spcBef>
            </a:pPr>
            <a:r>
              <a:rPr lang="en-US" sz="2400" b="0" dirty="0" smtClean="0">
                <a:latin typeface="Comic Sans MS" pitchFamily="66" charset="0"/>
              </a:rPr>
              <a:t>4. </a:t>
            </a:r>
            <a:r>
              <a:rPr lang="en-US" sz="2400" b="0" dirty="0" err="1" smtClean="0">
                <a:latin typeface="Comic Sans MS" pitchFamily="66" charset="0"/>
              </a:rPr>
              <a:t>Pada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barisan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geometri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diketahui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i="1" u="sng" dirty="0" smtClean="0">
                <a:latin typeface="Comic Sans MS" pitchFamily="66" charset="0"/>
              </a:rPr>
              <a:t>U1 </a:t>
            </a:r>
            <a:r>
              <a:rPr lang="en-US" sz="2400" b="0" dirty="0" smtClean="0">
                <a:latin typeface="Comic Sans MS" pitchFamily="66" charset="0"/>
              </a:rPr>
              <a:t>= 81 </a:t>
            </a:r>
            <a:r>
              <a:rPr lang="en-US" sz="2400" b="0" dirty="0" err="1" smtClean="0">
                <a:latin typeface="Comic Sans MS" pitchFamily="66" charset="0"/>
              </a:rPr>
              <a:t>dan</a:t>
            </a:r>
            <a:r>
              <a:rPr lang="en-US" sz="2400" b="0" i="1" dirty="0" smtClean="0">
                <a:latin typeface="Comic Sans MS" pitchFamily="66" charset="0"/>
              </a:rPr>
              <a:t> U5 </a:t>
            </a:r>
            <a:r>
              <a:rPr lang="en-US" sz="2400" b="0" dirty="0" smtClean="0">
                <a:latin typeface="Comic Sans MS" pitchFamily="66" charset="0"/>
              </a:rPr>
              <a:t>= 1. </a:t>
            </a:r>
            <a:r>
              <a:rPr lang="en-US" sz="2400" b="0" dirty="0" err="1" smtClean="0">
                <a:latin typeface="Comic Sans MS" pitchFamily="66" charset="0"/>
              </a:rPr>
              <a:t>Tentukan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Rasio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bilangan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tersebut</a:t>
            </a:r>
            <a:r>
              <a:rPr lang="en-US" sz="2400" b="0" dirty="0" smtClean="0">
                <a:latin typeface="Comic Sans MS" pitchFamily="66" charset="0"/>
              </a:rPr>
              <a:t>!</a:t>
            </a:r>
          </a:p>
          <a:p>
            <a:pPr>
              <a:spcBef>
                <a:spcPct val="50000"/>
              </a:spcBef>
            </a:pPr>
            <a:r>
              <a:rPr lang="en-US" sz="2400" b="0" dirty="0" smtClean="0">
                <a:latin typeface="Comic Sans MS" pitchFamily="66" charset="0"/>
              </a:rPr>
              <a:t>5. </a:t>
            </a:r>
            <a:r>
              <a:rPr lang="en-US" sz="2400" b="0" dirty="0" err="1" smtClean="0">
                <a:latin typeface="Comic Sans MS" pitchFamily="66" charset="0"/>
              </a:rPr>
              <a:t>Tentukan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suku</a:t>
            </a:r>
            <a:r>
              <a:rPr lang="en-US" sz="2400" b="0" dirty="0" smtClean="0">
                <a:latin typeface="Comic Sans MS" pitchFamily="66" charset="0"/>
              </a:rPr>
              <a:t> ke-6 </a:t>
            </a:r>
            <a:r>
              <a:rPr lang="en-US" sz="2400" b="0" dirty="0" err="1" smtClean="0">
                <a:latin typeface="Comic Sans MS" pitchFamily="66" charset="0"/>
              </a:rPr>
              <a:t>dari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barisan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geometri</a:t>
            </a:r>
            <a:r>
              <a:rPr lang="en-US" sz="2400" b="0" dirty="0" smtClean="0">
                <a:latin typeface="Comic Sans MS" pitchFamily="66" charset="0"/>
              </a:rPr>
              <a:t> : 1, 2, 4, 8…….</a:t>
            </a:r>
          </a:p>
          <a:p>
            <a:endParaRPr lang="en-US" sz="2400" b="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D</a:t>
            </a:r>
            <a:r>
              <a:rPr sz="4800" smtClean="0"/>
              <a:t>eret geometri</a:t>
            </a:r>
            <a:endParaRPr lang="en-US" sz="4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7006" y="533400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 err="1"/>
              <a:t>Deret</a:t>
            </a:r>
            <a:r>
              <a:rPr lang="en-US" b="1" dirty="0"/>
              <a:t> </a:t>
            </a:r>
            <a:r>
              <a:rPr lang="en-US" b="1" dirty="0" err="1"/>
              <a:t>Geometri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Deret</a:t>
            </a:r>
            <a:r>
              <a:rPr lang="en-US" b="1" dirty="0"/>
              <a:t> </a:t>
            </a:r>
            <a:r>
              <a:rPr lang="en-US" b="1" dirty="0" err="1" smtClean="0"/>
              <a:t>Ukur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14400" y="1940768"/>
            <a:ext cx="1752600" cy="533400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Deret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geometri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Right Arrow 5"/>
          <p:cNvSpPr/>
          <p:nvPr/>
        </p:nvSpPr>
        <p:spPr>
          <a:xfrm>
            <a:off x="2895600" y="2055068"/>
            <a:ext cx="457200" cy="26670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505200" y="1712168"/>
            <a:ext cx="3657600" cy="914400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jumlah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suku-suku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ditunjuk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barisan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geometri</a:t>
            </a:r>
            <a:endParaRPr lang="en-US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ounded Rectangle 7"/>
              <p:cNvSpPr/>
              <p:nvPr/>
            </p:nvSpPr>
            <p:spPr>
              <a:xfrm>
                <a:off x="304800" y="3409528"/>
                <a:ext cx="2590800" cy="723900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, …, 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ounded 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409528"/>
                <a:ext cx="2590800" cy="723900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Snip Single Corner Rectangle 8"/>
          <p:cNvSpPr/>
          <p:nvPr/>
        </p:nvSpPr>
        <p:spPr>
          <a:xfrm>
            <a:off x="533400" y="3028528"/>
            <a:ext cx="2057400" cy="533400"/>
          </a:xfrm>
          <a:prstGeom prst="snip1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err="1">
                <a:solidFill>
                  <a:schemeClr val="tx1"/>
                </a:solidFill>
              </a:rPr>
              <a:t>Barisan</a:t>
            </a:r>
            <a:r>
              <a:rPr lang="en-US" b="1" i="1" dirty="0">
                <a:solidFill>
                  <a:schemeClr val="tx1"/>
                </a:solidFill>
              </a:rPr>
              <a:t> </a:t>
            </a:r>
            <a:r>
              <a:rPr lang="en-US" b="1" i="1" dirty="0" err="1">
                <a:solidFill>
                  <a:schemeClr val="tx1"/>
                </a:solidFill>
              </a:rPr>
              <a:t>geometri</a:t>
            </a:r>
            <a:r>
              <a:rPr lang="en-US" b="1" dirty="0">
                <a:solidFill>
                  <a:schemeClr val="tx1"/>
                </a:solidFill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ounded Rectangle 9"/>
              <p:cNvSpPr/>
              <p:nvPr/>
            </p:nvSpPr>
            <p:spPr>
              <a:xfrm>
                <a:off x="304800" y="4819228"/>
                <a:ext cx="3505200" cy="1409700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…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</a:endParaRPr>
              </a:p>
              <a:p>
                <a:endParaRPr lang="en-US" dirty="0" smtClean="0">
                  <a:solidFill>
                    <a:schemeClr val="tx1"/>
                  </a:solidFill>
                </a:endParaRPr>
              </a:p>
              <a:p>
                <a:r>
                  <a:rPr lang="en-US" dirty="0" err="1" smtClean="0">
                    <a:solidFill>
                      <a:schemeClr val="tx1"/>
                    </a:solidFill>
                  </a:rPr>
                  <a:t>dengan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</a:rPr>
                      <m:t>𝑎</m:t>
                    </m:r>
                  </m:oMath>
                </a14:m>
                <a:r>
                  <a:rPr lang="en-US" dirty="0" err="1">
                    <a:solidFill>
                      <a:schemeClr val="tx1"/>
                    </a:solidFill>
                  </a:rPr>
                  <a:t>dan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𝑎𝑟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𝑛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Rounded 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819228"/>
                <a:ext cx="3505200" cy="1409700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Snip Single Corner Rectangle 10"/>
          <p:cNvSpPr/>
          <p:nvPr/>
        </p:nvSpPr>
        <p:spPr>
          <a:xfrm>
            <a:off x="533400" y="4438228"/>
            <a:ext cx="1905000" cy="533400"/>
          </a:xfrm>
          <a:prstGeom prst="snip1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err="1" smtClean="0">
                <a:solidFill>
                  <a:schemeClr val="tx1"/>
                </a:solidFill>
              </a:rPr>
              <a:t>Deret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b="1" i="1" dirty="0" err="1">
                <a:solidFill>
                  <a:schemeClr val="tx1"/>
                </a:solidFill>
              </a:rPr>
              <a:t>geometri</a:t>
            </a:r>
            <a:r>
              <a:rPr lang="en-US" b="1" dirty="0">
                <a:solidFill>
                  <a:schemeClr val="tx1"/>
                </a:solidFill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ounded Rectangle 11"/>
              <p:cNvSpPr/>
              <p:nvPr/>
            </p:nvSpPr>
            <p:spPr>
              <a:xfrm>
                <a:off x="4358208" y="3161928"/>
                <a:ext cx="3886200" cy="2743200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 dirty="0" smtClean="0">
                  <a:solidFill>
                    <a:schemeClr val="tx1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(1−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(1−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𝑟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 ;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&lt;1       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         </m:t>
                      </m:r>
                    </m:oMath>
                  </m:oMathPara>
                </a14:m>
                <a:endParaRPr lang="en-US" i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i="1" dirty="0" smtClean="0">
                  <a:solidFill>
                    <a:schemeClr val="tx1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𝑎𝑡𝑎𝑢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i="1" dirty="0" smtClean="0">
                  <a:solidFill>
                    <a:schemeClr val="tx1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        </m:t>
                      </m:r>
                    </m:oMath>
                  </m:oMathPara>
                </a14:m>
                <a:endParaRPr lang="en-US" i="1" dirty="0" smtClean="0">
                  <a:solidFill>
                    <a:schemeClr val="tx1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 ;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&gt;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ounded 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8208" y="3161928"/>
                <a:ext cx="3886200" cy="2743200"/>
              </a:xfrm>
              <a:prstGeom prst="round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Snip Single Corner Rectangle 12"/>
          <p:cNvSpPr/>
          <p:nvPr/>
        </p:nvSpPr>
        <p:spPr>
          <a:xfrm flipH="1">
            <a:off x="5196408" y="2780928"/>
            <a:ext cx="2743200" cy="762000"/>
          </a:xfrm>
          <a:prstGeom prst="snip1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err="1" smtClean="0">
                <a:solidFill>
                  <a:schemeClr val="tx1"/>
                </a:solidFill>
              </a:rPr>
              <a:t>Rumus</a:t>
            </a:r>
            <a:r>
              <a:rPr lang="en-US" b="1" i="1" dirty="0" smtClean="0">
                <a:solidFill>
                  <a:schemeClr val="tx1"/>
                </a:solidFill>
              </a:rPr>
              <a:t>  n </a:t>
            </a:r>
            <a:r>
              <a:rPr lang="en-US" b="1" i="1" dirty="0" err="1" smtClean="0">
                <a:solidFill>
                  <a:schemeClr val="tx1"/>
                </a:solidFill>
              </a:rPr>
              <a:t>suku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</a:rPr>
              <a:t>pertama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</a:rPr>
              <a:t>deret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</a:rPr>
              <a:t>geometri</a:t>
            </a:r>
            <a:r>
              <a:rPr lang="en-US" b="1" i="1" dirty="0" smtClean="0">
                <a:solidFill>
                  <a:schemeClr val="tx1"/>
                </a:solidFill>
              </a:rPr>
              <a:t>:</a:t>
            </a:r>
            <a:endParaRPr lang="en-US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476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3400" y="3429000"/>
            <a:ext cx="8153400" cy="2971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1066800"/>
            <a:ext cx="8107052" cy="2209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33400" y="1218251"/>
                <a:ext cx="8153400" cy="56397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dirty="0" smtClean="0"/>
                  <a:t>1.     </a:t>
                </a:r>
                <a:r>
                  <a:rPr lang="en-US" dirty="0" err="1" smtClean="0"/>
                  <a:t>Tentukan</a:t>
                </a:r>
                <a:r>
                  <a:rPr lang="en-US" dirty="0" smtClean="0"/>
                  <a:t> </a:t>
                </a:r>
                <a:r>
                  <a:rPr lang="en-US" dirty="0" err="1"/>
                  <a:t>jumlah</a:t>
                </a:r>
                <a:r>
                  <a:rPr lang="en-US" dirty="0" smtClean="0"/>
                  <a:t> </a:t>
                </a:r>
                <a:r>
                  <a:rPr lang="en-US" dirty="0" err="1"/>
                  <a:t>delapan</a:t>
                </a:r>
                <a:r>
                  <a:rPr lang="en-US" dirty="0" smtClean="0"/>
                  <a:t> </a:t>
                </a:r>
                <a:r>
                  <a:rPr lang="en-US" dirty="0" err="1"/>
                  <a:t>suku</a:t>
                </a:r>
                <a:r>
                  <a:rPr lang="en-US" dirty="0" smtClean="0"/>
                  <a:t> </a:t>
                </a:r>
                <a:r>
                  <a:rPr lang="en-US" dirty="0" err="1"/>
                  <a:t>pertama</a:t>
                </a:r>
                <a:r>
                  <a:rPr lang="en-US" dirty="0" smtClean="0"/>
                  <a:t> </a:t>
                </a:r>
                <a:r>
                  <a:rPr lang="en-US" dirty="0" err="1"/>
                  <a:t>dari</a:t>
                </a:r>
                <a:r>
                  <a:rPr lang="en-US" dirty="0" smtClean="0"/>
                  <a:t> </a:t>
                </a:r>
                <a:r>
                  <a:rPr lang="en-US" dirty="0" err="1"/>
                  <a:t>deret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3+6+12+…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 err="1" smtClean="0"/>
                  <a:t>Jawab</a:t>
                </a:r>
                <a:r>
                  <a:rPr lang="en-US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        </m:t>
                          </m:r>
                          <m:r>
                            <a:rPr lang="en-US" i="1"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=3;    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=6;      </m:t>
                      </m:r>
                      <m:r>
                        <a:rPr lang="en-US" i="1">
                          <a:latin typeface="Cambria Math"/>
                        </a:rPr>
                        <m:t>𝑟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=2;      </m:t>
                      </m:r>
                      <m:r>
                        <a:rPr lang="en-US" i="1">
                          <a:latin typeface="Cambria Math"/>
                        </a:rPr>
                        <m:t>𝑛</m:t>
                      </m:r>
                      <m:r>
                        <a:rPr lang="en-US" i="1">
                          <a:latin typeface="Cambria Math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         </m:t>
                          </m:r>
                          <m:r>
                            <a:rPr lang="en-US" i="1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8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8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2−1</m:t>
                              </m:r>
                            </m:e>
                          </m:d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3(256−1)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=765</m:t>
                      </m:r>
                    </m:oMath>
                  </m:oMathPara>
                </a14:m>
                <a:endParaRPr lang="en-US" dirty="0"/>
              </a:p>
              <a:p>
                <a:pPr lvl="0"/>
                <a:endParaRPr lang="en-US" dirty="0"/>
              </a:p>
              <a:p>
                <a:pPr marL="342900" lvl="0" indent="-342900">
                  <a:buAutoNum type="arabicPeriod" startAt="2"/>
                </a:pPr>
                <a:r>
                  <a:rPr lang="en-US" dirty="0" err="1" smtClean="0"/>
                  <a:t>Diberikan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deret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geometri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dengan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suku-suku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positif</a:t>
                </a:r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=10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/>
                  <a:t>dan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=40.</m:t>
                    </m:r>
                  </m:oMath>
                </a14:m>
                <a:r>
                  <a:rPr lang="en-US" dirty="0" err="1" smtClean="0"/>
                  <a:t>Bila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=160,</m:t>
                    </m:r>
                  </m:oMath>
                </a14:m>
                <a:r>
                  <a:rPr lang="en-US" dirty="0" err="1"/>
                  <a:t>tentukanlah</a:t>
                </a:r>
                <a:r>
                  <a:rPr lang="en-US" dirty="0" smtClean="0"/>
                  <a:t> </a:t>
                </a:r>
                <a:r>
                  <a:rPr lang="en-US" dirty="0" err="1"/>
                  <a:t>jumlah</a:t>
                </a:r>
                <a:r>
                  <a:rPr lang="en-US" dirty="0"/>
                  <a:t> n </a:t>
                </a:r>
                <a:r>
                  <a:rPr lang="en-US" dirty="0" err="1" smtClean="0"/>
                  <a:t>suku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pertama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deret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geometri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itu</a:t>
                </a:r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r>
                  <a:rPr lang="en-US" dirty="0" err="1" smtClean="0"/>
                  <a:t>Jawab</a:t>
                </a:r>
                <a:r>
                  <a:rPr lang="en-US" dirty="0" smtClean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        </m:t>
                          </m:r>
                          <m:r>
                            <a:rPr lang="en-US" i="1"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=10→</m:t>
                      </m:r>
                      <m:r>
                        <a:rPr lang="en-US" i="1">
                          <a:latin typeface="Cambria Math"/>
                        </a:rPr>
                        <m:t>𝑎𝑟</m:t>
                      </m:r>
                      <m:r>
                        <a:rPr lang="en-US" i="1">
                          <a:latin typeface="Cambria Math"/>
                        </a:rPr>
                        <m:t>=10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        </m:t>
                          </m:r>
                          <m:r>
                            <a:rPr lang="en-US" i="1"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=40→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𝑎𝑟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=40 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                </m:t>
                      </m:r>
                      <m:r>
                        <a:rPr lang="en-US" b="0" i="1" smtClean="0">
                          <a:latin typeface="Cambria Math"/>
                        </a:rPr>
                        <m:t>        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𝑎𝑟</m:t>
                          </m:r>
                        </m:e>
                      </m:d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=40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                    </m:t>
                      </m:r>
                      <m:r>
                        <a:rPr lang="en-US" b="0" i="1" smtClean="0">
                          <a:latin typeface="Cambria Math"/>
                        </a:rPr>
                        <m:t>        </m:t>
                      </m:r>
                      <m:r>
                        <a:rPr lang="en-US" i="1">
                          <a:latin typeface="Cambria Math"/>
                        </a:rPr>
                        <m:t>10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=40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                        </m:t>
                      </m:r>
                      <m:r>
                        <a:rPr lang="en-US" b="0" i="1" smtClean="0">
                          <a:latin typeface="Cambria Math"/>
                        </a:rPr>
                        <m:t>        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                       </m:t>
                      </m:r>
                      <m:r>
                        <a:rPr lang="en-US" b="0" i="1" smtClean="0">
                          <a:latin typeface="Cambria Math"/>
                        </a:rPr>
                        <m:t>        </m:t>
                      </m:r>
                      <m:r>
                        <a:rPr lang="en-US" i="1">
                          <a:latin typeface="Cambria Math"/>
                        </a:rPr>
                        <m:t>∴</m:t>
                      </m:r>
                      <m:r>
                        <a:rPr lang="en-US" i="1">
                          <a:latin typeface="Cambria Math"/>
                        </a:rPr>
                        <m:t>𝑟</m:t>
                      </m:r>
                      <m:r>
                        <a:rPr lang="en-US" i="1">
                          <a:latin typeface="Cambria Math"/>
                        </a:rPr>
                        <m:t>=±2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pPr lvl="0"/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218251"/>
                <a:ext cx="8153400" cy="5639749"/>
              </a:xfrm>
              <a:prstGeom prst="rect">
                <a:avLst/>
              </a:prstGeom>
              <a:blipFill rotWithShape="1">
                <a:blip r:embed="rId2"/>
                <a:stretch>
                  <a:fillRect l="-673" t="-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1864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981200" y="609600"/>
                <a:ext cx="4572000" cy="405720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dirty="0" err="1" smtClean="0">
                    <a:effectLst>
                      <a:glow rad="101600">
                        <a:schemeClr val="accent6">
                          <a:satMod val="175000"/>
                          <a:alpha val="40000"/>
                        </a:schemeClr>
                      </a:glow>
                    </a:effectLst>
                  </a:rPr>
                  <a:t>Karena</a:t>
                </a:r>
                <a:r>
                  <a:rPr lang="en-US" dirty="0" smtClean="0">
                    <a:effectLst>
                      <a:glow rad="101600">
                        <a:schemeClr val="accent6">
                          <a:satMod val="175000"/>
                          <a:alpha val="40000"/>
                        </a:schemeClr>
                      </a:glow>
                    </a:effectLst>
                  </a:rPr>
                  <a:t> </a:t>
                </a:r>
                <a:r>
                  <a:rPr lang="en-US" dirty="0" err="1" smtClean="0">
                    <a:effectLst>
                      <a:glow rad="101600">
                        <a:schemeClr val="accent6">
                          <a:satMod val="175000"/>
                          <a:alpha val="40000"/>
                        </a:schemeClr>
                      </a:glow>
                    </a:effectLst>
                  </a:rPr>
                  <a:t>suku-suku</a:t>
                </a:r>
                <a:r>
                  <a:rPr lang="en-US" dirty="0" smtClean="0">
                    <a:effectLst>
                      <a:glow rad="101600">
                        <a:schemeClr val="accent6">
                          <a:satMod val="175000"/>
                          <a:alpha val="40000"/>
                        </a:schemeClr>
                      </a:glow>
                    </a:effectLst>
                  </a:rPr>
                  <a:t> </a:t>
                </a:r>
                <a:r>
                  <a:rPr lang="en-US" dirty="0" err="1" smtClean="0">
                    <a:effectLst>
                      <a:glow rad="101600">
                        <a:schemeClr val="accent6">
                          <a:satMod val="175000"/>
                          <a:alpha val="40000"/>
                        </a:schemeClr>
                      </a:glow>
                    </a:effectLst>
                  </a:rPr>
                  <a:t>positif</a:t>
                </a:r>
                <a:r>
                  <a:rPr lang="en-US" dirty="0" smtClean="0">
                    <a:effectLst>
                      <a:glow rad="101600">
                        <a:schemeClr val="accent6">
                          <a:satMod val="175000"/>
                          <a:alpha val="40000"/>
                        </a:schemeClr>
                      </a:glow>
                    </a:effectLst>
                  </a:rPr>
                  <a:t> </a:t>
                </a:r>
                <a:r>
                  <a:rPr lang="en-US" dirty="0" err="1" smtClean="0">
                    <a:effectLst>
                      <a:glow rad="101600">
                        <a:schemeClr val="accent6">
                          <a:satMod val="175000"/>
                          <a:alpha val="40000"/>
                        </a:schemeClr>
                      </a:glow>
                    </a:effectLst>
                  </a:rPr>
                  <a:t>maka</a:t>
                </a:r>
                <a14:m>
                  <m:oMath xmlns:m="http://schemas.openxmlformats.org/officeDocument/2006/math">
                    <m:r>
                      <a:rPr lang="en-US" i="1">
                        <a:effectLst>
                          <a:glow rad="101600">
                            <a:schemeClr val="accent6">
                              <a:satMod val="175000"/>
                              <a:alpha val="40000"/>
                            </a:schemeClr>
                          </a:glow>
                        </a:effectLst>
                        <a:latin typeface="Cambria Math"/>
                      </a:rPr>
                      <m:t>𝑟</m:t>
                    </m:r>
                    <m:r>
                      <a:rPr lang="en-US" i="1">
                        <a:effectLst>
                          <a:glow rad="101600">
                            <a:schemeClr val="accent6">
                              <a:satMod val="175000"/>
                              <a:alpha val="40000"/>
                            </a:schemeClr>
                          </a:glow>
                        </a:effectLst>
                        <a:latin typeface="Cambria Math"/>
                      </a:rPr>
                      <m:t>=2</m:t>
                    </m:r>
                  </m:oMath>
                </a14:m>
                <a:endParaRPr lang="en-US" dirty="0">
                  <a:effectLst>
                    <a:glow rad="101600">
                      <a:schemeClr val="accent6">
                        <a:satMod val="175000"/>
                        <a:alpha val="40000"/>
                      </a:schemeClr>
                    </a:glo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𝑎𝑟</m:t>
                      </m:r>
                      <m:r>
                        <a:rPr lang="en-US" i="1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=10                                         </m:t>
                      </m:r>
                    </m:oMath>
                  </m:oMathPara>
                </a14:m>
                <a:endParaRPr lang="en-US" dirty="0">
                  <a:effectLst>
                    <a:glow rad="101600">
                      <a:schemeClr val="accent6">
                        <a:satMod val="175000"/>
                        <a:alpha val="40000"/>
                      </a:schemeClr>
                    </a:glo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2</m:t>
                      </m:r>
                      <m:r>
                        <a:rPr lang="en-US" i="1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𝑎</m:t>
                      </m:r>
                      <m:r>
                        <a:rPr lang="en-US" i="1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=10</m:t>
                      </m:r>
                    </m:oMath>
                  </m:oMathPara>
                </a14:m>
                <a:endParaRPr lang="en-US" dirty="0">
                  <a:effectLst>
                    <a:glow rad="101600">
                      <a:schemeClr val="accent6">
                        <a:satMod val="175000"/>
                        <a:alpha val="40000"/>
                      </a:schemeClr>
                    </a:glo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  </m:t>
                      </m:r>
                      <m:r>
                        <a:rPr lang="en-US" i="1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𝑎</m:t>
                      </m:r>
                      <m:r>
                        <a:rPr lang="en-US" i="1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US" dirty="0" smtClean="0">
                  <a:effectLst>
                    <a:glow rad="101600">
                      <a:schemeClr val="accent6">
                        <a:satMod val="175000"/>
                        <a:alpha val="40000"/>
                      </a:schemeClr>
                    </a:glow>
                  </a:effectLst>
                </a:endParaRPr>
              </a:p>
              <a:p>
                <a:endParaRPr lang="en-US" dirty="0">
                  <a:effectLst>
                    <a:glow rad="101600">
                      <a:schemeClr val="accent6">
                        <a:satMod val="175000"/>
                        <a:alpha val="40000"/>
                      </a:schemeClr>
                    </a:glow>
                  </a:effectLst>
                </a:endParaRPr>
              </a:p>
              <a:p>
                <a:r>
                  <a:rPr lang="en-US" dirty="0" err="1" smtClean="0">
                    <a:effectLst>
                      <a:glow rad="101600">
                        <a:schemeClr val="accent6">
                          <a:satMod val="175000"/>
                          <a:alpha val="40000"/>
                        </a:schemeClr>
                      </a:glow>
                    </a:effectLst>
                  </a:rPr>
                  <a:t>maka</a:t>
                </a:r>
                <a:r>
                  <a:rPr lang="en-US" dirty="0" smtClean="0">
                    <a:effectLst>
                      <a:glow rad="101600">
                        <a:schemeClr val="accent6">
                          <a:satMod val="175000"/>
                          <a:alpha val="40000"/>
                        </a:schemeClr>
                      </a:glow>
                    </a:effectLst>
                  </a:rPr>
                  <a:t>: </a:t>
                </a:r>
                <a:endParaRPr lang="en-US" dirty="0">
                  <a:effectLst>
                    <a:glow rad="101600">
                      <a:schemeClr val="accent6">
                        <a:satMod val="175000"/>
                        <a:alpha val="40000"/>
                      </a:schemeClr>
                    </a:glow>
                  </a:effectLst>
                </a:endParaRPr>
              </a:p>
              <a:p>
                <a:r>
                  <a:rPr lang="en-US" dirty="0">
                    <a:effectLst>
                      <a:glow rad="101600">
                        <a:schemeClr val="accent6">
                          <a:satMod val="175000"/>
                          <a:alpha val="40000"/>
                        </a:schemeClr>
                      </a:glow>
                    </a:effectLst>
                  </a:rPr>
                  <a:t> 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         </m:t>
                          </m:r>
                          <m:r>
                            <a:rPr lang="en-US" i="1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i="1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=160</m:t>
                      </m:r>
                    </m:oMath>
                  </m:oMathPara>
                </a14:m>
                <a:endParaRPr lang="en-US" dirty="0">
                  <a:effectLst>
                    <a:glow rad="101600">
                      <a:schemeClr val="accent6">
                        <a:satMod val="175000"/>
                        <a:alpha val="40000"/>
                      </a:schemeClr>
                    </a:glo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   </m:t>
                          </m:r>
                          <m:r>
                            <a:rPr lang="en-US" i="1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𝑎𝑟</m:t>
                          </m:r>
                        </m:e>
                        <m:sup>
                          <m:r>
                            <a:rPr lang="en-US" i="1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𝑛</m:t>
                          </m:r>
                          <m:r>
                            <a:rPr lang="en-US" i="1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=160</m:t>
                      </m:r>
                    </m:oMath>
                  </m:oMathPara>
                </a14:m>
                <a:endParaRPr lang="en-US" dirty="0">
                  <a:effectLst>
                    <a:glow rad="101600">
                      <a:schemeClr val="accent6">
                        <a:satMod val="175000"/>
                        <a:alpha val="40000"/>
                      </a:schemeClr>
                    </a:glo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5∙</m:t>
                      </m:r>
                      <m:sSup>
                        <m:sSupPr>
                          <m:ctrlPr>
                            <a:rPr lang="en-US" i="1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i="1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𝑛</m:t>
                          </m:r>
                          <m:r>
                            <a:rPr lang="en-US" i="1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=160</m:t>
                      </m:r>
                    </m:oMath>
                  </m:oMathPara>
                </a14:m>
                <a:endParaRPr lang="en-US" dirty="0">
                  <a:effectLst>
                    <a:glow rad="101600">
                      <a:schemeClr val="accent6">
                        <a:satMod val="175000"/>
                        <a:alpha val="40000"/>
                      </a:schemeClr>
                    </a:glo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      2</m:t>
                          </m:r>
                        </m:e>
                        <m:sup>
                          <m:r>
                            <a:rPr lang="en-US" i="1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𝑛</m:t>
                          </m:r>
                          <m:r>
                            <a:rPr lang="en-US" i="1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=32</m:t>
                      </m:r>
                    </m:oMath>
                  </m:oMathPara>
                </a14:m>
                <a:endParaRPr lang="en-US" dirty="0">
                  <a:effectLst>
                    <a:glow rad="101600">
                      <a:schemeClr val="accent6">
                        <a:satMod val="175000"/>
                        <a:alpha val="40000"/>
                      </a:schemeClr>
                    </a:glo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      2</m:t>
                          </m:r>
                        </m:e>
                        <m:sup>
                          <m:r>
                            <a:rPr lang="en-US" i="1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𝑛</m:t>
                          </m:r>
                          <m:r>
                            <a:rPr lang="en-US" i="1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i="1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dirty="0">
                  <a:effectLst>
                    <a:glow rad="101600">
                      <a:schemeClr val="accent6">
                        <a:satMod val="175000"/>
                        <a:alpha val="40000"/>
                      </a:schemeClr>
                    </a:glo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     </m:t>
                      </m:r>
                      <m:r>
                        <a:rPr lang="en-US" i="1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𝑛</m:t>
                      </m:r>
                      <m:r>
                        <a:rPr lang="en-US" i="1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−1=5</m:t>
                      </m:r>
                    </m:oMath>
                  </m:oMathPara>
                </a14:m>
                <a:endParaRPr lang="en-US" dirty="0">
                  <a:effectLst>
                    <a:glow rad="101600">
                      <a:schemeClr val="accent6">
                        <a:satMod val="175000"/>
                        <a:alpha val="40000"/>
                      </a:schemeClr>
                    </a:glo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         ∴</m:t>
                      </m:r>
                      <m:r>
                        <a:rPr lang="en-US" i="1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𝑛</m:t>
                      </m:r>
                      <m:r>
                        <a:rPr lang="en-US" i="1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en-US" dirty="0">
                  <a:effectLst>
                    <a:glow rad="101600">
                      <a:schemeClr val="accent6">
                        <a:satMod val="175000"/>
                        <a:alpha val="40000"/>
                      </a:schemeClr>
                    </a:glow>
                  </a:effectLst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609600"/>
                <a:ext cx="4572000" cy="4057201"/>
              </a:xfrm>
              <a:prstGeom prst="rect">
                <a:avLst/>
              </a:prstGeom>
              <a:blipFill rotWithShape="1">
                <a:blip r:embed="rId2"/>
                <a:stretch>
                  <a:fillRect l="-2000" t="-16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076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524750" cy="701675"/>
          </a:xfrm>
        </p:spPr>
        <p:txBody>
          <a:bodyPr/>
          <a:lstStyle/>
          <a:p>
            <a:r>
              <a:rPr lang="id-ID" dirty="0" smtClean="0"/>
              <a:t>Latihan soal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1"/>
            <a:ext cx="8382000" cy="5333999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id-ID" sz="2400" b="0" dirty="0" smtClean="0">
                <a:latin typeface="Comic Sans MS" pitchFamily="66" charset="0"/>
              </a:rPr>
              <a:t>Suku pertama dan suku ketiga dari deret geometri masing – masing adalah 4 dan 36. jumlah 5 suku pertama dari deret tersebut adalah...</a:t>
            </a:r>
          </a:p>
          <a:p>
            <a:pPr marL="0" indent="0">
              <a:buNone/>
            </a:pPr>
            <a:r>
              <a:rPr lang="id-ID" sz="2400" b="0" dirty="0" smtClean="0">
                <a:latin typeface="Comic Sans MS" pitchFamily="66" charset="0"/>
              </a:rPr>
              <a:t>	a. 256		c. 484		e. 621</a:t>
            </a:r>
          </a:p>
          <a:p>
            <a:pPr marL="0" indent="0">
              <a:buNone/>
            </a:pPr>
            <a:r>
              <a:rPr lang="id-ID" sz="2400" b="0" dirty="0" smtClean="0">
                <a:latin typeface="Comic Sans MS" pitchFamily="66" charset="0"/>
              </a:rPr>
              <a:t>	b. 441		d. 512</a:t>
            </a:r>
            <a:endParaRPr lang="en-US" sz="2400" b="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id-ID" sz="2400" b="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id-ID" sz="2400" b="0" dirty="0" smtClean="0">
                <a:latin typeface="Comic Sans MS" pitchFamily="66" charset="0"/>
              </a:rPr>
              <a:t>2.   Jumlah lima suku pertama pada barisan geometri</a:t>
            </a:r>
            <a:r>
              <a:rPr lang="en-US" sz="2400" b="0" dirty="0" smtClean="0">
                <a:latin typeface="Comic Sans MS" pitchFamily="66" charset="0"/>
              </a:rPr>
              <a:t>   	</a:t>
            </a:r>
            <a:r>
              <a:rPr lang="id-ID" sz="2400" b="0" dirty="0" smtClean="0">
                <a:latin typeface="Comic Sans MS" pitchFamily="66" charset="0"/>
              </a:rPr>
              <a:t>dengan a = 2 dan  r = 4 adalah..</a:t>
            </a:r>
          </a:p>
          <a:p>
            <a:pPr marL="0" indent="0">
              <a:buNone/>
            </a:pPr>
            <a:r>
              <a:rPr lang="id-ID" sz="2400" b="0" dirty="0">
                <a:latin typeface="Comic Sans MS" pitchFamily="66" charset="0"/>
              </a:rPr>
              <a:t>	</a:t>
            </a:r>
            <a:r>
              <a:rPr lang="id-ID" sz="2400" b="0" dirty="0" smtClean="0">
                <a:latin typeface="Comic Sans MS" pitchFamily="66" charset="0"/>
              </a:rPr>
              <a:t>a. 682		c. 712		e. 821</a:t>
            </a:r>
          </a:p>
          <a:p>
            <a:pPr marL="0" indent="0">
              <a:buNone/>
            </a:pPr>
            <a:r>
              <a:rPr lang="id-ID" sz="2400" b="0" dirty="0">
                <a:latin typeface="Comic Sans MS" pitchFamily="66" charset="0"/>
              </a:rPr>
              <a:t>	</a:t>
            </a:r>
            <a:r>
              <a:rPr lang="id-ID" sz="2400" b="0" dirty="0" smtClean="0">
                <a:latin typeface="Comic Sans MS" pitchFamily="66" charset="0"/>
              </a:rPr>
              <a:t>b. 772		d. 531 </a:t>
            </a:r>
          </a:p>
        </p:txBody>
      </p:sp>
    </p:spTree>
    <p:extLst>
      <p:ext uri="{BB962C8B-B14F-4D97-AF65-F5344CB8AC3E}">
        <p14:creationId xmlns:p14="http://schemas.microsoft.com/office/powerpoint/2010/main" val="57359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100647" cy="579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2400" b="0" dirty="0" smtClean="0">
                <a:latin typeface="Comic Sans MS" pitchFamily="66" charset="0"/>
              </a:rPr>
              <a:t>3. Hitunglah jumlah 6 suku pertama deret geometri 2 + 6 + 18 + ...</a:t>
            </a:r>
          </a:p>
          <a:p>
            <a:pPr marL="0" indent="0">
              <a:buNone/>
            </a:pPr>
            <a:r>
              <a:rPr lang="id-ID" sz="2400" b="0" dirty="0">
                <a:latin typeface="Comic Sans MS" pitchFamily="66" charset="0"/>
              </a:rPr>
              <a:t>	</a:t>
            </a:r>
            <a:r>
              <a:rPr lang="id-ID" sz="2400" b="0" dirty="0" smtClean="0">
                <a:latin typeface="Comic Sans MS" pitchFamily="66" charset="0"/>
              </a:rPr>
              <a:t>a. 872		c. 729		e. 728</a:t>
            </a:r>
          </a:p>
          <a:p>
            <a:pPr marL="0" indent="0">
              <a:buNone/>
            </a:pPr>
            <a:r>
              <a:rPr lang="id-ID" sz="2400" b="0" dirty="0">
                <a:latin typeface="Comic Sans MS" pitchFamily="66" charset="0"/>
              </a:rPr>
              <a:t>	</a:t>
            </a:r>
            <a:r>
              <a:rPr lang="id-ID" sz="2400" b="0" dirty="0" smtClean="0">
                <a:latin typeface="Comic Sans MS" pitchFamily="66" charset="0"/>
              </a:rPr>
              <a:t>b. 688		d. 616</a:t>
            </a:r>
          </a:p>
          <a:p>
            <a:pPr marL="0" indent="0">
              <a:buNone/>
            </a:pPr>
            <a:r>
              <a:rPr lang="id-ID" sz="2400" b="0" dirty="0" smtClean="0">
                <a:latin typeface="Comic Sans MS" pitchFamily="66" charset="0"/>
              </a:rPr>
              <a:t>4. Hitunglah jumlah deret geometri 3 + 6 + 12 + ... +38</a:t>
            </a:r>
            <a:r>
              <a:rPr lang="en-US" sz="2400" b="0" dirty="0" smtClean="0">
                <a:latin typeface="Comic Sans MS" pitchFamily="66" charset="0"/>
              </a:rPr>
              <a:t>4!</a:t>
            </a:r>
          </a:p>
          <a:p>
            <a:pPr marL="0" indent="0">
              <a:buNone/>
            </a:pPr>
            <a:endParaRPr lang="id-ID" sz="2400" b="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id-ID" sz="2400" b="0" dirty="0" smtClean="0">
                <a:latin typeface="Comic Sans MS" pitchFamily="66" charset="0"/>
              </a:rPr>
              <a:t>5. Diketahui deret geometri dengan U2 = 6 dam U4 =</a:t>
            </a:r>
            <a:r>
              <a:rPr lang="en-US" sz="2400" b="0" dirty="0" smtClean="0">
                <a:latin typeface="Comic Sans MS" pitchFamily="66" charset="0"/>
              </a:rPr>
              <a:t>           </a:t>
            </a:r>
            <a:r>
              <a:rPr lang="id-ID" sz="2400" b="0" dirty="0" smtClean="0">
                <a:latin typeface="Comic Sans MS" pitchFamily="66" charset="0"/>
              </a:rPr>
              <a:t>54. hitung jumlah delapan suku pertamanya!</a:t>
            </a:r>
            <a:endParaRPr lang="en-US" sz="2400" b="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US" sz="2400" b="0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sz="2400" b="0" dirty="0" smtClean="0">
                <a:latin typeface="Comic Sans MS" pitchFamily="66" charset="0"/>
              </a:rPr>
              <a:t>6. </a:t>
            </a:r>
            <a:r>
              <a:rPr lang="en-US" sz="2400" b="0" dirty="0" err="1" smtClean="0">
                <a:latin typeface="Comic Sans MS" pitchFamily="66" charset="0"/>
              </a:rPr>
              <a:t>Isna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membutuhkan</a:t>
            </a:r>
            <a:r>
              <a:rPr lang="en-US" sz="2400" b="0" dirty="0" smtClean="0">
                <a:latin typeface="Comic Sans MS" pitchFamily="66" charset="0"/>
              </a:rPr>
              <a:t> 10 </a:t>
            </a:r>
            <a:r>
              <a:rPr lang="en-US" sz="2400" b="0" dirty="0" err="1" smtClean="0">
                <a:latin typeface="Comic Sans MS" pitchFamily="66" charset="0"/>
              </a:rPr>
              <a:t>buah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keranjang</a:t>
            </a:r>
            <a:r>
              <a:rPr lang="en-US" sz="2400" b="0" dirty="0" smtClean="0">
                <a:latin typeface="Comic Sans MS" pitchFamily="66" charset="0"/>
              </a:rPr>
              <a:t> di </a:t>
            </a:r>
            <a:r>
              <a:rPr lang="en-US" sz="2400" b="0" dirty="0" err="1" smtClean="0">
                <a:latin typeface="Comic Sans MS" pitchFamily="66" charset="0"/>
              </a:rPr>
              <a:t>hari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pertams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untuk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memanen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apel</a:t>
            </a:r>
            <a:r>
              <a:rPr lang="en-US" sz="2400" b="0" dirty="0" smtClean="0">
                <a:latin typeface="Comic Sans MS" pitchFamily="66" charset="0"/>
              </a:rPr>
              <a:t>. </a:t>
            </a:r>
            <a:r>
              <a:rPr lang="en-US" sz="2400" b="0" dirty="0" err="1" smtClean="0">
                <a:latin typeface="Comic Sans MS" pitchFamily="66" charset="0"/>
              </a:rPr>
              <a:t>Jika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setiap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minggu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ia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membutuhkan</a:t>
            </a:r>
            <a:r>
              <a:rPr lang="en-US" sz="2400" b="0" dirty="0" smtClean="0">
                <a:latin typeface="Comic Sans MS" pitchFamily="66" charset="0"/>
              </a:rPr>
              <a:t> 2x </a:t>
            </a:r>
            <a:r>
              <a:rPr lang="en-US" sz="2400" b="0" dirty="0" err="1" smtClean="0">
                <a:latin typeface="Comic Sans MS" pitchFamily="66" charset="0"/>
              </a:rPr>
              <a:t>dari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jumlah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keranjang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saat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pertama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memanen</a:t>
            </a:r>
            <a:r>
              <a:rPr lang="en-US" sz="2400" b="0" dirty="0" smtClean="0">
                <a:latin typeface="Comic Sans MS" pitchFamily="66" charset="0"/>
              </a:rPr>
              <a:t>. </a:t>
            </a:r>
            <a:r>
              <a:rPr lang="en-US" sz="2400" b="0" dirty="0" err="1" smtClean="0">
                <a:latin typeface="Comic Sans MS" pitchFamily="66" charset="0"/>
              </a:rPr>
              <a:t>Berapa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banyak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keranjang</a:t>
            </a:r>
            <a:r>
              <a:rPr lang="en-US" sz="2400" b="0" dirty="0" smtClean="0">
                <a:latin typeface="Comic Sans MS" pitchFamily="66" charset="0"/>
              </a:rPr>
              <a:t> yang </a:t>
            </a:r>
            <a:r>
              <a:rPr lang="en-US" sz="2400" b="0" dirty="0" err="1" smtClean="0">
                <a:latin typeface="Comic Sans MS" pitchFamily="66" charset="0"/>
              </a:rPr>
              <a:t>dibutuhkan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Isna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selama</a:t>
            </a:r>
            <a:r>
              <a:rPr lang="en-US" sz="2400" b="0" dirty="0" smtClean="0">
                <a:latin typeface="Comic Sans MS" pitchFamily="66" charset="0"/>
              </a:rPr>
              <a:t> 6 </a:t>
            </a:r>
            <a:r>
              <a:rPr lang="en-US" sz="2400" b="0" dirty="0" err="1" smtClean="0">
                <a:latin typeface="Comic Sans MS" pitchFamily="66" charset="0"/>
              </a:rPr>
              <a:t>minggu</a:t>
            </a:r>
            <a:r>
              <a:rPr lang="en-US" sz="2400" b="0" dirty="0">
                <a:latin typeface="Comic Sans MS" pitchFamily="66" charset="0"/>
              </a:rPr>
              <a:t>?</a:t>
            </a:r>
            <a:endParaRPr lang="id-ID" sz="2400" b="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80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spire\Pictures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305738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7666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25963"/>
          </a:xfrm>
        </p:spPr>
        <p:txBody>
          <a:bodyPr/>
          <a:lstStyle/>
          <a:p>
            <a:endParaRPr lang="id-ID" dirty="0"/>
          </a:p>
        </p:txBody>
      </p:sp>
      <p:sp>
        <p:nvSpPr>
          <p:cNvPr id="4" name="Pentagon 3"/>
          <p:cNvSpPr/>
          <p:nvPr/>
        </p:nvSpPr>
        <p:spPr>
          <a:xfrm>
            <a:off x="1000100" y="990600"/>
            <a:ext cx="7358114" cy="928694"/>
          </a:xfrm>
          <a:prstGeom prst="homePlate">
            <a:avLst/>
          </a:prstGeom>
          <a:solidFill>
            <a:schemeClr val="accent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dirty="0" smtClean="0">
                <a:solidFill>
                  <a:srgbClr val="FFFFFF"/>
                </a:solidFill>
                <a:effectLst>
                  <a:glow rad="228600">
                    <a:srgbClr val="506E94">
                      <a:satMod val="175000"/>
                      <a:alpha val="40000"/>
                    </a:srgbClr>
                  </a:glow>
                </a:effectLst>
              </a:rPr>
              <a:t>Pola Bilangan</a:t>
            </a:r>
            <a:endParaRPr lang="id-ID" sz="3600" dirty="0">
              <a:solidFill>
                <a:srgbClr val="FFFFFF"/>
              </a:solidFill>
              <a:effectLst>
                <a:glow rad="228600">
                  <a:srgbClr val="506E94">
                    <a:satMod val="175000"/>
                    <a:alpha val="40000"/>
                  </a:srgbClr>
                </a:glo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28662" y="2201915"/>
            <a:ext cx="7286676" cy="92869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ln w="18000">
                  <a:solidFill>
                    <a:srgbClr val="F96A1B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Pola bilangan yaitu susunan angka-angka yang mempunyai pola-pola tertentu.  Misalnya pada kalender terdapat susunan angka" baik mendatar, menurun, diagonal (miring).</a:t>
            </a:r>
          </a:p>
        </p:txBody>
      </p:sp>
    </p:spTree>
    <p:extLst>
      <p:ext uri="{BB962C8B-B14F-4D97-AF65-F5344CB8AC3E}">
        <p14:creationId xmlns:p14="http://schemas.microsoft.com/office/powerpoint/2010/main" val="338241771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645463"/>
            <a:ext cx="8229600" cy="1071569"/>
          </a:xfrm>
        </p:spPr>
        <p:txBody>
          <a:bodyPr>
            <a:normAutofit/>
          </a:bodyPr>
          <a:lstStyle/>
          <a:p>
            <a:pPr>
              <a:buNone/>
            </a:pPr>
            <a:endParaRPr lang="id-ID" sz="2000" dirty="0" smtClean="0"/>
          </a:p>
          <a:p>
            <a:pPr>
              <a:buNone/>
            </a:pPr>
            <a:endParaRPr lang="id-ID" sz="2000" dirty="0" smtClean="0"/>
          </a:p>
          <a:p>
            <a:pPr>
              <a:buNone/>
            </a:pPr>
            <a:endParaRPr lang="id-ID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7030"/>
            <a:ext cx="8229600" cy="560406"/>
          </a:xfrm>
        </p:spPr>
        <p:txBody>
          <a:bodyPr>
            <a:noAutofit/>
          </a:bodyPr>
          <a:lstStyle/>
          <a:p>
            <a:pPr lvl="0"/>
            <a:r>
              <a:rPr lang="id-ID" sz="2400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Pola </a:t>
            </a:r>
            <a:r>
              <a:rPr lang="en-US" sz="2400" dirty="0" err="1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bilangan</a:t>
            </a:r>
            <a:r>
              <a:rPr lang="en-US" sz="2400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400" dirty="0" err="1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tingkat</a:t>
            </a:r>
            <a:r>
              <a:rPr lang="en-US" sz="2400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400" dirty="0" err="1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pertama</a:t>
            </a:r>
            <a:endParaRPr lang="id-ID" sz="2400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85786" y="1124744"/>
            <a:ext cx="7572428" cy="151216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28728" y="1206065"/>
            <a:ext cx="41069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d-ID" dirty="0" smtClean="0">
                <a:solidFill>
                  <a:srgbClr val="FFFFFF"/>
                </a:solidFill>
              </a:rPr>
              <a:t>U</a:t>
            </a:r>
            <a:r>
              <a:rPr lang="id-ID" baseline="-25000" dirty="0" smtClean="0">
                <a:solidFill>
                  <a:srgbClr val="FFFFFF"/>
                </a:solidFill>
              </a:rPr>
              <a:t>1</a:t>
            </a:r>
            <a:endParaRPr lang="id-ID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18500" y="1206065"/>
            <a:ext cx="41069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d-ID" dirty="0" smtClean="0">
                <a:solidFill>
                  <a:srgbClr val="FFFFFF"/>
                </a:solidFill>
              </a:rPr>
              <a:t>U</a:t>
            </a:r>
            <a:r>
              <a:rPr lang="id-ID" baseline="-25000" dirty="0" smtClean="0">
                <a:solidFill>
                  <a:srgbClr val="FFFFFF"/>
                </a:solidFill>
              </a:rPr>
              <a:t>4</a:t>
            </a:r>
            <a:endParaRPr lang="id-ID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46798" y="1206065"/>
            <a:ext cx="41069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d-ID" dirty="0" smtClean="0">
                <a:solidFill>
                  <a:srgbClr val="FFFFFF"/>
                </a:solidFill>
              </a:rPr>
              <a:t>U</a:t>
            </a:r>
            <a:r>
              <a:rPr lang="id-ID" baseline="-25000" dirty="0" smtClean="0">
                <a:solidFill>
                  <a:srgbClr val="FFFFFF"/>
                </a:solidFill>
              </a:rPr>
              <a:t>2</a:t>
            </a:r>
            <a:endParaRPr lang="id-ID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18368" y="1206065"/>
            <a:ext cx="41069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d-ID" dirty="0" smtClean="0">
                <a:solidFill>
                  <a:srgbClr val="FFFFFF"/>
                </a:solidFill>
              </a:rPr>
              <a:t>U</a:t>
            </a:r>
            <a:r>
              <a:rPr lang="id-ID" baseline="-25000" dirty="0" smtClean="0">
                <a:solidFill>
                  <a:srgbClr val="FFFFFF"/>
                </a:solidFill>
              </a:rPr>
              <a:t>3</a:t>
            </a:r>
            <a:endParaRPr lang="id-ID" dirty="0">
              <a:solidFill>
                <a:srgbClr val="FFFFFF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5143504" y="1481669"/>
            <a:ext cx="1571636" cy="1853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929454" y="1206065"/>
            <a:ext cx="412292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d-ID" dirty="0" smtClean="0">
                <a:solidFill>
                  <a:srgbClr val="FFFFFF"/>
                </a:solidFill>
              </a:rPr>
              <a:t>U</a:t>
            </a:r>
            <a:r>
              <a:rPr lang="id-ID" baseline="-25000" dirty="0" smtClean="0">
                <a:solidFill>
                  <a:srgbClr val="FFFFFF"/>
                </a:solidFill>
              </a:rPr>
              <a:t>n</a:t>
            </a:r>
            <a:endParaRPr lang="id-ID" dirty="0">
              <a:solidFill>
                <a:srgbClr val="FFFF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358082" y="1206065"/>
            <a:ext cx="52628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d-ID" dirty="0" smtClean="0">
                <a:solidFill>
                  <a:srgbClr val="FFFFFF"/>
                </a:solidFill>
              </a:rPr>
              <a:t>=?</a:t>
            </a:r>
            <a:endParaRPr lang="id-ID" dirty="0">
              <a:solidFill>
                <a:srgbClr val="FFFFFF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634071" y="1669624"/>
            <a:ext cx="1018072" cy="319216"/>
            <a:chOff x="1634074" y="1247887"/>
            <a:chExt cx="1018069" cy="517919"/>
          </a:xfrm>
        </p:grpSpPr>
        <p:cxnSp>
          <p:nvCxnSpPr>
            <p:cNvPr id="16" name="Straight Connector 15"/>
            <p:cNvCxnSpPr>
              <a:stCxn id="5" idx="2"/>
            </p:cNvCxnSpPr>
            <p:nvPr/>
          </p:nvCxnSpPr>
          <p:spPr>
            <a:xfrm rot="16200000" flipH="1">
              <a:off x="1629633" y="1252331"/>
              <a:ext cx="517916" cy="50903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7" idx="2"/>
            </p:cNvCxnSpPr>
            <p:nvPr/>
          </p:nvCxnSpPr>
          <p:spPr>
            <a:xfrm rot="5400000">
              <a:off x="2138671" y="1252329"/>
              <a:ext cx="517913" cy="50903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2696673" y="1662786"/>
            <a:ext cx="1018071" cy="319214"/>
            <a:chOff x="1634072" y="1869506"/>
            <a:chExt cx="1018071" cy="273612"/>
          </a:xfrm>
        </p:grpSpPr>
        <p:cxnSp>
          <p:nvCxnSpPr>
            <p:cNvPr id="24" name="Straight Connector 23"/>
            <p:cNvCxnSpPr/>
            <p:nvPr/>
          </p:nvCxnSpPr>
          <p:spPr>
            <a:xfrm rot="16200000" flipH="1">
              <a:off x="1751785" y="1751793"/>
              <a:ext cx="273612" cy="50903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>
              <a:off x="2260821" y="1751794"/>
              <a:ext cx="273610" cy="50903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3786182" y="1650646"/>
            <a:ext cx="1018071" cy="319214"/>
            <a:chOff x="1634072" y="1869506"/>
            <a:chExt cx="1018071" cy="273612"/>
          </a:xfrm>
        </p:grpSpPr>
        <p:cxnSp>
          <p:nvCxnSpPr>
            <p:cNvPr id="27" name="Straight Connector 26"/>
            <p:cNvCxnSpPr/>
            <p:nvPr/>
          </p:nvCxnSpPr>
          <p:spPr>
            <a:xfrm rot="16200000" flipH="1">
              <a:off x="1751785" y="1751793"/>
              <a:ext cx="273612" cy="50903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2260821" y="1751794"/>
              <a:ext cx="273610" cy="50903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Rounded Rectangle 28"/>
          <p:cNvSpPr/>
          <p:nvPr/>
        </p:nvSpPr>
        <p:spPr>
          <a:xfrm>
            <a:off x="1928794" y="1982000"/>
            <a:ext cx="500066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FFFFFF"/>
                </a:solidFill>
              </a:rPr>
              <a:t>+b</a:t>
            </a:r>
            <a:endParaRPr lang="id-ID" dirty="0">
              <a:solidFill>
                <a:srgbClr val="FFFFFF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928926" y="1982000"/>
            <a:ext cx="500066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FFFFFF"/>
                </a:solidFill>
              </a:rPr>
              <a:t>+b</a:t>
            </a:r>
            <a:endParaRPr lang="id-ID" dirty="0">
              <a:solidFill>
                <a:srgbClr val="FFFFFF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4071934" y="1982000"/>
            <a:ext cx="500066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FFFFFF"/>
                </a:solidFill>
              </a:rPr>
              <a:t>+b</a:t>
            </a:r>
            <a:endParaRPr lang="id-ID" dirty="0">
              <a:solidFill>
                <a:srgbClr val="FFFFFF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5000628" y="1839124"/>
            <a:ext cx="2643206" cy="50006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000000"/>
                </a:solidFill>
              </a:rPr>
              <a:t>U</a:t>
            </a:r>
            <a:r>
              <a:rPr lang="id-ID" baseline="-25000" dirty="0" smtClean="0">
                <a:solidFill>
                  <a:srgbClr val="000000"/>
                </a:solidFill>
              </a:rPr>
              <a:t>n</a:t>
            </a:r>
            <a:r>
              <a:rPr lang="id-ID" dirty="0" smtClean="0">
                <a:solidFill>
                  <a:srgbClr val="000000"/>
                </a:solidFill>
              </a:rPr>
              <a:t> = bn + (U</a:t>
            </a:r>
            <a:r>
              <a:rPr lang="id-ID" baseline="-25000" dirty="0" smtClean="0">
                <a:solidFill>
                  <a:srgbClr val="000000"/>
                </a:solidFill>
              </a:rPr>
              <a:t>1</a:t>
            </a:r>
            <a:r>
              <a:rPr lang="id-ID" dirty="0" smtClean="0">
                <a:solidFill>
                  <a:srgbClr val="000000"/>
                </a:solidFill>
              </a:rPr>
              <a:t> - b)</a:t>
            </a:r>
          </a:p>
        </p:txBody>
      </p:sp>
      <p:sp>
        <p:nvSpPr>
          <p:cNvPr id="66" name="Rectangle 65"/>
          <p:cNvSpPr/>
          <p:nvPr/>
        </p:nvSpPr>
        <p:spPr>
          <a:xfrm>
            <a:off x="5228110" y="1219200"/>
            <a:ext cx="41069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d-ID" dirty="0">
                <a:solidFill>
                  <a:srgbClr val="FFFFFF"/>
                </a:solidFill>
              </a:rPr>
              <a:t>U</a:t>
            </a:r>
            <a:r>
              <a:rPr lang="id-ID" baseline="-25000" dirty="0">
                <a:solidFill>
                  <a:srgbClr val="FFFFFF"/>
                </a:solidFill>
              </a:rPr>
              <a:t>n</a:t>
            </a:r>
            <a:endParaRPr lang="id-ID" dirty="0">
              <a:solidFill>
                <a:srgbClr val="FFFFFF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87995" y="3605194"/>
            <a:ext cx="8572560" cy="2643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0000"/>
                </a:solidFill>
              </a:rPr>
              <a:t>1. </a:t>
            </a:r>
            <a:r>
              <a:rPr lang="en-US" dirty="0" err="1" smtClean="0">
                <a:solidFill>
                  <a:srgbClr val="000000"/>
                </a:solidFill>
              </a:rPr>
              <a:t>Pola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id-ID" dirty="0" smtClean="0">
                <a:solidFill>
                  <a:srgbClr val="000000"/>
                </a:solidFill>
              </a:rPr>
              <a:t>Barisan bilangan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asli</a:t>
            </a:r>
            <a:endParaRPr lang="id-ID" dirty="0" smtClean="0">
              <a:solidFill>
                <a:srgbClr val="000000"/>
              </a:solidFill>
            </a:endParaRPr>
          </a:p>
          <a:p>
            <a:endParaRPr lang="id-ID" dirty="0" smtClean="0">
              <a:solidFill>
                <a:srgbClr val="000000"/>
              </a:solidFill>
            </a:endParaRPr>
          </a:p>
          <a:p>
            <a:endParaRPr lang="id-ID" dirty="0" smtClean="0">
              <a:solidFill>
                <a:srgbClr val="000000"/>
              </a:solidFill>
            </a:endParaRPr>
          </a:p>
          <a:p>
            <a:endParaRPr lang="id-ID" dirty="0" smtClean="0">
              <a:solidFill>
                <a:srgbClr val="000000"/>
              </a:solidFill>
            </a:endParaRPr>
          </a:p>
          <a:p>
            <a:endParaRPr lang="id-ID" dirty="0" smtClean="0">
              <a:solidFill>
                <a:srgbClr val="000000"/>
              </a:solidFill>
            </a:endParaRPr>
          </a:p>
          <a:p>
            <a:endParaRPr lang="id-ID" dirty="0" smtClean="0">
              <a:solidFill>
                <a:srgbClr val="000000"/>
              </a:solidFill>
            </a:endParaRPr>
          </a:p>
          <a:p>
            <a:endParaRPr lang="id-ID" dirty="0" smtClean="0">
              <a:solidFill>
                <a:srgbClr val="000000"/>
              </a:solidFill>
            </a:endParaRPr>
          </a:p>
          <a:p>
            <a:r>
              <a:rPr lang="id-ID" dirty="0" smtClean="0">
                <a:solidFill>
                  <a:srgbClr val="000000"/>
                </a:solidFill>
              </a:rPr>
              <a:t>Maka rumus suku ke-nnya adalah			   =         =</a:t>
            </a:r>
            <a:r>
              <a:rPr lang="en-US" dirty="0" smtClean="0">
                <a:solidFill>
                  <a:srgbClr val="000000"/>
                </a:solidFill>
              </a:rPr>
              <a:t> n+(1-1)= n</a:t>
            </a:r>
            <a:endParaRPr lang="id-ID" dirty="0">
              <a:solidFill>
                <a:srgbClr val="000000"/>
              </a:solidFill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1054560" y="4288796"/>
            <a:ext cx="6418848" cy="1276001"/>
            <a:chOff x="1428728" y="1438619"/>
            <a:chExt cx="6418848" cy="1276001"/>
          </a:xfrm>
        </p:grpSpPr>
        <p:sp>
          <p:nvSpPr>
            <p:cNvPr id="69" name="Rectangle 68"/>
            <p:cNvSpPr/>
            <p:nvPr/>
          </p:nvSpPr>
          <p:spPr>
            <a:xfrm>
              <a:off x="1428728" y="1438619"/>
              <a:ext cx="410690" cy="36933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id-ID" dirty="0" smtClean="0">
                  <a:solidFill>
                    <a:srgbClr val="FFFFFF"/>
                  </a:solidFill>
                </a:rPr>
                <a:t>1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4518500" y="1438619"/>
              <a:ext cx="410690" cy="36933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rgbClr val="FFFFFF"/>
                  </a:solidFill>
                </a:rPr>
                <a:t>4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446798" y="1438619"/>
              <a:ext cx="410690" cy="36933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rgbClr val="FFFFFF"/>
                  </a:solidFill>
                </a:rPr>
                <a:t>2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518368" y="1438619"/>
              <a:ext cx="410690" cy="36933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rgbClr val="FFFFFF"/>
                  </a:solidFill>
                </a:rPr>
                <a:t>3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cxnSp>
          <p:nvCxnSpPr>
            <p:cNvPr id="73" name="Straight Connector 72"/>
            <p:cNvCxnSpPr/>
            <p:nvPr/>
          </p:nvCxnSpPr>
          <p:spPr>
            <a:xfrm>
              <a:off x="5143504" y="1714223"/>
              <a:ext cx="1571636" cy="1853"/>
            </a:xfrm>
            <a:prstGeom prst="line">
              <a:avLst/>
            </a:prstGeom>
            <a:ln>
              <a:solidFill>
                <a:schemeClr val="accent4">
                  <a:lumMod val="20000"/>
                  <a:lumOff val="8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73"/>
            <p:cNvSpPr/>
            <p:nvPr/>
          </p:nvSpPr>
          <p:spPr>
            <a:xfrm>
              <a:off x="6929454" y="1438619"/>
              <a:ext cx="412292" cy="36933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id-ID" dirty="0" smtClean="0">
                  <a:solidFill>
                    <a:srgbClr val="FFFFFF"/>
                  </a:solidFill>
                </a:rPr>
                <a:t>U</a:t>
              </a:r>
              <a:r>
                <a:rPr lang="id-ID" baseline="-25000" dirty="0" smtClean="0">
                  <a:solidFill>
                    <a:srgbClr val="FFFFFF"/>
                  </a:solidFill>
                </a:rPr>
                <a:t>n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7358082" y="1438619"/>
              <a:ext cx="489494" cy="36933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id-ID" dirty="0" smtClean="0">
                  <a:solidFill>
                    <a:srgbClr val="FFFFFF"/>
                  </a:solidFill>
                </a:rPr>
                <a:t>=</a:t>
              </a:r>
              <a:r>
                <a:rPr lang="en-US" dirty="0" smtClean="0">
                  <a:solidFill>
                    <a:srgbClr val="FFFFFF"/>
                  </a:solidFill>
                </a:rPr>
                <a:t> </a:t>
              </a:r>
              <a:r>
                <a:rPr lang="id-ID" dirty="0" smtClean="0">
                  <a:solidFill>
                    <a:srgbClr val="FFFFFF"/>
                  </a:solidFill>
                </a:rPr>
                <a:t>?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grpSp>
          <p:nvGrpSpPr>
            <p:cNvPr id="76" name="Group 21"/>
            <p:cNvGrpSpPr/>
            <p:nvPr/>
          </p:nvGrpSpPr>
          <p:grpSpPr>
            <a:xfrm>
              <a:off x="1634070" y="1895340"/>
              <a:ext cx="1018070" cy="319214"/>
              <a:chOff x="1634075" y="1625201"/>
              <a:chExt cx="1018068" cy="517917"/>
            </a:xfrm>
          </p:grpSpPr>
          <p:cxnSp>
            <p:nvCxnSpPr>
              <p:cNvPr id="86" name="Straight Connector 85"/>
              <p:cNvCxnSpPr>
                <a:stCxn id="69" idx="2"/>
              </p:cNvCxnSpPr>
              <p:nvPr/>
            </p:nvCxnSpPr>
            <p:spPr>
              <a:xfrm rot="16200000" flipH="1">
                <a:off x="1629633" y="1629643"/>
                <a:ext cx="517917" cy="50903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>
                <a:stCxn id="71" idx="2"/>
              </p:cNvCxnSpPr>
              <p:nvPr/>
            </p:nvCxnSpPr>
            <p:spPr>
              <a:xfrm rot="5400000">
                <a:off x="2138671" y="1629644"/>
                <a:ext cx="517914" cy="50903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7" name="Group 22"/>
            <p:cNvGrpSpPr/>
            <p:nvPr/>
          </p:nvGrpSpPr>
          <p:grpSpPr>
            <a:xfrm>
              <a:off x="2696673" y="1895340"/>
              <a:ext cx="1018071" cy="319214"/>
              <a:chOff x="1634072" y="1869506"/>
              <a:chExt cx="1018071" cy="273612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 rot="16200000" flipH="1">
                <a:off x="1751785" y="1751793"/>
                <a:ext cx="273612" cy="50903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>
                <a:off x="2260821" y="1751794"/>
                <a:ext cx="273610" cy="50903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8" name="Group 25"/>
            <p:cNvGrpSpPr/>
            <p:nvPr/>
          </p:nvGrpSpPr>
          <p:grpSpPr>
            <a:xfrm>
              <a:off x="3786182" y="1883200"/>
              <a:ext cx="1018071" cy="319214"/>
              <a:chOff x="1634072" y="1869506"/>
              <a:chExt cx="1018071" cy="273612"/>
            </a:xfrm>
          </p:grpSpPr>
          <p:cxnSp>
            <p:nvCxnSpPr>
              <p:cNvPr id="82" name="Straight Connector 81"/>
              <p:cNvCxnSpPr/>
              <p:nvPr/>
            </p:nvCxnSpPr>
            <p:spPr>
              <a:xfrm rot="16200000" flipH="1">
                <a:off x="1751785" y="1751793"/>
                <a:ext cx="273612" cy="50903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5400000">
                <a:off x="2260821" y="1751794"/>
                <a:ext cx="273610" cy="50903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9" name="Rounded Rectangle 78"/>
            <p:cNvSpPr/>
            <p:nvPr/>
          </p:nvSpPr>
          <p:spPr>
            <a:xfrm>
              <a:off x="1928794" y="2214554"/>
              <a:ext cx="500066" cy="50006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>
                  <a:solidFill>
                    <a:srgbClr val="FFFFFF"/>
                  </a:solidFill>
                </a:rPr>
                <a:t>+</a:t>
              </a:r>
              <a:r>
                <a:rPr lang="en-US" dirty="0" smtClean="0">
                  <a:solidFill>
                    <a:srgbClr val="FFFFFF"/>
                  </a:solidFill>
                </a:rPr>
                <a:t>1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sp>
          <p:nvSpPr>
            <p:cNvPr id="80" name="Rounded Rectangle 79"/>
            <p:cNvSpPr/>
            <p:nvPr/>
          </p:nvSpPr>
          <p:spPr>
            <a:xfrm>
              <a:off x="2928926" y="2214554"/>
              <a:ext cx="500066" cy="50006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>
                  <a:solidFill>
                    <a:srgbClr val="FFFFFF"/>
                  </a:solidFill>
                </a:rPr>
                <a:t>+</a:t>
              </a:r>
              <a:r>
                <a:rPr lang="en-US" dirty="0" smtClean="0">
                  <a:solidFill>
                    <a:srgbClr val="FFFFFF"/>
                  </a:solidFill>
                </a:rPr>
                <a:t>1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sp>
          <p:nvSpPr>
            <p:cNvPr id="81" name="Rounded Rectangle 80"/>
            <p:cNvSpPr/>
            <p:nvPr/>
          </p:nvSpPr>
          <p:spPr>
            <a:xfrm>
              <a:off x="4071934" y="2214554"/>
              <a:ext cx="500066" cy="50006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>
                  <a:solidFill>
                    <a:srgbClr val="FFFFFF"/>
                  </a:solidFill>
                </a:rPr>
                <a:t>+</a:t>
              </a:r>
              <a:r>
                <a:rPr lang="en-US" dirty="0" smtClean="0">
                  <a:solidFill>
                    <a:srgbClr val="FFFFFF"/>
                  </a:solidFill>
                </a:rPr>
                <a:t>1</a:t>
              </a:r>
              <a:endParaRPr lang="id-ID" dirty="0">
                <a:solidFill>
                  <a:srgbClr val="FFFFFF"/>
                </a:solidFill>
              </a:endParaRPr>
            </a:p>
          </p:txBody>
        </p:sp>
      </p:grpSp>
      <p:sp>
        <p:nvSpPr>
          <p:cNvPr id="89" name="Rounded Rectangle 88"/>
          <p:cNvSpPr/>
          <p:nvPr/>
        </p:nvSpPr>
        <p:spPr>
          <a:xfrm>
            <a:off x="3733800" y="5662594"/>
            <a:ext cx="2155110" cy="50006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000000"/>
                </a:solidFill>
              </a:rPr>
              <a:t>U</a:t>
            </a:r>
            <a:r>
              <a:rPr lang="id-ID" baseline="-25000" dirty="0" smtClean="0">
                <a:solidFill>
                  <a:srgbClr val="000000"/>
                </a:solidFill>
              </a:rPr>
              <a:t>n</a:t>
            </a:r>
            <a:r>
              <a:rPr lang="id-ID" dirty="0" smtClean="0">
                <a:solidFill>
                  <a:srgbClr val="000000"/>
                </a:solidFill>
              </a:rPr>
              <a:t> = bn + (U</a:t>
            </a:r>
            <a:r>
              <a:rPr lang="id-ID" baseline="-25000" dirty="0" smtClean="0">
                <a:solidFill>
                  <a:srgbClr val="000000"/>
                </a:solidFill>
              </a:rPr>
              <a:t>1</a:t>
            </a:r>
            <a:r>
              <a:rPr lang="id-ID" dirty="0" smtClean="0">
                <a:solidFill>
                  <a:srgbClr val="000000"/>
                </a:solidFill>
              </a:rPr>
              <a:t> - b)</a:t>
            </a:r>
          </a:p>
        </p:txBody>
      </p:sp>
      <p:sp>
        <p:nvSpPr>
          <p:cNvPr id="90" name="Rectangle 89"/>
          <p:cNvSpPr/>
          <p:nvPr/>
        </p:nvSpPr>
        <p:spPr>
          <a:xfrm>
            <a:off x="6228184" y="5662594"/>
            <a:ext cx="412292" cy="369332"/>
          </a:xfrm>
          <a:prstGeom prst="rect">
            <a:avLst/>
          </a:prstGeom>
          <a:solidFill>
            <a:srgbClr val="002060"/>
          </a:solidFill>
        </p:spPr>
        <p:txBody>
          <a:bodyPr wrap="none">
            <a:spAutoFit/>
          </a:bodyPr>
          <a:lstStyle/>
          <a:p>
            <a:r>
              <a:rPr lang="id-ID" dirty="0" smtClean="0">
                <a:solidFill>
                  <a:srgbClr val="FFFFFF"/>
                </a:solidFill>
              </a:rPr>
              <a:t>U</a:t>
            </a:r>
            <a:r>
              <a:rPr lang="id-ID" baseline="-25000" dirty="0" smtClean="0">
                <a:solidFill>
                  <a:srgbClr val="FFFFFF"/>
                </a:solidFill>
              </a:rPr>
              <a:t>n</a:t>
            </a:r>
            <a:endParaRPr lang="id-ID" dirty="0">
              <a:solidFill>
                <a:srgbClr val="FFFFFF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5715000" y="4976794"/>
            <a:ext cx="1143040" cy="5000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FFFFFF"/>
                </a:solidFill>
              </a:rPr>
              <a:t>b = </a:t>
            </a:r>
            <a:r>
              <a:rPr lang="en-US" dirty="0" smtClean="0">
                <a:solidFill>
                  <a:srgbClr val="FFFFFF"/>
                </a:solidFill>
              </a:rPr>
              <a:t>1</a:t>
            </a:r>
            <a:endParaRPr lang="id-ID" dirty="0">
              <a:solidFill>
                <a:srgbClr val="FFFFFF"/>
              </a:solidFill>
            </a:endParaRPr>
          </a:p>
        </p:txBody>
      </p:sp>
      <p:sp>
        <p:nvSpPr>
          <p:cNvPr id="92" name="Left Arrow 91"/>
          <p:cNvSpPr/>
          <p:nvPr/>
        </p:nvSpPr>
        <p:spPr>
          <a:xfrm>
            <a:off x="4648200" y="5219680"/>
            <a:ext cx="571504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953000" y="4278868"/>
            <a:ext cx="41069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d-ID" dirty="0">
                <a:solidFill>
                  <a:srgbClr val="FFFFFF"/>
                </a:solidFill>
              </a:rPr>
              <a:t>U</a:t>
            </a:r>
            <a:r>
              <a:rPr lang="id-ID" baseline="-25000" dirty="0">
                <a:solidFill>
                  <a:srgbClr val="FFFFFF"/>
                </a:solidFill>
              </a:rPr>
              <a:t>n</a:t>
            </a:r>
            <a:endParaRPr lang="id-ID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699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268742" y="457200"/>
            <a:ext cx="8572560" cy="2643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0000"/>
                </a:solidFill>
              </a:rPr>
              <a:t>2.  </a:t>
            </a:r>
            <a:r>
              <a:rPr lang="en-US" dirty="0" err="1" smtClean="0">
                <a:solidFill>
                  <a:srgbClr val="000000"/>
                </a:solidFill>
              </a:rPr>
              <a:t>Pola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id-ID" dirty="0" smtClean="0">
                <a:solidFill>
                  <a:srgbClr val="000000"/>
                </a:solidFill>
              </a:rPr>
              <a:t>Barisan bilangan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cacah</a:t>
            </a:r>
            <a:endParaRPr lang="id-ID" dirty="0" smtClean="0">
              <a:solidFill>
                <a:srgbClr val="000000"/>
              </a:solidFill>
            </a:endParaRPr>
          </a:p>
          <a:p>
            <a:endParaRPr lang="id-ID" dirty="0" smtClean="0">
              <a:solidFill>
                <a:srgbClr val="000000"/>
              </a:solidFill>
            </a:endParaRPr>
          </a:p>
          <a:p>
            <a:endParaRPr lang="id-ID" dirty="0" smtClean="0">
              <a:solidFill>
                <a:srgbClr val="000000"/>
              </a:solidFill>
            </a:endParaRPr>
          </a:p>
          <a:p>
            <a:endParaRPr lang="id-ID" dirty="0" smtClean="0">
              <a:solidFill>
                <a:srgbClr val="000000"/>
              </a:solidFill>
            </a:endParaRPr>
          </a:p>
          <a:p>
            <a:endParaRPr lang="id-ID" dirty="0" smtClean="0">
              <a:solidFill>
                <a:srgbClr val="000000"/>
              </a:solidFill>
            </a:endParaRPr>
          </a:p>
          <a:p>
            <a:endParaRPr lang="id-ID" dirty="0" smtClean="0">
              <a:solidFill>
                <a:srgbClr val="000000"/>
              </a:solidFill>
            </a:endParaRPr>
          </a:p>
          <a:p>
            <a:endParaRPr lang="id-ID" dirty="0" smtClean="0">
              <a:solidFill>
                <a:srgbClr val="000000"/>
              </a:solidFill>
            </a:endParaRPr>
          </a:p>
          <a:p>
            <a:r>
              <a:rPr lang="id-ID" dirty="0" smtClean="0">
                <a:solidFill>
                  <a:srgbClr val="000000"/>
                </a:solidFill>
              </a:rPr>
              <a:t>Maka rumus suku ke-nnya adalah			   =         =</a:t>
            </a:r>
            <a:r>
              <a:rPr lang="en-US" dirty="0" smtClean="0">
                <a:solidFill>
                  <a:srgbClr val="000000"/>
                </a:solidFill>
              </a:rPr>
              <a:t> n+(0-1) = n - 1</a:t>
            </a:r>
            <a:endParaRPr lang="id-ID" dirty="0">
              <a:solidFill>
                <a:srgbClr val="000000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1035307" y="1140802"/>
            <a:ext cx="6418848" cy="1276001"/>
            <a:chOff x="1428728" y="1438619"/>
            <a:chExt cx="6418848" cy="1276001"/>
          </a:xfrm>
        </p:grpSpPr>
        <p:sp>
          <p:nvSpPr>
            <p:cNvPr id="31" name="Rectangle 30"/>
            <p:cNvSpPr/>
            <p:nvPr/>
          </p:nvSpPr>
          <p:spPr>
            <a:xfrm>
              <a:off x="1428728" y="1438619"/>
              <a:ext cx="410690" cy="36933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rgbClr val="FFFFFF"/>
                  </a:solidFill>
                </a:rPr>
                <a:t>0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518500" y="1438619"/>
              <a:ext cx="410690" cy="36933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3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446798" y="1438619"/>
              <a:ext cx="410690" cy="36933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1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518368" y="1438619"/>
              <a:ext cx="410690" cy="36933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2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5143504" y="1714223"/>
              <a:ext cx="1571636" cy="1853"/>
            </a:xfrm>
            <a:prstGeom prst="line">
              <a:avLst/>
            </a:prstGeom>
            <a:ln>
              <a:solidFill>
                <a:schemeClr val="accent4">
                  <a:lumMod val="20000"/>
                  <a:lumOff val="8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6929454" y="1438619"/>
              <a:ext cx="412292" cy="36933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id-ID" dirty="0" smtClean="0">
                  <a:solidFill>
                    <a:srgbClr val="FFFFFF"/>
                  </a:solidFill>
                </a:rPr>
                <a:t>U</a:t>
              </a:r>
              <a:r>
                <a:rPr lang="id-ID" baseline="-25000" dirty="0" smtClean="0">
                  <a:solidFill>
                    <a:srgbClr val="FFFFFF"/>
                  </a:solidFill>
                </a:rPr>
                <a:t>n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358082" y="1438619"/>
              <a:ext cx="489494" cy="36933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id-ID" dirty="0" smtClean="0">
                  <a:solidFill>
                    <a:srgbClr val="FFFFFF"/>
                  </a:solidFill>
                </a:rPr>
                <a:t>=</a:t>
              </a:r>
              <a:r>
                <a:rPr lang="en-US" dirty="0" smtClean="0">
                  <a:solidFill>
                    <a:srgbClr val="FFFFFF"/>
                  </a:solidFill>
                </a:rPr>
                <a:t> </a:t>
              </a:r>
              <a:r>
                <a:rPr lang="id-ID" dirty="0" smtClean="0">
                  <a:solidFill>
                    <a:srgbClr val="FFFFFF"/>
                  </a:solidFill>
                </a:rPr>
                <a:t>?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grpSp>
          <p:nvGrpSpPr>
            <p:cNvPr id="38" name="Group 21"/>
            <p:cNvGrpSpPr/>
            <p:nvPr/>
          </p:nvGrpSpPr>
          <p:grpSpPr>
            <a:xfrm>
              <a:off x="1634070" y="1895340"/>
              <a:ext cx="1018070" cy="319214"/>
              <a:chOff x="1634075" y="1625201"/>
              <a:chExt cx="1018068" cy="517917"/>
            </a:xfrm>
          </p:grpSpPr>
          <p:cxnSp>
            <p:nvCxnSpPr>
              <p:cNvPr id="48" name="Straight Connector 47"/>
              <p:cNvCxnSpPr>
                <a:stCxn id="31" idx="2"/>
              </p:cNvCxnSpPr>
              <p:nvPr/>
            </p:nvCxnSpPr>
            <p:spPr>
              <a:xfrm rot="16200000" flipH="1">
                <a:off x="1629633" y="1629643"/>
                <a:ext cx="517917" cy="50903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>
                <a:stCxn id="33" idx="2"/>
              </p:cNvCxnSpPr>
              <p:nvPr/>
            </p:nvCxnSpPr>
            <p:spPr>
              <a:xfrm rot="5400000">
                <a:off x="2138671" y="1629644"/>
                <a:ext cx="517914" cy="50903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22"/>
            <p:cNvGrpSpPr/>
            <p:nvPr/>
          </p:nvGrpSpPr>
          <p:grpSpPr>
            <a:xfrm>
              <a:off x="2696673" y="1895340"/>
              <a:ext cx="1018071" cy="319214"/>
              <a:chOff x="1634072" y="1869506"/>
              <a:chExt cx="1018071" cy="273612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 rot="16200000" flipH="1">
                <a:off x="1751785" y="1751793"/>
                <a:ext cx="273612" cy="50903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>
                <a:off x="2260821" y="1751794"/>
                <a:ext cx="273610" cy="50903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Group 25"/>
            <p:cNvGrpSpPr/>
            <p:nvPr/>
          </p:nvGrpSpPr>
          <p:grpSpPr>
            <a:xfrm>
              <a:off x="3786182" y="1883200"/>
              <a:ext cx="1018071" cy="319214"/>
              <a:chOff x="1634072" y="1869506"/>
              <a:chExt cx="1018071" cy="273612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 rot="16200000" flipH="1">
                <a:off x="1751785" y="1751793"/>
                <a:ext cx="273612" cy="50903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5400000">
                <a:off x="2260821" y="1751794"/>
                <a:ext cx="273610" cy="50903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1" name="Rounded Rectangle 40"/>
            <p:cNvSpPr/>
            <p:nvPr/>
          </p:nvSpPr>
          <p:spPr>
            <a:xfrm>
              <a:off x="1928794" y="2214554"/>
              <a:ext cx="500066" cy="50006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>
                  <a:solidFill>
                    <a:srgbClr val="FFFFFF"/>
                  </a:solidFill>
                </a:rPr>
                <a:t>+</a:t>
              </a:r>
              <a:r>
                <a:rPr lang="en-US" dirty="0" smtClean="0">
                  <a:solidFill>
                    <a:srgbClr val="FFFFFF"/>
                  </a:solidFill>
                </a:rPr>
                <a:t>1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2928926" y="2214554"/>
              <a:ext cx="500066" cy="50006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>
                  <a:solidFill>
                    <a:srgbClr val="FFFFFF"/>
                  </a:solidFill>
                </a:rPr>
                <a:t>+</a:t>
              </a:r>
              <a:r>
                <a:rPr lang="en-US" dirty="0" smtClean="0">
                  <a:solidFill>
                    <a:srgbClr val="FFFFFF"/>
                  </a:solidFill>
                </a:rPr>
                <a:t>1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4071934" y="2214554"/>
              <a:ext cx="500066" cy="50006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>
                  <a:solidFill>
                    <a:srgbClr val="FFFFFF"/>
                  </a:solidFill>
                </a:rPr>
                <a:t>+</a:t>
              </a:r>
              <a:r>
                <a:rPr lang="en-US" dirty="0" smtClean="0">
                  <a:solidFill>
                    <a:srgbClr val="FFFFFF"/>
                  </a:solidFill>
                </a:rPr>
                <a:t>1</a:t>
              </a:r>
              <a:endParaRPr lang="id-ID" dirty="0">
                <a:solidFill>
                  <a:srgbClr val="FFFFFF"/>
                </a:solidFill>
              </a:endParaRPr>
            </a:p>
          </p:txBody>
        </p:sp>
      </p:grpSp>
      <p:sp>
        <p:nvSpPr>
          <p:cNvPr id="51" name="Rounded Rectangle 50"/>
          <p:cNvSpPr/>
          <p:nvPr/>
        </p:nvSpPr>
        <p:spPr>
          <a:xfrm>
            <a:off x="3714547" y="2514600"/>
            <a:ext cx="2155110" cy="50006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000000"/>
                </a:solidFill>
              </a:rPr>
              <a:t>U</a:t>
            </a:r>
            <a:r>
              <a:rPr lang="id-ID" baseline="-25000" dirty="0" smtClean="0">
                <a:solidFill>
                  <a:srgbClr val="000000"/>
                </a:solidFill>
              </a:rPr>
              <a:t>n</a:t>
            </a:r>
            <a:r>
              <a:rPr lang="id-ID" dirty="0" smtClean="0">
                <a:solidFill>
                  <a:srgbClr val="000000"/>
                </a:solidFill>
              </a:rPr>
              <a:t> = bn + (U</a:t>
            </a:r>
            <a:r>
              <a:rPr lang="id-ID" baseline="-25000" dirty="0" smtClean="0">
                <a:solidFill>
                  <a:srgbClr val="000000"/>
                </a:solidFill>
              </a:rPr>
              <a:t>1</a:t>
            </a:r>
            <a:r>
              <a:rPr lang="id-ID" dirty="0" smtClean="0">
                <a:solidFill>
                  <a:srgbClr val="000000"/>
                </a:solidFill>
              </a:rPr>
              <a:t> - b)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208931" y="2514600"/>
            <a:ext cx="412292" cy="369332"/>
          </a:xfrm>
          <a:prstGeom prst="rect">
            <a:avLst/>
          </a:prstGeom>
          <a:solidFill>
            <a:srgbClr val="002060"/>
          </a:solidFill>
        </p:spPr>
        <p:txBody>
          <a:bodyPr wrap="none">
            <a:spAutoFit/>
          </a:bodyPr>
          <a:lstStyle/>
          <a:p>
            <a:r>
              <a:rPr lang="id-ID" dirty="0" smtClean="0">
                <a:solidFill>
                  <a:srgbClr val="FFFFFF"/>
                </a:solidFill>
              </a:rPr>
              <a:t>U</a:t>
            </a:r>
            <a:r>
              <a:rPr lang="id-ID" baseline="-25000" dirty="0" smtClean="0">
                <a:solidFill>
                  <a:srgbClr val="FFFFFF"/>
                </a:solidFill>
              </a:rPr>
              <a:t>n</a:t>
            </a:r>
            <a:endParaRPr lang="id-ID" dirty="0">
              <a:solidFill>
                <a:srgbClr val="FFFFFF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643570" y="1737752"/>
            <a:ext cx="1143040" cy="5000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FFFFFF"/>
                </a:solidFill>
              </a:rPr>
              <a:t>b = </a:t>
            </a:r>
            <a:r>
              <a:rPr lang="en-US" dirty="0" smtClean="0">
                <a:solidFill>
                  <a:srgbClr val="FFFFFF"/>
                </a:solidFill>
              </a:rPr>
              <a:t>1</a:t>
            </a:r>
            <a:endParaRPr lang="id-ID" dirty="0">
              <a:solidFill>
                <a:srgbClr val="FFFFFF"/>
              </a:solidFill>
            </a:endParaRPr>
          </a:p>
        </p:txBody>
      </p:sp>
      <p:sp>
        <p:nvSpPr>
          <p:cNvPr id="55" name="Left Arrow 54"/>
          <p:cNvSpPr/>
          <p:nvPr/>
        </p:nvSpPr>
        <p:spPr>
          <a:xfrm>
            <a:off x="4714876" y="1880628"/>
            <a:ext cx="571504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85720" y="3356992"/>
            <a:ext cx="8572560" cy="2643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0000"/>
                </a:solidFill>
              </a:rPr>
              <a:t>3. </a:t>
            </a:r>
            <a:r>
              <a:rPr lang="en-US" dirty="0" err="1" smtClean="0">
                <a:solidFill>
                  <a:srgbClr val="000000"/>
                </a:solidFill>
              </a:rPr>
              <a:t>Pola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id-ID" dirty="0" smtClean="0">
                <a:solidFill>
                  <a:srgbClr val="000000"/>
                </a:solidFill>
              </a:rPr>
              <a:t>Barisan bilangan ganjil </a:t>
            </a:r>
            <a:r>
              <a:rPr lang="en-US" dirty="0" err="1" smtClean="0">
                <a:solidFill>
                  <a:srgbClr val="000000"/>
                </a:solidFill>
              </a:rPr>
              <a:t>positif</a:t>
            </a:r>
            <a:endParaRPr lang="id-ID" dirty="0" smtClean="0">
              <a:solidFill>
                <a:srgbClr val="000000"/>
              </a:solidFill>
            </a:endParaRPr>
          </a:p>
          <a:p>
            <a:endParaRPr lang="id-ID" dirty="0" smtClean="0">
              <a:solidFill>
                <a:srgbClr val="000000"/>
              </a:solidFill>
            </a:endParaRPr>
          </a:p>
          <a:p>
            <a:endParaRPr lang="id-ID" dirty="0" smtClean="0">
              <a:solidFill>
                <a:srgbClr val="000000"/>
              </a:solidFill>
            </a:endParaRPr>
          </a:p>
          <a:p>
            <a:endParaRPr lang="id-ID" dirty="0" smtClean="0">
              <a:solidFill>
                <a:srgbClr val="000000"/>
              </a:solidFill>
            </a:endParaRPr>
          </a:p>
          <a:p>
            <a:endParaRPr lang="id-ID" dirty="0" smtClean="0">
              <a:solidFill>
                <a:srgbClr val="000000"/>
              </a:solidFill>
            </a:endParaRPr>
          </a:p>
          <a:p>
            <a:endParaRPr lang="id-ID" dirty="0" smtClean="0">
              <a:solidFill>
                <a:srgbClr val="000000"/>
              </a:solidFill>
            </a:endParaRPr>
          </a:p>
          <a:p>
            <a:endParaRPr lang="id-ID" dirty="0" smtClean="0">
              <a:solidFill>
                <a:srgbClr val="000000"/>
              </a:solidFill>
            </a:endParaRPr>
          </a:p>
          <a:p>
            <a:r>
              <a:rPr lang="id-ID" dirty="0" smtClean="0">
                <a:solidFill>
                  <a:srgbClr val="000000"/>
                </a:solidFill>
              </a:rPr>
              <a:t>Maka rumus suku ke-nnya adalah			   =         =2n+(1-2) = 2n -1</a:t>
            </a:r>
            <a:endParaRPr lang="id-ID" dirty="0">
              <a:solidFill>
                <a:srgbClr val="000000"/>
              </a:solidFill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1142976" y="3999934"/>
            <a:ext cx="6418848" cy="1276001"/>
            <a:chOff x="1428728" y="1438619"/>
            <a:chExt cx="6418848" cy="1276001"/>
          </a:xfrm>
        </p:grpSpPr>
        <p:sp>
          <p:nvSpPr>
            <p:cNvPr id="59" name="Rectangle 58"/>
            <p:cNvSpPr/>
            <p:nvPr/>
          </p:nvSpPr>
          <p:spPr>
            <a:xfrm>
              <a:off x="1428728" y="1438619"/>
              <a:ext cx="410690" cy="36933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id-ID" dirty="0" smtClean="0">
                  <a:solidFill>
                    <a:srgbClr val="FFFFFF"/>
                  </a:solidFill>
                </a:rPr>
                <a:t>1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518500" y="1438619"/>
              <a:ext cx="410690" cy="36933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id-ID" dirty="0" smtClean="0">
                  <a:solidFill>
                    <a:srgbClr val="FFFFFF"/>
                  </a:solidFill>
                </a:rPr>
                <a:t>7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446798" y="1438619"/>
              <a:ext cx="410690" cy="36933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id-ID" dirty="0" smtClean="0">
                  <a:solidFill>
                    <a:srgbClr val="FFFFFF"/>
                  </a:solidFill>
                </a:rPr>
                <a:t>3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518368" y="1438619"/>
              <a:ext cx="410690" cy="36933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id-ID" dirty="0" smtClean="0">
                  <a:solidFill>
                    <a:srgbClr val="FFFFFF"/>
                  </a:solidFill>
                </a:rPr>
                <a:t>5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cxnSp>
          <p:nvCxnSpPr>
            <p:cNvPr id="63" name="Straight Connector 62"/>
            <p:cNvCxnSpPr/>
            <p:nvPr/>
          </p:nvCxnSpPr>
          <p:spPr>
            <a:xfrm>
              <a:off x="5143504" y="1714223"/>
              <a:ext cx="1571636" cy="1853"/>
            </a:xfrm>
            <a:prstGeom prst="line">
              <a:avLst/>
            </a:prstGeom>
            <a:ln>
              <a:solidFill>
                <a:schemeClr val="accent4">
                  <a:lumMod val="20000"/>
                  <a:lumOff val="8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Rectangle 63"/>
            <p:cNvSpPr/>
            <p:nvPr/>
          </p:nvSpPr>
          <p:spPr>
            <a:xfrm>
              <a:off x="6929454" y="1438619"/>
              <a:ext cx="412292" cy="36933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id-ID" dirty="0" smtClean="0">
                  <a:solidFill>
                    <a:srgbClr val="FFFFFF"/>
                  </a:solidFill>
                </a:rPr>
                <a:t>U</a:t>
              </a:r>
              <a:r>
                <a:rPr lang="id-ID" baseline="-25000" dirty="0" smtClean="0">
                  <a:solidFill>
                    <a:srgbClr val="FFFFFF"/>
                  </a:solidFill>
                </a:rPr>
                <a:t>n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358082" y="1438619"/>
              <a:ext cx="489494" cy="36933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id-ID" dirty="0" smtClean="0">
                  <a:solidFill>
                    <a:srgbClr val="FFFFFF"/>
                  </a:solidFill>
                </a:rPr>
                <a:t>=</a:t>
              </a:r>
              <a:r>
                <a:rPr lang="en-US" dirty="0" smtClean="0">
                  <a:solidFill>
                    <a:srgbClr val="FFFFFF"/>
                  </a:solidFill>
                </a:rPr>
                <a:t> </a:t>
              </a:r>
              <a:r>
                <a:rPr lang="id-ID" dirty="0" smtClean="0">
                  <a:solidFill>
                    <a:srgbClr val="FFFFFF"/>
                  </a:solidFill>
                </a:rPr>
                <a:t>?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grpSp>
          <p:nvGrpSpPr>
            <p:cNvPr id="66" name="Group 21"/>
            <p:cNvGrpSpPr/>
            <p:nvPr/>
          </p:nvGrpSpPr>
          <p:grpSpPr>
            <a:xfrm>
              <a:off x="1634070" y="1895340"/>
              <a:ext cx="1018070" cy="319214"/>
              <a:chOff x="1634075" y="1625201"/>
              <a:chExt cx="1018068" cy="517917"/>
            </a:xfrm>
          </p:grpSpPr>
          <p:cxnSp>
            <p:nvCxnSpPr>
              <p:cNvPr id="76" name="Straight Connector 75"/>
              <p:cNvCxnSpPr>
                <a:stCxn id="59" idx="2"/>
              </p:cNvCxnSpPr>
              <p:nvPr/>
            </p:nvCxnSpPr>
            <p:spPr>
              <a:xfrm rot="16200000" flipH="1">
                <a:off x="1629633" y="1629643"/>
                <a:ext cx="517917" cy="50903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>
                <a:stCxn id="61" idx="2"/>
              </p:cNvCxnSpPr>
              <p:nvPr/>
            </p:nvCxnSpPr>
            <p:spPr>
              <a:xfrm rot="5400000">
                <a:off x="2138671" y="1629644"/>
                <a:ext cx="517914" cy="50903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oup 22"/>
            <p:cNvGrpSpPr/>
            <p:nvPr/>
          </p:nvGrpSpPr>
          <p:grpSpPr>
            <a:xfrm>
              <a:off x="2696673" y="1895340"/>
              <a:ext cx="1018071" cy="319214"/>
              <a:chOff x="1634072" y="1869506"/>
              <a:chExt cx="1018071" cy="273612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 rot="16200000" flipH="1">
                <a:off x="1751785" y="1751793"/>
                <a:ext cx="273612" cy="50903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5400000">
                <a:off x="2260821" y="1751794"/>
                <a:ext cx="273610" cy="50903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oup 25"/>
            <p:cNvGrpSpPr/>
            <p:nvPr/>
          </p:nvGrpSpPr>
          <p:grpSpPr>
            <a:xfrm>
              <a:off x="3786182" y="1883200"/>
              <a:ext cx="1018071" cy="319214"/>
              <a:chOff x="1634072" y="1869506"/>
              <a:chExt cx="1018071" cy="273612"/>
            </a:xfrm>
          </p:grpSpPr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1751785" y="1751793"/>
                <a:ext cx="273612" cy="50903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>
                <a:off x="2260821" y="1751794"/>
                <a:ext cx="273610" cy="50903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9" name="Rounded Rectangle 68"/>
            <p:cNvSpPr/>
            <p:nvPr/>
          </p:nvSpPr>
          <p:spPr>
            <a:xfrm>
              <a:off x="1928794" y="2214554"/>
              <a:ext cx="500066" cy="50006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>
                  <a:solidFill>
                    <a:srgbClr val="FFFFFF"/>
                  </a:solidFill>
                </a:rPr>
                <a:t>+2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2928926" y="2214554"/>
              <a:ext cx="500066" cy="50006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>
                  <a:solidFill>
                    <a:srgbClr val="FFFFFF"/>
                  </a:solidFill>
                </a:rPr>
                <a:t>+2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4071934" y="2214554"/>
              <a:ext cx="500066" cy="50006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>
                  <a:solidFill>
                    <a:srgbClr val="FFFFFF"/>
                  </a:solidFill>
                </a:rPr>
                <a:t>+2</a:t>
              </a:r>
              <a:endParaRPr lang="id-ID" dirty="0">
                <a:solidFill>
                  <a:srgbClr val="FFFFFF"/>
                </a:solidFill>
              </a:endParaRPr>
            </a:p>
          </p:txBody>
        </p:sp>
      </p:grpSp>
      <p:sp>
        <p:nvSpPr>
          <p:cNvPr id="78" name="Left Arrow 77"/>
          <p:cNvSpPr/>
          <p:nvPr/>
        </p:nvSpPr>
        <p:spPr>
          <a:xfrm>
            <a:off x="4714876" y="4928628"/>
            <a:ext cx="571504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5643570" y="4785752"/>
            <a:ext cx="1143040" cy="5000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FFFFFF"/>
                </a:solidFill>
              </a:rPr>
              <a:t>b = 2</a:t>
            </a:r>
            <a:endParaRPr lang="id-ID" dirty="0">
              <a:solidFill>
                <a:srgbClr val="FFFFFF"/>
              </a:solidFill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3785042" y="5357256"/>
            <a:ext cx="2155110" cy="50006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000000"/>
                </a:solidFill>
              </a:rPr>
              <a:t>U</a:t>
            </a:r>
            <a:r>
              <a:rPr lang="id-ID" baseline="-25000" dirty="0" smtClean="0">
                <a:solidFill>
                  <a:srgbClr val="000000"/>
                </a:solidFill>
              </a:rPr>
              <a:t>n</a:t>
            </a:r>
            <a:r>
              <a:rPr lang="id-ID" dirty="0" smtClean="0">
                <a:solidFill>
                  <a:srgbClr val="000000"/>
                </a:solidFill>
              </a:rPr>
              <a:t> = bn + (U</a:t>
            </a:r>
            <a:r>
              <a:rPr lang="id-ID" baseline="-25000" dirty="0" smtClean="0">
                <a:solidFill>
                  <a:srgbClr val="000000"/>
                </a:solidFill>
              </a:rPr>
              <a:t>1</a:t>
            </a:r>
            <a:r>
              <a:rPr lang="id-ID" dirty="0" smtClean="0">
                <a:solidFill>
                  <a:srgbClr val="000000"/>
                </a:solidFill>
              </a:rPr>
              <a:t> - b)</a:t>
            </a:r>
          </a:p>
        </p:txBody>
      </p:sp>
      <p:sp>
        <p:nvSpPr>
          <p:cNvPr id="81" name="Rectangle 80"/>
          <p:cNvSpPr/>
          <p:nvPr/>
        </p:nvSpPr>
        <p:spPr>
          <a:xfrm>
            <a:off x="6228184" y="5462910"/>
            <a:ext cx="412292" cy="369332"/>
          </a:xfrm>
          <a:prstGeom prst="rect">
            <a:avLst/>
          </a:prstGeom>
          <a:solidFill>
            <a:srgbClr val="002060"/>
          </a:solidFill>
        </p:spPr>
        <p:txBody>
          <a:bodyPr wrap="none">
            <a:spAutoFit/>
          </a:bodyPr>
          <a:lstStyle/>
          <a:p>
            <a:r>
              <a:rPr lang="id-ID" dirty="0" smtClean="0">
                <a:solidFill>
                  <a:srgbClr val="FFFFFF"/>
                </a:solidFill>
              </a:rPr>
              <a:t>U</a:t>
            </a:r>
            <a:r>
              <a:rPr lang="id-ID" baseline="-25000" dirty="0" smtClean="0">
                <a:solidFill>
                  <a:srgbClr val="FFFFFF"/>
                </a:solidFill>
              </a:rPr>
              <a:t>n</a:t>
            </a:r>
            <a:endParaRPr lang="id-ID" dirty="0">
              <a:solidFill>
                <a:srgbClr val="FFFFFF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029200" y="3962400"/>
            <a:ext cx="41069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d-ID" dirty="0">
                <a:solidFill>
                  <a:srgbClr val="FFFFFF"/>
                </a:solidFill>
              </a:rPr>
              <a:t>U</a:t>
            </a:r>
            <a:r>
              <a:rPr lang="id-ID" baseline="-25000" dirty="0">
                <a:solidFill>
                  <a:srgbClr val="FFFFFF"/>
                </a:solidFill>
              </a:rPr>
              <a:t>n</a:t>
            </a:r>
            <a:endParaRPr lang="id-ID" dirty="0">
              <a:solidFill>
                <a:srgbClr val="FFFFFF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953000" y="1154668"/>
            <a:ext cx="41069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d-ID" dirty="0">
                <a:solidFill>
                  <a:srgbClr val="FFFFFF"/>
                </a:solidFill>
              </a:rPr>
              <a:t>U</a:t>
            </a:r>
            <a:r>
              <a:rPr lang="id-ID" baseline="-25000" dirty="0">
                <a:solidFill>
                  <a:srgbClr val="FFFFFF"/>
                </a:solidFill>
              </a:rPr>
              <a:t>n</a:t>
            </a:r>
            <a:endParaRPr lang="id-ID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303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5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5720" y="381000"/>
            <a:ext cx="8572560" cy="2643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0000"/>
                </a:solidFill>
              </a:rPr>
              <a:t>4. </a:t>
            </a:r>
            <a:r>
              <a:rPr lang="en-US" dirty="0" err="1" smtClean="0">
                <a:solidFill>
                  <a:srgbClr val="000000"/>
                </a:solidFill>
              </a:rPr>
              <a:t>Pola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id-ID" dirty="0" smtClean="0">
                <a:solidFill>
                  <a:srgbClr val="000000"/>
                </a:solidFill>
              </a:rPr>
              <a:t>Barisan bilangan g</a:t>
            </a:r>
            <a:r>
              <a:rPr lang="en-US" dirty="0" err="1" smtClean="0">
                <a:solidFill>
                  <a:srgbClr val="000000"/>
                </a:solidFill>
              </a:rPr>
              <a:t>enap</a:t>
            </a:r>
            <a:r>
              <a:rPr lang="id-ID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positif</a:t>
            </a:r>
            <a:endParaRPr lang="id-ID" dirty="0" smtClean="0">
              <a:solidFill>
                <a:srgbClr val="000000"/>
              </a:solidFill>
            </a:endParaRPr>
          </a:p>
          <a:p>
            <a:endParaRPr lang="id-ID" dirty="0" smtClean="0">
              <a:solidFill>
                <a:srgbClr val="000000"/>
              </a:solidFill>
            </a:endParaRPr>
          </a:p>
          <a:p>
            <a:endParaRPr lang="id-ID" dirty="0" smtClean="0">
              <a:solidFill>
                <a:srgbClr val="000000"/>
              </a:solidFill>
            </a:endParaRPr>
          </a:p>
          <a:p>
            <a:endParaRPr lang="id-ID" dirty="0" smtClean="0">
              <a:solidFill>
                <a:srgbClr val="000000"/>
              </a:solidFill>
            </a:endParaRPr>
          </a:p>
          <a:p>
            <a:endParaRPr lang="id-ID" dirty="0" smtClean="0">
              <a:solidFill>
                <a:srgbClr val="000000"/>
              </a:solidFill>
            </a:endParaRPr>
          </a:p>
          <a:p>
            <a:endParaRPr lang="id-ID" dirty="0" smtClean="0">
              <a:solidFill>
                <a:srgbClr val="000000"/>
              </a:solidFill>
            </a:endParaRPr>
          </a:p>
          <a:p>
            <a:endParaRPr lang="id-ID" dirty="0" smtClean="0">
              <a:solidFill>
                <a:srgbClr val="000000"/>
              </a:solidFill>
            </a:endParaRPr>
          </a:p>
          <a:p>
            <a:r>
              <a:rPr lang="id-ID" dirty="0" smtClean="0">
                <a:solidFill>
                  <a:srgbClr val="000000"/>
                </a:solidFill>
              </a:rPr>
              <a:t>Maka rumus suku ke-nnya adalah			   =         =2n+(</a:t>
            </a:r>
            <a:r>
              <a:rPr lang="en-US" dirty="0" smtClean="0">
                <a:solidFill>
                  <a:srgbClr val="000000"/>
                </a:solidFill>
              </a:rPr>
              <a:t>2-2) = 2n</a:t>
            </a:r>
            <a:endParaRPr lang="id-ID" dirty="0">
              <a:solidFill>
                <a:srgbClr val="0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142976" y="1023942"/>
            <a:ext cx="6418848" cy="1276001"/>
            <a:chOff x="1428728" y="1438619"/>
            <a:chExt cx="6418848" cy="1276001"/>
          </a:xfrm>
        </p:grpSpPr>
        <p:sp>
          <p:nvSpPr>
            <p:cNvPr id="6" name="Rectangle 5"/>
            <p:cNvSpPr/>
            <p:nvPr/>
          </p:nvSpPr>
          <p:spPr>
            <a:xfrm>
              <a:off x="1428728" y="1438619"/>
              <a:ext cx="410690" cy="36933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rgbClr val="FFFFFF"/>
                  </a:solidFill>
                </a:rPr>
                <a:t>2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518500" y="1438619"/>
              <a:ext cx="410690" cy="36933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rgbClr val="FFFFFF"/>
                  </a:solidFill>
                </a:rPr>
                <a:t>8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446798" y="1438619"/>
              <a:ext cx="410690" cy="36933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rgbClr val="FFFFFF"/>
                  </a:solidFill>
                </a:rPr>
                <a:t>4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518368" y="1438619"/>
              <a:ext cx="410690" cy="36933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rgbClr val="FFFFFF"/>
                  </a:solidFill>
                </a:rPr>
                <a:t>6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5143504" y="1714223"/>
              <a:ext cx="1571636" cy="1853"/>
            </a:xfrm>
            <a:prstGeom prst="line">
              <a:avLst/>
            </a:prstGeom>
            <a:ln>
              <a:solidFill>
                <a:schemeClr val="accent4">
                  <a:lumMod val="20000"/>
                  <a:lumOff val="8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6929454" y="1438619"/>
              <a:ext cx="412292" cy="36933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id-ID" dirty="0" smtClean="0">
                  <a:solidFill>
                    <a:srgbClr val="FFFFFF"/>
                  </a:solidFill>
                </a:rPr>
                <a:t>U</a:t>
              </a:r>
              <a:r>
                <a:rPr lang="id-ID" baseline="-25000" dirty="0" smtClean="0">
                  <a:solidFill>
                    <a:srgbClr val="FFFFFF"/>
                  </a:solidFill>
                </a:rPr>
                <a:t>n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358082" y="1438619"/>
              <a:ext cx="489494" cy="36933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id-ID" dirty="0" smtClean="0">
                  <a:solidFill>
                    <a:srgbClr val="FFFFFF"/>
                  </a:solidFill>
                </a:rPr>
                <a:t>=</a:t>
              </a:r>
              <a:r>
                <a:rPr lang="en-US" dirty="0" smtClean="0">
                  <a:solidFill>
                    <a:srgbClr val="FFFFFF"/>
                  </a:solidFill>
                </a:rPr>
                <a:t> </a:t>
              </a:r>
              <a:r>
                <a:rPr lang="id-ID" dirty="0" smtClean="0">
                  <a:solidFill>
                    <a:srgbClr val="FFFFFF"/>
                  </a:solidFill>
                </a:rPr>
                <a:t>?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grpSp>
          <p:nvGrpSpPr>
            <p:cNvPr id="13" name="Group 21"/>
            <p:cNvGrpSpPr/>
            <p:nvPr/>
          </p:nvGrpSpPr>
          <p:grpSpPr>
            <a:xfrm>
              <a:off x="1634070" y="1895340"/>
              <a:ext cx="1018070" cy="319214"/>
              <a:chOff x="1634075" y="1625201"/>
              <a:chExt cx="1018068" cy="517917"/>
            </a:xfrm>
          </p:grpSpPr>
          <p:cxnSp>
            <p:nvCxnSpPr>
              <p:cNvPr id="23" name="Straight Connector 22"/>
              <p:cNvCxnSpPr>
                <a:stCxn id="6" idx="2"/>
              </p:cNvCxnSpPr>
              <p:nvPr/>
            </p:nvCxnSpPr>
            <p:spPr>
              <a:xfrm rot="16200000" flipH="1">
                <a:off x="1629633" y="1629643"/>
                <a:ext cx="517917" cy="50903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>
                <a:stCxn id="8" idx="2"/>
              </p:cNvCxnSpPr>
              <p:nvPr/>
            </p:nvCxnSpPr>
            <p:spPr>
              <a:xfrm rot="5400000">
                <a:off x="2138671" y="1629644"/>
                <a:ext cx="517914" cy="50903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22"/>
            <p:cNvGrpSpPr/>
            <p:nvPr/>
          </p:nvGrpSpPr>
          <p:grpSpPr>
            <a:xfrm>
              <a:off x="2696673" y="1895340"/>
              <a:ext cx="1018071" cy="319214"/>
              <a:chOff x="1634072" y="1869506"/>
              <a:chExt cx="1018071" cy="273612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 rot="16200000" flipH="1">
                <a:off x="1751785" y="1751793"/>
                <a:ext cx="273612" cy="50903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5400000">
                <a:off x="2260821" y="1751794"/>
                <a:ext cx="273610" cy="50903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25"/>
            <p:cNvGrpSpPr/>
            <p:nvPr/>
          </p:nvGrpSpPr>
          <p:grpSpPr>
            <a:xfrm>
              <a:off x="3786182" y="1883200"/>
              <a:ext cx="1018071" cy="319214"/>
              <a:chOff x="1634072" y="1869506"/>
              <a:chExt cx="1018071" cy="273612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 rot="16200000" flipH="1">
                <a:off x="1751785" y="1751793"/>
                <a:ext cx="273612" cy="50903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5400000">
                <a:off x="2260821" y="1751794"/>
                <a:ext cx="273610" cy="50903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6" name="Rounded Rectangle 15"/>
            <p:cNvSpPr/>
            <p:nvPr/>
          </p:nvSpPr>
          <p:spPr>
            <a:xfrm>
              <a:off x="1928794" y="2214554"/>
              <a:ext cx="500066" cy="50006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>
                  <a:solidFill>
                    <a:srgbClr val="FFFFFF"/>
                  </a:solidFill>
                </a:rPr>
                <a:t>+2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2928926" y="2214554"/>
              <a:ext cx="500066" cy="50006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>
                  <a:solidFill>
                    <a:srgbClr val="FFFFFF"/>
                  </a:solidFill>
                </a:rPr>
                <a:t>+2</a:t>
              </a:r>
              <a:endParaRPr lang="id-ID" dirty="0">
                <a:solidFill>
                  <a:srgbClr val="FFFFFF"/>
                </a:solidFill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4071934" y="2214554"/>
              <a:ext cx="500066" cy="50006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>
                  <a:solidFill>
                    <a:srgbClr val="FFFFFF"/>
                  </a:solidFill>
                </a:rPr>
                <a:t>+2</a:t>
              </a:r>
              <a:endParaRPr lang="id-ID" dirty="0">
                <a:solidFill>
                  <a:srgbClr val="FFFFFF"/>
                </a:solidFill>
              </a:endParaRPr>
            </a:p>
          </p:txBody>
        </p:sp>
      </p:grpSp>
      <p:sp>
        <p:nvSpPr>
          <p:cNvPr id="25" name="Left Arrow 24"/>
          <p:cNvSpPr/>
          <p:nvPr/>
        </p:nvSpPr>
        <p:spPr>
          <a:xfrm>
            <a:off x="4714876" y="1952636"/>
            <a:ext cx="571504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643570" y="1809760"/>
            <a:ext cx="1143040" cy="5000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FFFFFF"/>
                </a:solidFill>
              </a:rPr>
              <a:t>b = 2</a:t>
            </a:r>
            <a:endParaRPr lang="id-ID" dirty="0">
              <a:solidFill>
                <a:srgbClr val="FFFFFF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3785042" y="2381264"/>
            <a:ext cx="2155110" cy="50006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000000"/>
                </a:solidFill>
              </a:rPr>
              <a:t>U</a:t>
            </a:r>
            <a:r>
              <a:rPr lang="id-ID" baseline="-25000" dirty="0" smtClean="0">
                <a:solidFill>
                  <a:srgbClr val="000000"/>
                </a:solidFill>
              </a:rPr>
              <a:t>n</a:t>
            </a:r>
            <a:r>
              <a:rPr lang="id-ID" dirty="0" smtClean="0">
                <a:solidFill>
                  <a:srgbClr val="000000"/>
                </a:solidFill>
              </a:rPr>
              <a:t> = bn + (U</a:t>
            </a:r>
            <a:r>
              <a:rPr lang="id-ID" baseline="-25000" dirty="0" smtClean="0">
                <a:solidFill>
                  <a:srgbClr val="000000"/>
                </a:solidFill>
              </a:rPr>
              <a:t>1</a:t>
            </a:r>
            <a:r>
              <a:rPr lang="id-ID" dirty="0" smtClean="0">
                <a:solidFill>
                  <a:srgbClr val="000000"/>
                </a:solidFill>
              </a:rPr>
              <a:t> - b)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228184" y="2486918"/>
            <a:ext cx="412292" cy="369332"/>
          </a:xfrm>
          <a:prstGeom prst="rect">
            <a:avLst/>
          </a:prstGeom>
          <a:solidFill>
            <a:srgbClr val="002060"/>
          </a:solidFill>
        </p:spPr>
        <p:txBody>
          <a:bodyPr wrap="none">
            <a:spAutoFit/>
          </a:bodyPr>
          <a:lstStyle/>
          <a:p>
            <a:r>
              <a:rPr lang="id-ID" dirty="0" smtClean="0">
                <a:solidFill>
                  <a:srgbClr val="FFFFFF"/>
                </a:solidFill>
              </a:rPr>
              <a:t>U</a:t>
            </a:r>
            <a:r>
              <a:rPr lang="id-ID" baseline="-25000" dirty="0" smtClean="0">
                <a:solidFill>
                  <a:srgbClr val="FFFFFF"/>
                </a:solidFill>
              </a:rPr>
              <a:t>n</a:t>
            </a:r>
            <a:endParaRPr lang="id-ID" dirty="0">
              <a:solidFill>
                <a:srgbClr val="FFFFFF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029200" y="990600"/>
            <a:ext cx="41069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d-ID" dirty="0">
                <a:solidFill>
                  <a:srgbClr val="FFFFFF"/>
                </a:solidFill>
              </a:rPr>
              <a:t>U</a:t>
            </a:r>
            <a:r>
              <a:rPr lang="id-ID" baseline="-25000" dirty="0">
                <a:solidFill>
                  <a:srgbClr val="FFFFFF"/>
                </a:solidFill>
              </a:rPr>
              <a:t>n</a:t>
            </a:r>
            <a:endParaRPr lang="id-ID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092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8704"/>
            <a:ext cx="8229600" cy="65403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d-ID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Pola Bilangan</a:t>
            </a:r>
            <a:r>
              <a:rPr lang="en-US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tingkat</a:t>
            </a:r>
            <a:r>
              <a:rPr lang="en-US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kedua</a:t>
            </a:r>
            <a:endParaRPr lang="id-ID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5" name="Oval 4"/>
          <p:cNvSpPr/>
          <p:nvPr/>
        </p:nvSpPr>
        <p:spPr>
          <a:xfrm>
            <a:off x="1071538" y="2409828"/>
            <a:ext cx="214314" cy="14287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428728" y="2409828"/>
            <a:ext cx="214314" cy="14287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785918" y="2409828"/>
            <a:ext cx="214314" cy="14287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143108" y="2409828"/>
            <a:ext cx="214314" cy="14287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500430" y="2195514"/>
            <a:ext cx="214314" cy="14287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500430" y="2409828"/>
            <a:ext cx="214314" cy="14287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071934" y="2409828"/>
            <a:ext cx="214314" cy="14287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357686" y="2409828"/>
            <a:ext cx="214314" cy="14287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071934" y="2195514"/>
            <a:ext cx="214314" cy="14287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57686" y="2195514"/>
            <a:ext cx="214314" cy="142876"/>
          </a:xfrm>
          <a:prstGeom prst="ellips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4643438" y="2409828"/>
            <a:ext cx="214314" cy="14287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643438" y="2195514"/>
            <a:ext cx="214314" cy="14287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2500298" y="2409828"/>
            <a:ext cx="214314" cy="14287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22" name="Up Arrow Callout 21"/>
          <p:cNvSpPr/>
          <p:nvPr/>
        </p:nvSpPr>
        <p:spPr>
          <a:xfrm>
            <a:off x="1142976" y="2695580"/>
            <a:ext cx="1643074" cy="571504"/>
          </a:xfrm>
          <a:prstGeom prst="upArrowCallou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000000"/>
                </a:solidFill>
              </a:rPr>
              <a:t>Garis Lurus</a:t>
            </a:r>
            <a:endParaRPr lang="id-ID" dirty="0">
              <a:solidFill>
                <a:srgbClr val="000000"/>
              </a:solidFill>
            </a:endParaRPr>
          </a:p>
        </p:txBody>
      </p:sp>
      <p:sp>
        <p:nvSpPr>
          <p:cNvPr id="23" name="Up Arrow Callout 22"/>
          <p:cNvSpPr/>
          <p:nvPr/>
        </p:nvSpPr>
        <p:spPr>
          <a:xfrm>
            <a:off x="3419872" y="2695580"/>
            <a:ext cx="1792790" cy="571504"/>
          </a:xfrm>
          <a:prstGeom prst="upArrowCallou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000000"/>
                </a:solidFill>
              </a:rPr>
              <a:t>Persegi Panjang</a:t>
            </a:r>
            <a:endParaRPr lang="id-ID" dirty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77392" y="5334000"/>
            <a:ext cx="7358114" cy="78581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FFFFFF"/>
                </a:solidFill>
                <a:effectLst>
                  <a:glow rad="228600">
                    <a:srgbClr val="F96A1B">
                      <a:satMod val="175000"/>
                      <a:alpha val="40000"/>
                    </a:srgbClr>
                  </a:glow>
                </a:effectLst>
              </a:rPr>
              <a:t>Pola bilangan persegi :: 1 , 4 , 9 , ... merupakan bilangan kuadrat dari bilangan asli . Un= n</a:t>
            </a:r>
            <a:r>
              <a:rPr lang="id-ID" baseline="30000" dirty="0" smtClean="0">
                <a:solidFill>
                  <a:srgbClr val="FFFFFF"/>
                </a:solidFill>
                <a:effectLst>
                  <a:glow rad="228600">
                    <a:srgbClr val="F96A1B">
                      <a:satMod val="175000"/>
                      <a:alpha val="40000"/>
                    </a:srgbClr>
                  </a:glow>
                </a:effectLst>
              </a:rPr>
              <a:t>2</a:t>
            </a:r>
            <a:endParaRPr lang="id-ID" dirty="0" smtClean="0">
              <a:solidFill>
                <a:srgbClr val="FFFFFF"/>
              </a:solidFill>
              <a:effectLst>
                <a:glow rad="228600">
                  <a:srgbClr val="F96A1B">
                    <a:satMod val="175000"/>
                    <a:alpha val="40000"/>
                  </a:srgbClr>
                </a:glow>
              </a:effectLst>
            </a:endParaRPr>
          </a:p>
        </p:txBody>
      </p:sp>
      <p:sp>
        <p:nvSpPr>
          <p:cNvPr id="26" name="Oval 25"/>
          <p:cNvSpPr/>
          <p:nvPr/>
        </p:nvSpPr>
        <p:spPr>
          <a:xfrm>
            <a:off x="1428728" y="4838720"/>
            <a:ext cx="214314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2928926" y="4910158"/>
            <a:ext cx="214314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2571736" y="4910158"/>
            <a:ext cx="214314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2928926" y="4624406"/>
            <a:ext cx="214314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2571736" y="4624406"/>
            <a:ext cx="214314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714876" y="4991120"/>
            <a:ext cx="214314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4429124" y="4767282"/>
            <a:ext cx="214314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429124" y="4552968"/>
            <a:ext cx="214314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4143372" y="4981596"/>
            <a:ext cx="214314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4143372" y="4767282"/>
            <a:ext cx="214314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4143372" y="4552968"/>
            <a:ext cx="214314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4714876" y="4767282"/>
            <a:ext cx="214314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4714876" y="4552968"/>
            <a:ext cx="214314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4429124" y="4981596"/>
            <a:ext cx="214314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072198" y="1981200"/>
            <a:ext cx="2643206" cy="12858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dirty="0" smtClean="0">
                <a:solidFill>
                  <a:srgbClr val="000000"/>
                </a:solidFill>
                <a:effectLst>
                  <a:glow rad="228600">
                    <a:srgbClr val="506E94">
                      <a:satMod val="175000"/>
                      <a:alpha val="40000"/>
                    </a:srgbClr>
                  </a:glow>
                </a:effectLst>
              </a:rPr>
              <a:t>Pola bilangan persegi panjang :: 2, 6, 12, ... Un = n(n+1)</a:t>
            </a:r>
            <a:endParaRPr lang="id-ID" sz="2000" dirty="0">
              <a:solidFill>
                <a:srgbClr val="000000"/>
              </a:solidFill>
              <a:effectLst>
                <a:glow rad="228600">
                  <a:srgbClr val="506E94">
                    <a:satMod val="175000"/>
                    <a:alpha val="40000"/>
                  </a:srgbClr>
                </a:glo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6028" y="1219200"/>
            <a:ext cx="7448576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Tx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POLA BILANGAN PERSEGI PANJANG	</a:t>
            </a:r>
          </a:p>
        </p:txBody>
      </p:sp>
      <p:sp>
        <p:nvSpPr>
          <p:cNvPr id="41" name="Rectangle 40"/>
          <p:cNvSpPr/>
          <p:nvPr/>
        </p:nvSpPr>
        <p:spPr>
          <a:xfrm>
            <a:off x="757609" y="3657600"/>
            <a:ext cx="7448576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Tx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POLA BILANGAN PERSEGI	</a:t>
            </a:r>
          </a:p>
        </p:txBody>
      </p:sp>
    </p:spTree>
    <p:extLst>
      <p:ext uri="{BB962C8B-B14F-4D97-AF65-F5344CB8AC3E}">
        <p14:creationId xmlns:p14="http://schemas.microsoft.com/office/powerpoint/2010/main" val="88656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8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2" grpId="0" animBg="1"/>
      <p:bldP spid="23" grpId="0" animBg="1"/>
      <p:bldP spid="25" grpId="0" animBg="1"/>
      <p:bldP spid="25" grpId="1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1393008" y="5101272"/>
            <a:ext cx="1214447" cy="91987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928925" y="5099922"/>
            <a:ext cx="1214447" cy="91987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36281" y="5105400"/>
            <a:ext cx="1393041" cy="91987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3. Pola Segi tiga </a:t>
            </a:r>
            <a:br>
              <a:rPr lang="id-ID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id-ID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(segitiga sama sisi)</a:t>
            </a:r>
            <a:endParaRPr lang="id-ID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1472" y="1738998"/>
            <a:ext cx="3500462" cy="92869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 smtClean="0">
                <a:solidFill>
                  <a:srgbClr val="000000"/>
                </a:solidFill>
                <a:effectLst>
                  <a:glow rad="228600">
                    <a:srgbClr val="797B7E">
                      <a:satMod val="175000"/>
                      <a:alpha val="40000"/>
                    </a:srgbClr>
                  </a:glow>
                </a:effectLst>
              </a:rPr>
              <a:t>Cara 1</a:t>
            </a:r>
          </a:p>
          <a:p>
            <a:pPr algn="ctr"/>
            <a:r>
              <a:rPr lang="id-ID" sz="2400" dirty="0" smtClean="0">
                <a:solidFill>
                  <a:srgbClr val="000000"/>
                </a:solidFill>
                <a:effectLst>
                  <a:glow rad="228600">
                    <a:srgbClr val="797B7E">
                      <a:satMod val="175000"/>
                      <a:alpha val="40000"/>
                    </a:srgbClr>
                  </a:glow>
                </a:effectLst>
              </a:rPr>
              <a:t>Mengikuti pola berikut</a:t>
            </a:r>
            <a:endParaRPr lang="id-ID" sz="2400" dirty="0">
              <a:solidFill>
                <a:srgbClr val="000000"/>
              </a:solidFill>
              <a:effectLst>
                <a:glow rad="228600">
                  <a:srgbClr val="797B7E">
                    <a:satMod val="175000"/>
                    <a:alpha val="40000"/>
                  </a:srgbClr>
                </a:glo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43504" y="1738998"/>
            <a:ext cx="3429024" cy="171451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 smtClean="0">
                <a:solidFill>
                  <a:srgbClr val="000000"/>
                </a:solidFill>
                <a:effectLst>
                  <a:glow rad="228600">
                    <a:srgbClr val="F96A1B">
                      <a:satMod val="175000"/>
                      <a:alpha val="40000"/>
                    </a:srgbClr>
                  </a:glow>
                </a:effectLst>
              </a:rPr>
              <a:t>CARA 2</a:t>
            </a:r>
          </a:p>
          <a:p>
            <a:pPr algn="ctr"/>
            <a:r>
              <a:rPr lang="id-ID" sz="2400" dirty="0" smtClean="0">
                <a:solidFill>
                  <a:srgbClr val="000000"/>
                </a:solidFill>
                <a:effectLst>
                  <a:glow rad="228600">
                    <a:srgbClr val="F96A1B">
                      <a:satMod val="175000"/>
                      <a:alpha val="40000"/>
                    </a:srgbClr>
                  </a:glow>
                </a:effectLst>
              </a:rPr>
              <a:t>Pola bilangan segitiga :: 1, 3, 6, 10, ... Un = n/2 (n+1)</a:t>
            </a:r>
            <a:endParaRPr lang="id-ID" sz="2400" dirty="0">
              <a:solidFill>
                <a:srgbClr val="000000"/>
              </a:solidFill>
              <a:effectLst>
                <a:glow rad="228600">
                  <a:srgbClr val="F96A1B">
                    <a:satMod val="175000"/>
                    <a:alpha val="40000"/>
                  </a:srgbClr>
                </a:glow>
              </a:effectLst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2143108" y="2882006"/>
            <a:ext cx="357190" cy="428628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 w="762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00100" y="3739262"/>
            <a:ext cx="7072362" cy="121444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dirty="0" smtClean="0">
                <a:ln>
                  <a:solidFill>
                    <a:srgbClr val="F96A1B">
                      <a:lumMod val="50000"/>
                    </a:srgbClr>
                  </a:solidFill>
                </a:ln>
                <a:solidFill>
                  <a:srgbClr val="F96A1B">
                    <a:lumMod val="75000"/>
                  </a:srgbClr>
                </a:solidFill>
                <a:effectLst>
                  <a:glow rad="228600">
                    <a:srgbClr val="F96A1B">
                      <a:satMod val="175000"/>
                      <a:alpha val="40000"/>
                    </a:srgbClr>
                  </a:glow>
                </a:effectLst>
              </a:rPr>
              <a:t>	1	3	6	10	15	21</a:t>
            </a:r>
          </a:p>
          <a:p>
            <a:endParaRPr lang="id-ID" dirty="0" smtClean="0">
              <a:ln>
                <a:solidFill>
                  <a:srgbClr val="F96A1B">
                    <a:lumMod val="50000"/>
                  </a:srgbClr>
                </a:solidFill>
              </a:ln>
              <a:solidFill>
                <a:srgbClr val="F96A1B">
                  <a:lumMod val="75000"/>
                </a:srgbClr>
              </a:solidFill>
              <a:effectLst>
                <a:glow rad="228600">
                  <a:srgbClr val="F96A1B">
                    <a:satMod val="175000"/>
                    <a:alpha val="40000"/>
                  </a:srgbClr>
                </a:glow>
              </a:effectLst>
            </a:endParaRPr>
          </a:p>
          <a:p>
            <a:r>
              <a:rPr lang="id-ID" dirty="0" smtClean="0">
                <a:ln>
                  <a:solidFill>
                    <a:srgbClr val="F96A1B">
                      <a:lumMod val="50000"/>
                    </a:srgbClr>
                  </a:solidFill>
                </a:ln>
                <a:solidFill>
                  <a:srgbClr val="F96A1B">
                    <a:lumMod val="75000"/>
                  </a:srgbClr>
                </a:solidFill>
                <a:effectLst>
                  <a:glow rad="228600">
                    <a:srgbClr val="F96A1B">
                      <a:satMod val="175000"/>
                      <a:alpha val="40000"/>
                    </a:srgbClr>
                  </a:glow>
                </a:effectLst>
              </a:rPr>
              <a:t>	       +2	        +3	        +4	         +5	           +6</a:t>
            </a:r>
            <a:endParaRPr lang="id-ID" dirty="0">
              <a:ln>
                <a:solidFill>
                  <a:srgbClr val="F96A1B">
                    <a:lumMod val="50000"/>
                  </a:srgbClr>
                </a:solidFill>
              </a:ln>
              <a:solidFill>
                <a:srgbClr val="F96A1B">
                  <a:lumMod val="75000"/>
                </a:srgbClr>
              </a:solidFill>
              <a:effectLst>
                <a:glow rad="228600">
                  <a:srgbClr val="F96A1B">
                    <a:satMod val="175000"/>
                    <a:alpha val="40000"/>
                  </a:srgbClr>
                </a:glow>
              </a:effectLst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071670" y="4239328"/>
            <a:ext cx="357190" cy="214314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V="1">
            <a:off x="2500299" y="4239328"/>
            <a:ext cx="347666" cy="223838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929322" y="4167890"/>
            <a:ext cx="357190" cy="214314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000628" y="4167890"/>
            <a:ext cx="357190" cy="214314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000496" y="4239328"/>
            <a:ext cx="357190" cy="214314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071802" y="4239328"/>
            <a:ext cx="357190" cy="214314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 flipV="1">
            <a:off x="6367474" y="4167890"/>
            <a:ext cx="347666" cy="223838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 flipV="1">
            <a:off x="5438780" y="4167890"/>
            <a:ext cx="347666" cy="223838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 flipV="1">
            <a:off x="4438648" y="4229804"/>
            <a:ext cx="347666" cy="223838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 flipV="1">
            <a:off x="3509954" y="4229804"/>
            <a:ext cx="347666" cy="223838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1919286" y="5648324"/>
            <a:ext cx="214314" cy="142876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FFFF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143240" y="5362572"/>
            <a:ext cx="571504" cy="428628"/>
            <a:chOff x="3143240" y="5596650"/>
            <a:chExt cx="571504" cy="428628"/>
          </a:xfrm>
        </p:grpSpPr>
        <p:sp>
          <p:nvSpPr>
            <p:cNvPr id="27" name="Oval 26"/>
            <p:cNvSpPr/>
            <p:nvPr/>
          </p:nvSpPr>
          <p:spPr>
            <a:xfrm>
              <a:off x="3500430" y="5596650"/>
              <a:ext cx="214314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rgbClr val="FFFFFF"/>
                </a:solidFill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3500430" y="5882402"/>
              <a:ext cx="214314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rgbClr val="FFFFFF"/>
                </a:solidFill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3143240" y="5882402"/>
              <a:ext cx="214314" cy="14287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rgbClr val="FFFFFF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714876" y="5153020"/>
            <a:ext cx="928694" cy="714380"/>
            <a:chOff x="4714876" y="5310898"/>
            <a:chExt cx="928694" cy="714380"/>
          </a:xfrm>
          <a:solidFill>
            <a:srgbClr val="FFC000"/>
          </a:solidFill>
        </p:grpSpPr>
        <p:sp>
          <p:nvSpPr>
            <p:cNvPr id="31" name="Oval 30"/>
            <p:cNvSpPr/>
            <p:nvPr/>
          </p:nvSpPr>
          <p:spPr>
            <a:xfrm>
              <a:off x="5072066" y="5596650"/>
              <a:ext cx="214314" cy="142876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rgbClr val="FFFFFF"/>
                </a:solidFill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5429256" y="5310898"/>
              <a:ext cx="214314" cy="142876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rgbClr val="FFFFFF"/>
                </a:solidFill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5429256" y="5596650"/>
              <a:ext cx="214314" cy="142876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rgbClr val="FFFFFF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5429256" y="5882402"/>
              <a:ext cx="214314" cy="142876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rgbClr val="FFFFFF"/>
                </a:solidFill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5072066" y="5882402"/>
              <a:ext cx="214314" cy="142876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rgbClr val="FFFFFF"/>
                </a:solidFill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4714876" y="5882402"/>
              <a:ext cx="214314" cy="142876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rgbClr val="FFFFFF"/>
                </a:solidFill>
              </a:endParaRPr>
            </a:p>
          </p:txBody>
        </p:sp>
      </p:grpSp>
      <p:sp>
        <p:nvSpPr>
          <p:cNvPr id="37" name="Rectangle 36"/>
          <p:cNvSpPr/>
          <p:nvPr/>
        </p:nvSpPr>
        <p:spPr>
          <a:xfrm>
            <a:off x="1357290" y="6168154"/>
            <a:ext cx="1214446" cy="35719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rgbClr val="F96A1B">
                    <a:lumMod val="75000"/>
                  </a:srgbClr>
                </a:solidFill>
              </a:rPr>
              <a:t>Urutan1</a:t>
            </a:r>
            <a:endParaRPr lang="id-ID" b="1" dirty="0">
              <a:solidFill>
                <a:srgbClr val="F96A1B">
                  <a:lumMod val="75000"/>
                </a:srgbClr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928926" y="6168154"/>
            <a:ext cx="1214446" cy="35719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rgbClr val="F96A1B">
                    <a:lumMod val="75000"/>
                  </a:srgbClr>
                </a:solidFill>
              </a:rPr>
              <a:t>Urutan2</a:t>
            </a:r>
            <a:endParaRPr lang="id-ID" b="1" dirty="0">
              <a:solidFill>
                <a:srgbClr val="F96A1B">
                  <a:lumMod val="75000"/>
                </a:srgbClr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714876" y="6168154"/>
            <a:ext cx="1214446" cy="35719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F96A1B">
                    <a:lumMod val="75000"/>
                  </a:srgbClr>
                </a:solidFill>
              </a:rPr>
              <a:t>Urutan3</a:t>
            </a:r>
            <a:endParaRPr lang="id-ID" dirty="0">
              <a:solidFill>
                <a:srgbClr val="F96A1B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2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24" grpId="0" animBg="1"/>
      <p:bldP spid="37" grpId="0" animBg="1"/>
      <p:bldP spid="38" grpId="0" animBg="1"/>
      <p:bldP spid="3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825</TotalTime>
  <Words>1981</Words>
  <Application>Microsoft Office PowerPoint</Application>
  <PresentationFormat>On-screen Show (4:3)</PresentationFormat>
  <Paragraphs>428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Grid</vt:lpstr>
      <vt:lpstr>Technic</vt:lpstr>
      <vt:lpstr>Angles</vt:lpstr>
      <vt:lpstr>PowerPoint Presentation</vt:lpstr>
      <vt:lpstr>BARIS DAN DERET</vt:lpstr>
      <vt:lpstr>Pola dan Barisan Bilangan</vt:lpstr>
      <vt:lpstr>PowerPoint Presentation</vt:lpstr>
      <vt:lpstr>Pola bilangan tingkat pertama</vt:lpstr>
      <vt:lpstr>PowerPoint Presentation</vt:lpstr>
      <vt:lpstr>PowerPoint Presentation</vt:lpstr>
      <vt:lpstr>Pola Bilangan tingkat kedua</vt:lpstr>
      <vt:lpstr>3. Pola Segi tiga  (segitiga sama sisi)</vt:lpstr>
      <vt:lpstr>Barisan Bilangan</vt:lpstr>
      <vt:lpstr>PowerPoint Presentation</vt:lpstr>
      <vt:lpstr>CONTOH SOAL</vt:lpstr>
      <vt:lpstr>Latihan soal</vt:lpstr>
      <vt:lpstr>Barisan Arimatika </vt:lpstr>
      <vt:lpstr>Barisan Arimatika atau Barisan Hitung</vt:lpstr>
      <vt:lpstr>PowerPoint Presentation</vt:lpstr>
      <vt:lpstr>Contoh:</vt:lpstr>
      <vt:lpstr>PowerPoint Presentation</vt:lpstr>
      <vt:lpstr>LATIHAN SOAL</vt:lpstr>
      <vt:lpstr>PowerPoint Presentation</vt:lpstr>
      <vt:lpstr>Deret Aritmetika</vt:lpstr>
      <vt:lpstr>Deret Aritmetika atau Deret Hitung</vt:lpstr>
      <vt:lpstr>Contoh:</vt:lpstr>
      <vt:lpstr>PowerPoint Presentation</vt:lpstr>
      <vt:lpstr>Contoh:</vt:lpstr>
      <vt:lpstr>Latihan soal</vt:lpstr>
      <vt:lpstr>PowerPoint Presentation</vt:lpstr>
      <vt:lpstr>Barisan geometri</vt:lpstr>
      <vt:lpstr>Barisan Geometri atau Barisan Ukur</vt:lpstr>
      <vt:lpstr>PowerPoint Presentation</vt:lpstr>
      <vt:lpstr>PowerPoint Presentation</vt:lpstr>
      <vt:lpstr>Latihan soal</vt:lpstr>
      <vt:lpstr>Deret geometri</vt:lpstr>
      <vt:lpstr>Deret Geometri atau Deret Ukur</vt:lpstr>
      <vt:lpstr>Contoh:</vt:lpstr>
      <vt:lpstr>PowerPoint Presentation</vt:lpstr>
      <vt:lpstr>Latihan soal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BARIS DAN DERET</dc:title>
  <dc:creator>win7</dc:creator>
  <cp:lastModifiedBy>ASUS</cp:lastModifiedBy>
  <cp:revision>56</cp:revision>
  <dcterms:created xsi:type="dcterms:W3CDTF">2013-12-05T04:28:31Z</dcterms:created>
  <dcterms:modified xsi:type="dcterms:W3CDTF">2022-01-05T00:34:22Z</dcterms:modified>
</cp:coreProperties>
</file>