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1" d="100"/>
          <a:sy n="81" d="100"/>
        </p:scale>
        <p:origin x="2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025722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4FE16-B9AA-4BE5-B6D1-66649E1690F5}"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232006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3899655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6977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443334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435463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221029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035718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9078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891601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2841059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D4FE16-B9AA-4BE5-B6D1-66649E1690F5}"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2102356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D4FE16-B9AA-4BE5-B6D1-66649E1690F5}"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67148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218840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18086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FD4FE16-B9AA-4BE5-B6D1-66649E1690F5}" type="datetimeFigureOut">
              <a:rPr lang="en-US" smtClean="0"/>
              <a:t>1/19/2021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416060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4FE16-B9AA-4BE5-B6D1-66649E1690F5}"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D438-EE9E-449A-9E8C-E682455F78DE}" type="slidenum">
              <a:rPr lang="en-US" smtClean="0"/>
              <a:t>‹#›</a:t>
            </a:fld>
            <a:endParaRPr lang="en-US"/>
          </a:p>
        </p:txBody>
      </p:sp>
    </p:spTree>
    <p:extLst>
      <p:ext uri="{BB962C8B-B14F-4D97-AF65-F5344CB8AC3E}">
        <p14:creationId xmlns:p14="http://schemas.microsoft.com/office/powerpoint/2010/main" val="226658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FD4FE16-B9AA-4BE5-B6D1-66649E1690F5}" type="datetimeFigureOut">
              <a:rPr lang="en-US" smtClean="0"/>
              <a:t>1/19/2021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EDCD438-EE9E-449A-9E8C-E682455F78DE}" type="slidenum">
              <a:rPr lang="en-US" smtClean="0"/>
              <a:t>‹#›</a:t>
            </a:fld>
            <a:endParaRPr lang="en-US"/>
          </a:p>
        </p:txBody>
      </p:sp>
    </p:spTree>
    <p:extLst>
      <p:ext uri="{BB962C8B-B14F-4D97-AF65-F5344CB8AC3E}">
        <p14:creationId xmlns:p14="http://schemas.microsoft.com/office/powerpoint/2010/main" val="38521161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d.wikipedia.org/wiki/Grafi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d.wikipedia.org/wiki/Karanga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d.wikipedia.org/wiki/Publikasi" TargetMode="External"/><Relationship Id="rId2" Type="http://schemas.openxmlformats.org/officeDocument/2006/relationships/hyperlink" Target="https://id.wikipedia.org/wiki/Karang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d.wikipedia.org/wiki/Primata" TargetMode="External"/><Relationship Id="rId2" Type="http://schemas.openxmlformats.org/officeDocument/2006/relationships/hyperlink" Target="https://id.wikipedia.org/wiki/Mentawa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d.wikipedia.org/wiki/Autobiografi" TargetMode="External"/><Relationship Id="rId2" Type="http://schemas.openxmlformats.org/officeDocument/2006/relationships/hyperlink" Target="https://id.wikipedia.org/wiki/Biografi" TargetMode="External"/><Relationship Id="rId1" Type="http://schemas.openxmlformats.org/officeDocument/2006/relationships/slideLayout" Target="../slideLayouts/slideLayout2.xml"/><Relationship Id="rId5" Type="http://schemas.openxmlformats.org/officeDocument/2006/relationships/hyperlink" Target="https://id.wikipedia.org/wiki/Cerpen" TargetMode="External"/><Relationship Id="rId4" Type="http://schemas.openxmlformats.org/officeDocument/2006/relationships/hyperlink" Target="https://id.wikipedia.org/wiki/Fiksi"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id.wikipedia.org/wiki/Konfli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d.wikipedia.org/wiki/Soekarn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6DD45-5DE4-4C5E-BCD3-0AAF103A3DBC}"/>
              </a:ext>
            </a:extLst>
          </p:cNvPr>
          <p:cNvSpPr>
            <a:spLocks noGrp="1"/>
          </p:cNvSpPr>
          <p:nvPr>
            <p:ph type="ctrTitle"/>
          </p:nvPr>
        </p:nvSpPr>
        <p:spPr/>
        <p:txBody>
          <a:bodyPr/>
          <a:lstStyle/>
          <a:p>
            <a:r>
              <a:rPr lang="en-US" dirty="0"/>
              <a:t>MACAM-MACAM ARTIKEL</a:t>
            </a:r>
          </a:p>
        </p:txBody>
      </p:sp>
      <p:sp>
        <p:nvSpPr>
          <p:cNvPr id="3" name="Subtitle 2">
            <a:extLst>
              <a:ext uri="{FF2B5EF4-FFF2-40B4-BE49-F238E27FC236}">
                <a16:creationId xmlns:a16="http://schemas.microsoft.com/office/drawing/2014/main" id="{A926AAEB-7D0F-4C74-9FCA-E18120AF64ED}"/>
              </a:ext>
            </a:extLst>
          </p:cNvPr>
          <p:cNvSpPr>
            <a:spLocks noGrp="1"/>
          </p:cNvSpPr>
          <p:nvPr>
            <p:ph type="subTitle" idx="1"/>
          </p:nvPr>
        </p:nvSpPr>
        <p:spPr/>
        <p:txBody>
          <a:bodyPr/>
          <a:lstStyle/>
          <a:p>
            <a:r>
              <a:rPr lang="en-US" dirty="0"/>
              <a:t>XII IPA/IPS</a:t>
            </a:r>
          </a:p>
          <a:p>
            <a:r>
              <a:rPr lang="en-US" dirty="0"/>
              <a:t>DRA. LIZA EVIYANTI, M.PD</a:t>
            </a:r>
          </a:p>
        </p:txBody>
      </p:sp>
    </p:spTree>
    <p:extLst>
      <p:ext uri="{BB962C8B-B14F-4D97-AF65-F5344CB8AC3E}">
        <p14:creationId xmlns:p14="http://schemas.microsoft.com/office/powerpoint/2010/main" val="308289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E904B7-6EE7-4F90-9A40-7ACCE88EBA34}"/>
              </a:ext>
            </a:extLst>
          </p:cNvPr>
          <p:cNvSpPr>
            <a:spLocks noGrp="1"/>
          </p:cNvSpPr>
          <p:nvPr>
            <p:ph idx="1"/>
          </p:nvPr>
        </p:nvSpPr>
        <p:spPr>
          <a:xfrm>
            <a:off x="1103312" y="1686296"/>
            <a:ext cx="8946541" cy="4562103"/>
          </a:xfrm>
        </p:spPr>
        <p:txBody>
          <a:bodyPr/>
          <a:lstStyle/>
          <a:p>
            <a:pPr marL="0" marR="0">
              <a:lnSpc>
                <a:spcPct val="107000"/>
              </a:lnSpc>
              <a:spcBef>
                <a:spcPts val="0"/>
              </a:spcBef>
              <a:spcAft>
                <a:spcPts val="60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 narasi fiksi: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2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Aku tersenyum sambil mengayunkan langkah. Angin dingin yang menerpa, membuat tulang-tulang di sekujur tubuhku bergemeretak. Kumasukkan kedua telapak tangan ke dalam saku jaket, mencoba memerangi rasa dingin yang terasa begitu menyiksa.</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86432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C42A6D-0DE5-43EA-AFAB-1D55738F5850}"/>
              </a:ext>
            </a:extLst>
          </p:cNvPr>
          <p:cNvSpPr>
            <a:spLocks noGrp="1"/>
          </p:cNvSpPr>
          <p:nvPr>
            <p:ph idx="1"/>
          </p:nvPr>
        </p:nvSpPr>
        <p:spPr>
          <a:xfrm>
            <a:off x="1103312" y="1199408"/>
            <a:ext cx="8946541" cy="5048991"/>
          </a:xfrm>
        </p:spPr>
        <p:txBody>
          <a:bodyPr/>
          <a:lstStyle/>
          <a:p>
            <a:pPr marL="0" marR="0">
              <a:lnSpc>
                <a:spcPct val="107000"/>
              </a:lnSpc>
              <a:spcBef>
                <a:spcPts val="0"/>
              </a:spcBef>
              <a:spcAft>
                <a:spcPts val="120"/>
              </a:spcAft>
            </a:pPr>
            <a:r>
              <a:rPr lang="id-ID" sz="3200" i="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Eksposisi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Karangan ini berisi uraian atau penjelasan tentang suatu topik dengan tujuan memberi informasi atau pengetahuan tambahan bagi pembaca. Untuk memperjelas uraian, dapat dilengkapi dengan </a:t>
            </a:r>
            <a:r>
              <a:rPr lang="id-ID" sz="3200" u="sng" dirty="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Grafik"/>
              </a:rPr>
              <a:t>grafik</a:t>
            </a: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gambar atau statisti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75075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D2966-10B4-4795-A335-62E0D2821F7F}"/>
              </a:ext>
            </a:extLst>
          </p:cNvPr>
          <p:cNvSpPr>
            <a:spLocks noGrp="1"/>
          </p:cNvSpPr>
          <p:nvPr>
            <p:ph idx="1"/>
          </p:nvPr>
        </p:nvSpPr>
        <p:spPr/>
        <p:txBody>
          <a:bodyPr>
            <a:normAutofit fontScale="92500"/>
          </a:bodyPr>
          <a:lstStyle/>
          <a:p>
            <a:pPr marR="0">
              <a:lnSpc>
                <a:spcPct val="107000"/>
              </a:lnSpc>
              <a:spcBef>
                <a:spcPts val="0"/>
              </a:spcBef>
              <a:spcAft>
                <a:spcPts val="600"/>
              </a:spcAft>
            </a:pPr>
            <a:r>
              <a:rPr lang="id-ID"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Pada dasarnya pekerjaan akuntan mencakup dua bidang pokok, yaitu akuntansi dan auditing. Dalam bidang akuntasi, pekerjan akuntan berupa pengolahan data untuk menghasilkan informasi keuangan, juga perencanaan sistem informasi akuntansi yang digunakan untuk menghasilkan informasi keuangan. Dalam bidang auditing pekerjaan akuntan berupa pemeriksaan laporan keuangan secara objektif untuk menilai kewajaran informasi yang tercantum dalam laporan tersebut.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58584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661EAE-ACEB-468E-A217-60846F02074C}"/>
              </a:ext>
            </a:extLst>
          </p:cNvPr>
          <p:cNvSpPr>
            <a:spLocks noGrp="1"/>
          </p:cNvSpPr>
          <p:nvPr>
            <p:ph idx="1"/>
          </p:nvPr>
        </p:nvSpPr>
        <p:spPr/>
        <p:txBody>
          <a:bodyPr>
            <a:normAutofit lnSpcReduction="10000"/>
          </a:bodyPr>
          <a:lstStyle/>
          <a:p>
            <a:pPr marL="0" marR="0">
              <a:lnSpc>
                <a:spcPct val="107000"/>
              </a:lnSpc>
              <a:spcBef>
                <a:spcPts val="0"/>
              </a:spcBef>
              <a:spcAft>
                <a:spcPts val="120"/>
              </a:spcAft>
            </a:pPr>
            <a:r>
              <a:rPr lang="en-US" sz="3200" i="1"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Argumentasi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Karangan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ini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bertujuan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membuktikan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kebenaran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suatu</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pendapat</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kesimpulan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dengan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data/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fakta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sebagai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alasan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bukti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Dalam</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argumentasi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pengarang</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mengharapkan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pembenaran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pendapatnya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dari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pembaca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Adanya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unsur</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opini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dan data, juga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fakta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atau</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alasan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sebagai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penyokong</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opini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tersebut</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1755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023C1-369D-4C22-B580-2B5C6807EA2B}"/>
              </a:ext>
            </a:extLst>
          </p:cNvPr>
          <p:cNvSpPr>
            <a:spLocks noGrp="1"/>
          </p:cNvSpPr>
          <p:nvPr>
            <p:ph idx="1"/>
          </p:nvPr>
        </p:nvSpPr>
        <p:spPr>
          <a:xfrm>
            <a:off x="1103312" y="1199408"/>
            <a:ext cx="8946541" cy="5048991"/>
          </a:xfrm>
        </p:spPr>
        <p:txBody>
          <a:bodyPr>
            <a:normAutofit fontScale="92500" lnSpcReduction="20000"/>
          </a:bodyPr>
          <a:lstStyle/>
          <a:p>
            <a:pPr marL="0" marR="0">
              <a:lnSpc>
                <a:spcPct val="107000"/>
              </a:lnSpc>
              <a:spcBef>
                <a:spcPts val="0"/>
              </a:spcBef>
              <a:spcAft>
                <a:spcPts val="600"/>
              </a:spcAft>
            </a:pP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ct val="107000"/>
              </a:lnSpc>
              <a:spcBef>
                <a:spcPts val="0"/>
              </a:spcBef>
              <a:spcAft>
                <a:spcPts val="120"/>
              </a:spcAft>
              <a:buNone/>
            </a:pP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Jiwa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kepahlawanan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harus</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senantiasa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dipupuk</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dikembangkan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karena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jiwa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kepahlawanan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Pembangunan di negara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kita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berjalan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sukses</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ct val="107000"/>
              </a:lnSpc>
              <a:spcBef>
                <a:spcPts val="0"/>
              </a:spcBef>
              <a:spcAft>
                <a:spcPts val="120"/>
              </a:spcAft>
              <a:buNone/>
            </a:pP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Jiwa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kepahlawanan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akan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berkembang</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nilai-nilai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sifat</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kepribadian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luhur</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berjiwa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besar</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bertanggung</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jawab</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berdedikasi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loyal,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tangguh</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cinta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terhadap</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sesama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Semua</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sifat</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ini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sangat</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dibutuhkan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untuk</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mendukung</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pembangunan</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berbagai</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bidang</a:t>
            </a:r>
            <a:r>
              <a:rPr lang="en-US"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2371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F16C36-A65E-4590-A4FF-EDEC0DD8B900}"/>
              </a:ext>
            </a:extLst>
          </p:cNvPr>
          <p:cNvSpPr>
            <a:spLocks noGrp="1"/>
          </p:cNvSpPr>
          <p:nvPr>
            <p:ph idx="1"/>
          </p:nvPr>
        </p:nvSpPr>
        <p:spPr>
          <a:xfrm>
            <a:off x="1103312" y="1235034"/>
            <a:ext cx="8946541" cy="5013365"/>
          </a:xfrm>
        </p:spPr>
        <p:txBody>
          <a:bodyPr/>
          <a:lstStyle/>
          <a:p>
            <a:pPr marL="0" marR="0">
              <a:lnSpc>
                <a:spcPct val="107000"/>
              </a:lnSpc>
              <a:spcBef>
                <a:spcPts val="0"/>
              </a:spcBef>
              <a:spcAft>
                <a:spcPts val="120"/>
              </a:spcAft>
            </a:pPr>
            <a:r>
              <a:rPr lang="en-US" sz="3600" i="1"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Persuasi</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243840" marR="0">
              <a:lnSpc>
                <a:spcPct val="107000"/>
              </a:lnSpc>
              <a:spcBef>
                <a:spcPts val="0"/>
              </a:spcBef>
              <a:spcAft>
                <a:spcPts val="600"/>
              </a:spcAft>
            </a:pPr>
            <a:r>
              <a:rPr lang="en-US" sz="3600" u="sng" dirty="0" err="1">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Karangan"/>
              </a:rPr>
              <a:t>Karangan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ini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bertujuan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mempengaruhi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pembaca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untuk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berbuat</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sesuatu</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persuasi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pengarang</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mengharapkan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adanya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sikap</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motorik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berupa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motorik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berupa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perbuatan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dilakukan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oleh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pembaca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sesuai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dianjurkan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penulis</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karangannya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25205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2A2AB6-D91C-49C9-8118-0BD50EEEA02B}"/>
              </a:ext>
            </a:extLst>
          </p:cNvPr>
          <p:cNvSpPr>
            <a:spLocks noGrp="1"/>
          </p:cNvSpPr>
          <p:nvPr>
            <p:ph idx="1"/>
          </p:nvPr>
        </p:nvSpPr>
        <p:spPr/>
        <p:txBody>
          <a:bodyPr/>
          <a:lstStyle/>
          <a:p>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Topik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tema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tepat</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untuk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persuasi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misalnya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Katakan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pada NARKOBA.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Hemat</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energi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demi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generasi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mendatang</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Hutan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sahabat</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kita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Hidup</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sehat</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tanpa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rokok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Membaca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memperluas</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cakrawala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30892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16DA36-C858-4DAB-B7DB-11BC07365193}"/>
              </a:ext>
            </a:extLst>
          </p:cNvPr>
          <p:cNvSpPr>
            <a:spLocks noGrp="1"/>
          </p:cNvSpPr>
          <p:nvPr>
            <p:ph idx="1"/>
          </p:nvPr>
        </p:nvSpPr>
        <p:spPr/>
        <p:txBody>
          <a:bodyPr/>
          <a:lstStyle/>
          <a:p>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Langkah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menyusun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persuasi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Menentukan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topik</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tema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Merumuskan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tujuan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Mengumpulkan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data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berbagai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sumber</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Menyusun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kerangka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karangan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Mengembangkan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kerangka</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karangan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karangan</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persuasi</a:t>
            </a:r>
            <a:r>
              <a:rPr lang="en-US" sz="36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35620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a:extLst>
              <a:ext uri="{FF2B5EF4-FFF2-40B4-BE49-F238E27FC236}">
                <a16:creationId xmlns:a16="http://schemas.microsoft.com/office/drawing/2014/main" id="{5154CB60-1418-4BC4-B5F2-A444683F3394}"/>
              </a:ext>
            </a:extLst>
          </p:cNvPr>
          <p:cNvSpPr/>
          <p:nvPr/>
        </p:nvSpPr>
        <p:spPr>
          <a:xfrm>
            <a:off x="2671949" y="2992582"/>
            <a:ext cx="5771408" cy="2363189"/>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SELAMAT BELAJAR</a:t>
            </a:r>
          </a:p>
        </p:txBody>
      </p:sp>
    </p:spTree>
    <p:extLst>
      <p:ext uri="{BB962C8B-B14F-4D97-AF65-F5344CB8AC3E}">
        <p14:creationId xmlns:p14="http://schemas.microsoft.com/office/powerpoint/2010/main" val="276414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2C6E-7C03-47FB-8A20-DA70BFDF5C8A}"/>
              </a:ext>
            </a:extLst>
          </p:cNvPr>
          <p:cNvSpPr>
            <a:spLocks noGrp="1"/>
          </p:cNvSpPr>
          <p:nvPr>
            <p:ph type="title"/>
          </p:nvPr>
        </p:nvSpPr>
        <p:spPr/>
        <p:txBody>
          <a:bodyPr/>
          <a:lstStyle/>
          <a:p>
            <a:r>
              <a:rPr lang="id-ID" sz="3600" b="1" kern="1800" dirty="0">
                <a:effectLst/>
                <a:latin typeface="Arial" panose="020B0604020202020204" pitchFamily="34" charset="0"/>
                <a:ea typeface="Times New Roman" panose="02020603050405020304" pitchFamily="18" charset="0"/>
                <a:cs typeface="Times New Roman" panose="02020603050405020304" pitchFamily="18" charset="0"/>
              </a:rPr>
              <a:t>Artikel</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6E99167-40EC-46F8-B3FD-ADD9F63C5BFD}"/>
              </a:ext>
            </a:extLst>
          </p:cNvPr>
          <p:cNvSpPr>
            <a:spLocks noGrp="1"/>
          </p:cNvSpPr>
          <p:nvPr>
            <p:ph idx="1"/>
          </p:nvPr>
        </p:nvSpPr>
        <p:spPr/>
        <p:txBody>
          <a:bodyPr/>
          <a:lstStyle/>
          <a:p>
            <a:r>
              <a:rPr lang="en-US" sz="3200" b="1"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Artikel</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adalah</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u="sng" dirty="0" err="1">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2" tooltip="Karangan"/>
              </a:rPr>
              <a:t>karangan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faktual</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secara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lengkap</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dengan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panjang</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tertentu</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yang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dibuat</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untuk</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u="sng" dirty="0" err="1">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3" tooltip="Publikasi"/>
              </a:rPr>
              <a:t>dipublikasikan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melalui</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koran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majalah</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buletin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dsb</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bertujuan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menyampaikan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gagasan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fakta</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yang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dapat</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meyakinkan</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mendidik</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dan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menghibur</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Sumber</a:t>
            </a:r>
            <a:r>
              <a:rPr lang="en-US"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(https://id.wikipedia.org/wiki/Artikel)</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4823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3BA469-EEDB-450A-B759-5A81AB34A119}"/>
              </a:ext>
            </a:extLst>
          </p:cNvPr>
          <p:cNvSpPr>
            <a:spLocks noGrp="1"/>
          </p:cNvSpPr>
          <p:nvPr>
            <p:ph idx="1"/>
          </p:nvPr>
        </p:nvSpPr>
        <p:spPr/>
        <p:txBody>
          <a:bodyPr/>
          <a:lstStyle/>
          <a:p>
            <a:pPr marL="342900" marR="0" lvl="0" indent="-342900">
              <a:lnSpc>
                <a:spcPts val="1680"/>
              </a:lnSpc>
              <a:spcBef>
                <a:spcPts val="0"/>
              </a:spcBef>
              <a:spcAft>
                <a:spcPts val="120"/>
              </a:spcAft>
              <a:buSzPts val="1000"/>
              <a:buFont typeface="Symbol" panose="05050102010706020507" pitchFamily="18" charset="2"/>
              <a:buChar char=""/>
              <a:tabLst>
                <a:tab pos="457200" algn="l"/>
              </a:tabLst>
            </a:pPr>
            <a:r>
              <a:rPr lang="id-ID" sz="3600" i="1"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Deskripsi</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id-ID" sz="36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Karangan ini berisi gambaran mengenai suatu hal/ keadaan sehingga pembaca seolah-olah melihat, mendengar, atau merasakan hal tersebut.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07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EC6EE-8B1A-43E3-9EF7-1CEDAAFC0554}"/>
              </a:ext>
            </a:extLst>
          </p:cNvPr>
          <p:cNvSpPr>
            <a:spLocks noGrp="1"/>
          </p:cNvSpPr>
          <p:nvPr>
            <p:ph idx="1"/>
          </p:nvPr>
        </p:nvSpPr>
        <p:spPr>
          <a:xfrm>
            <a:off x="1103312" y="950026"/>
            <a:ext cx="8946541" cy="5298373"/>
          </a:xfrm>
        </p:spPr>
        <p:txBody>
          <a:bodyPr>
            <a:normAutofit lnSpcReduction="10000"/>
          </a:bodyPr>
          <a:lstStyle/>
          <a:p>
            <a:pPr marL="0" marR="0">
              <a:lnSpc>
                <a:spcPct val="107000"/>
              </a:lnSpc>
              <a:spcBef>
                <a:spcPts val="0"/>
              </a:spcBef>
              <a:spcAft>
                <a:spcPts val="60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 deskripsi berisi fakta:</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Hampir semua pelosok Mentawai indah. Di empat kecamatan masih terdapat hutan yang masih perawan. Hutan ini menyimpan ratusan jenis flora dan fauna. Hutan</a:t>
            </a:r>
            <a:r>
              <a:rPr lang="id-ID" sz="3200" u="sng" dirty="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Mentawai"/>
              </a:rPr>
              <a:t>Mentawai</a:t>
            </a: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juga menyimpan anggrek aneka jenis dan fauna yang hanya terdapat di Mentawai. Siamang kerdil, lutung Mentawai dan beruk Simakobu adalah contoh </a:t>
            </a:r>
            <a:r>
              <a:rPr lang="id-ID" sz="3200" u="sng" dirty="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Primata"/>
              </a:rPr>
              <a:t>primata</a:t>
            </a: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yang menarik untuk bahan penelitian dan objek wisata.</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52240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5AA56B-1502-4B16-8C81-D9C23F4A984C}"/>
              </a:ext>
            </a:extLst>
          </p:cNvPr>
          <p:cNvSpPr>
            <a:spLocks noGrp="1"/>
          </p:cNvSpPr>
          <p:nvPr>
            <p:ph idx="1"/>
          </p:nvPr>
        </p:nvSpPr>
        <p:spPr>
          <a:xfrm>
            <a:off x="1103312" y="1080656"/>
            <a:ext cx="8946541" cy="5167744"/>
          </a:xfrm>
        </p:spPr>
        <p:txBody>
          <a:bodyPr>
            <a:normAutofit lnSpcReduction="10000"/>
          </a:bodyPr>
          <a:lstStyle/>
          <a:p>
            <a:pPr marL="243840" marR="0">
              <a:lnSpc>
                <a:spcPct val="107000"/>
              </a:lnSpc>
              <a:spcBef>
                <a:spcPts val="0"/>
              </a:spcBef>
              <a:spcAft>
                <a:spcPts val="60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 deskripsi berupa fiksi: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32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Salju tipis melapis rumput, putih berkilau diseling warna jingga; bayang matahari senja yang memantul. Angin awal musim dingin bertiup menggigilkan, mempermainkan daun-daun sisa musim gugur dan menderaikan bulu-bulu burung berwarna kuning kecoklatan yang sedang meloncat-loncat dari satu ranting ke ranting yang lain.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03225" marR="0" indent="-258763">
              <a:lnSpc>
                <a:spcPct val="107000"/>
              </a:lnSpc>
              <a:spcBef>
                <a:spcPts val="0"/>
              </a:spcBef>
              <a:spcAft>
                <a:spcPts val="600"/>
              </a:spcAft>
              <a:buNone/>
            </a:pP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428955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3857FE-A6AE-482B-AE56-C408F743CD2A}"/>
              </a:ext>
            </a:extLst>
          </p:cNvPr>
          <p:cNvSpPr>
            <a:spLocks noGrp="1"/>
          </p:cNvSpPr>
          <p:nvPr>
            <p:ph idx="1"/>
          </p:nvPr>
        </p:nvSpPr>
        <p:spPr/>
        <p:txBody>
          <a:bodyPr>
            <a:normAutofit lnSpcReduction="10000"/>
          </a:bodyPr>
          <a:lstStyle/>
          <a:p>
            <a:r>
              <a:rPr lang="id-ID" sz="32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Langkah menyusun deskripsi: Tentukan objek atau tema yang akan dideskripsikan, Tentukan tujuan, Tentukan aspek-aspek yang akan dideskripsikan dengan melakukan pengamatan, Susunlah aspek-aspek tersebut ke dalam urutan yang baik, apakah urutan lokasi, urutan waktu, atau urutan menurut kepentingan, Kembangkan kerangka menjadi deskripsi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99742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F47432-C6BD-4EEB-AA2B-033359D61666}"/>
              </a:ext>
            </a:extLst>
          </p:cNvPr>
          <p:cNvSpPr>
            <a:spLocks noGrp="1"/>
          </p:cNvSpPr>
          <p:nvPr>
            <p:ph idx="1"/>
          </p:nvPr>
        </p:nvSpPr>
        <p:spPr>
          <a:xfrm>
            <a:off x="1103312" y="1270660"/>
            <a:ext cx="8946541" cy="4977739"/>
          </a:xfrm>
        </p:spPr>
        <p:txBody>
          <a:bodyPr/>
          <a:lstStyle/>
          <a:p>
            <a:pPr marL="342900" marR="0" lvl="0" indent="-342900">
              <a:lnSpc>
                <a:spcPts val="1680"/>
              </a:lnSpc>
              <a:spcBef>
                <a:spcPts val="0"/>
              </a:spcBef>
              <a:spcAft>
                <a:spcPts val="120"/>
              </a:spcAft>
              <a:buSzPts val="1000"/>
              <a:buFont typeface="Symbol" panose="05050102010706020507" pitchFamily="18" charset="2"/>
              <a:buChar char=""/>
              <a:tabLst>
                <a:tab pos="457200" algn="l"/>
              </a:tabLst>
            </a:pPr>
            <a:r>
              <a:rPr lang="id-ID" sz="2800" i="1"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Narasi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87680" marR="0">
              <a:lnSpc>
                <a:spcPct val="107000"/>
              </a:lnSpc>
              <a:spcBef>
                <a:spcPts val="0"/>
              </a:spcBef>
              <a:spcAft>
                <a:spcPts val="600"/>
              </a:spcAft>
            </a:pP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Secara sederhana narasi dikenal sebagai cerita. Pada narasi terdapat peristiwa atau kejadian dalam satu urutan waktu. Di dalam kejadian itu ada pula tokoh yang menghadapi suatu konflik. Narasi dapat berisi fakta atau fiksi.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87680" marR="0">
              <a:lnSpc>
                <a:spcPct val="107000"/>
              </a:lnSpc>
              <a:spcBef>
                <a:spcPts val="0"/>
              </a:spcBef>
              <a:spcAft>
                <a:spcPts val="600"/>
              </a:spcAft>
            </a:pP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Contoh narasi yang berisi fakta: </a:t>
            </a:r>
            <a:r>
              <a:rPr lang="id-ID" sz="2800" u="sng" dirty="0">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2" tooltip="Biografi"/>
              </a:rPr>
              <a:t>biografi</a:t>
            </a: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id-ID" sz="2800" u="sng" dirty="0">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3" tooltip="Autobiografi"/>
              </a:rPr>
              <a:t>autobiografi</a:t>
            </a: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atau kisah pengalaman.</a:t>
            </a:r>
            <a:endParaRPr lang="en-US"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endParaRPr>
          </a:p>
          <a:p>
            <a:pPr marL="487680" marR="0">
              <a:lnSpc>
                <a:spcPct val="107000"/>
              </a:lnSpc>
              <a:spcBef>
                <a:spcPts val="0"/>
              </a:spcBef>
              <a:spcAft>
                <a:spcPts val="600"/>
              </a:spcAft>
            </a:pP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Contoh narasi yang berupa </a:t>
            </a:r>
            <a:r>
              <a:rPr lang="id-ID" sz="2800" u="sng" dirty="0">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4" tooltip="Fiksi"/>
              </a:rPr>
              <a:t>fiksi</a:t>
            </a: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ts val="1680"/>
              </a:lnSpc>
              <a:spcBef>
                <a:spcPts val="0"/>
              </a:spcBef>
              <a:spcAft>
                <a:spcPts val="120"/>
              </a:spcAft>
              <a:buNone/>
            </a:pPr>
            <a:r>
              <a:rPr lang="en-US"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a:t>
            </a: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novel, </a:t>
            </a:r>
            <a:r>
              <a:rPr lang="id-ID" sz="2800" u="sng" dirty="0">
                <a:solidFill>
                  <a:srgbClr val="0B0080"/>
                </a:solidFill>
                <a:effectLst/>
                <a:latin typeface="Arial" panose="020B0604020202020204" pitchFamily="34" charset="0"/>
                <a:ea typeface="Times New Roman" panose="02020603050405020304" pitchFamily="18" charset="0"/>
                <a:cs typeface="Times New Roman" panose="02020603050405020304" pitchFamily="18" charset="0"/>
                <a:hlinkClick r:id="rId5" tooltip="Cerpen"/>
              </a:rPr>
              <a:t>cerpen</a:t>
            </a:r>
            <a:r>
              <a:rPr lang="id-ID" sz="2800" dirty="0">
                <a:solidFill>
                  <a:srgbClr val="252525"/>
                </a:solidFill>
                <a:effectLst/>
                <a:latin typeface="Arial" panose="020B0604020202020204" pitchFamily="34" charset="0"/>
                <a:ea typeface="Times New Roman" panose="02020603050405020304" pitchFamily="18" charset="0"/>
                <a:cs typeface="Times New Roman" panose="02020603050405020304" pitchFamily="18" charset="0"/>
              </a:rPr>
              <a:t>, cerbung, ataupun cergam.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1942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7BC43-A9B2-43BB-819B-5D92DAC3E3C1}"/>
              </a:ext>
            </a:extLst>
          </p:cNvPr>
          <p:cNvSpPr>
            <a:spLocks noGrp="1"/>
          </p:cNvSpPr>
          <p:nvPr>
            <p:ph idx="1"/>
          </p:nvPr>
        </p:nvSpPr>
        <p:spPr>
          <a:xfrm>
            <a:off x="1103312" y="1080656"/>
            <a:ext cx="8946541" cy="5167744"/>
          </a:xfrm>
        </p:spPr>
        <p:txBody>
          <a:bodyPr>
            <a:normAutofit lnSpcReduction="10000"/>
          </a:bodyPr>
          <a:lstStyle/>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Pola narasi secara sederhana: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awal – tengah – akhir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Awal narasi biasanya berisi pengantar yaitu memperkenalkan suasana dan tokoh.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Bagian awal harus dibuat menarik agar dapat mengikat pembaca.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Bagian tengah merupakan bagian yang memunculkan suatu konflik. </a:t>
            </a:r>
            <a:r>
              <a:rPr lang="id-ID" sz="2400" u="sng" dirty="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Konflik"/>
              </a:rPr>
              <a:t>Konflik</a:t>
            </a: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lalu diarahkan menuju klimaks cerita. Setelah konfik timbul dan mencapai klimaks, secara berangsur-angsur cerita akan mereda.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Akhir cerita yang mereda ini memiliki cara pengungkapan bermacam-macam. Ada yang menceritakannya dengan panjang, ada yang singkat, ada pula yang berusaha menggantungkan akhir cerita dengan mempersilakan pembaca untuk menebaknya sendiri.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01365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A510B-3C53-45E6-A974-A853BDCDB88A}"/>
              </a:ext>
            </a:extLst>
          </p:cNvPr>
          <p:cNvSpPr>
            <a:spLocks noGrp="1"/>
          </p:cNvSpPr>
          <p:nvPr>
            <p:ph idx="1"/>
          </p:nvPr>
        </p:nvSpPr>
        <p:spPr>
          <a:xfrm>
            <a:off x="1103312" y="1045030"/>
            <a:ext cx="8946541" cy="5203370"/>
          </a:xfrm>
        </p:spPr>
        <p:txBody>
          <a:bodyPr/>
          <a:lstStyle/>
          <a:p>
            <a:pPr marL="2194560" marR="0">
              <a:lnSpc>
                <a:spcPct val="107000"/>
              </a:lnSpc>
              <a:spcBef>
                <a:spcPts val="0"/>
              </a:spcBef>
              <a:spcAft>
                <a:spcPts val="60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Contoh narasi berisi fakta: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Ir. </a:t>
            </a:r>
            <a:r>
              <a:rPr lang="id-ID" sz="2400" u="sng" dirty="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Soekarno"/>
              </a:rPr>
              <a:t>Soekarno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
              </a:spcAft>
            </a:pP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Ir. Soekarno, Presiden Republik Indonesia pertama adalah seorang nasionalis. Ia memimpin PNI pada tahun 1928. Soekarno menghabiskan waktunya di penjara dan di tempat pengasingan karena keberaniannya menentang penjajah.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03225" marR="0" indent="-288925">
              <a:lnSpc>
                <a:spcPct val="107000"/>
              </a:lnSpc>
              <a:spcBef>
                <a:spcPts val="0"/>
              </a:spcBef>
              <a:spcAft>
                <a:spcPts val="120"/>
              </a:spcAft>
              <a:buNone/>
            </a:pPr>
            <a:r>
              <a:rPr lang="en-US"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Soekarno bersama Mohammad Hatta sebagai wakil bangsa Indonesia memproklamasikan </a:t>
            </a:r>
            <a:r>
              <a:rPr lang="en-US"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d-ID" sz="24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kemerdekaan Indonesia pada tanggal 17 Agustus 1945. Ia ditangkap Belanda dan diasingkan ke Bengkulu pada tahun 1948. Soekarno dikembalikan ke Yogya dan dipulihkan kedudukannya sebagai Presiden RI pada tahun 1949.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41245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122</TotalTime>
  <Words>841</Words>
  <Application>Microsoft Office PowerPoint</Application>
  <PresentationFormat>Widescreen</PresentationFormat>
  <Paragraphs>47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Symbol</vt:lpstr>
      <vt:lpstr>Times New Roman</vt:lpstr>
      <vt:lpstr>Wingdings 3</vt:lpstr>
      <vt:lpstr>Ion</vt:lpstr>
      <vt:lpstr>MACAM-MACAM ARTIKEL</vt:lpstr>
      <vt:lpstr>Artikel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14</cp:revision>
  <dcterms:created xsi:type="dcterms:W3CDTF">2021-01-19T01:26:10Z</dcterms:created>
  <dcterms:modified xsi:type="dcterms:W3CDTF">2021-01-19T03:28:43Z</dcterms:modified>
</cp:coreProperties>
</file>