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8" r:id="rId10"/>
    <p:sldId id="264" r:id="rId11"/>
    <p:sldId id="265" r:id="rId12"/>
    <p:sldId id="266" r:id="rId13"/>
    <p:sldId id="289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90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91" r:id="rId34"/>
    <p:sldId id="285" r:id="rId35"/>
    <p:sldId id="286" r:id="rId36"/>
    <p:sldId id="287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CCE87-A267-4A6C-960A-5C262983B274}" type="datetimeFigureOut">
              <a:rPr lang="id-ID" smtClean="0"/>
              <a:pPr/>
              <a:t>01/03/2012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E95D0-8479-438A-A37C-C7B0D9DDD85A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E95D0-8479-438A-A37C-C7B0D9DDD85A}" type="slidenum">
              <a:rPr lang="id-ID" smtClean="0"/>
              <a:pPr/>
              <a:t>15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4DE9-8151-4571-AF28-3961BCC11C9B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7C0A-BE9A-493E-B445-0859909A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4DE9-8151-4571-AF28-3961BCC11C9B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7C0A-BE9A-493E-B445-0859909A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4DE9-8151-4571-AF28-3961BCC11C9B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7C0A-BE9A-493E-B445-0859909A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4DE9-8151-4571-AF28-3961BCC11C9B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7C0A-BE9A-493E-B445-0859909A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4DE9-8151-4571-AF28-3961BCC11C9B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7C0A-BE9A-493E-B445-0859909A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4DE9-8151-4571-AF28-3961BCC11C9B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7C0A-BE9A-493E-B445-0859909A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4DE9-8151-4571-AF28-3961BCC11C9B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7C0A-BE9A-493E-B445-0859909A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4DE9-8151-4571-AF28-3961BCC11C9B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7C0A-BE9A-493E-B445-0859909A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4DE9-8151-4571-AF28-3961BCC11C9B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7C0A-BE9A-493E-B445-0859909A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4DE9-8151-4571-AF28-3961BCC11C9B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7C0A-BE9A-493E-B445-0859909A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E4DE9-8151-4571-AF28-3961BCC11C9B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7C0A-BE9A-493E-B445-0859909A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E4DE9-8151-4571-AF28-3961BCC11C9B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F7C0A-BE9A-493E-B445-0859909A8C7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33739" y="71414"/>
            <a:ext cx="8963877" cy="6557986"/>
            <a:chOff x="133739" y="71414"/>
            <a:chExt cx="8963877" cy="6557986"/>
          </a:xfrm>
        </p:grpSpPr>
        <p:sp>
          <p:nvSpPr>
            <p:cNvPr id="8" name="Rectangle 7"/>
            <p:cNvSpPr/>
            <p:nvPr userDrawn="1"/>
          </p:nvSpPr>
          <p:spPr>
            <a:xfrm>
              <a:off x="133739" y="247650"/>
              <a:ext cx="8839200" cy="6381750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8686800" y="71414"/>
              <a:ext cx="410816" cy="304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6800" y="1752600"/>
            <a:ext cx="4038600" cy="2752130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Kemampuan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dasar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anda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miliki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setelah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mempelajari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bab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sebgai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berikut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66688" indent="-166688" algn="l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memformulasikan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gaya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kuat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medan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fluks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potensial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energi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potensial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serta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penerapanya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keping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sejajar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>
              <a:spcBef>
                <a:spcPts val="1200"/>
              </a:spcBef>
            </a:pPr>
            <a:endParaRPr lang="en-US" sz="2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76800" y="482435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42900">
              <a:spcBef>
                <a:spcPts val="1200"/>
              </a:spcBef>
              <a:buAutoNum type="alphaUcPeriod"/>
            </a:pP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Gaya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Medan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Listrik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indent="-342900">
              <a:spcBef>
                <a:spcPts val="1200"/>
              </a:spcBef>
              <a:buAutoNum type="alphaUcPeriod"/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Potensial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Listrik</a:t>
            </a:r>
            <a:endParaRPr lang="en-US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indent="-342900">
              <a:spcBef>
                <a:spcPts val="1200"/>
              </a:spcBef>
              <a:buAutoNum type="alphaUcPeriod"/>
            </a:pPr>
            <a:r>
              <a:rPr lang="en-US" sz="20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Kapasitor</a:t>
            </a:r>
            <a:endParaRPr lang="en-US" sz="2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3733800" cy="61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Formulasi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Kuat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Medan </a:t>
            </a:r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Listrik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Suatu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Titik</a:t>
            </a:r>
            <a:endParaRPr lang="en-US" sz="2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048000" y="1695271"/>
            <a:ext cx="2632452" cy="2343329"/>
            <a:chOff x="2625348" y="1695271"/>
            <a:chExt cx="2632452" cy="2343329"/>
          </a:xfrm>
        </p:grpSpPr>
        <p:grpSp>
          <p:nvGrpSpPr>
            <p:cNvPr id="4" name="Group 3"/>
            <p:cNvGrpSpPr/>
            <p:nvPr/>
          </p:nvGrpSpPr>
          <p:grpSpPr>
            <a:xfrm>
              <a:off x="3797594" y="2286000"/>
              <a:ext cx="762001" cy="990600"/>
              <a:chOff x="457200" y="1676400"/>
              <a:chExt cx="386862" cy="990600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57200" y="2057400"/>
                <a:ext cx="22567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r²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2012"/>
                <a:ext cx="161193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57200" y="1676400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q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514060" y="2993065"/>
              <a:ext cx="990600" cy="1045535"/>
              <a:chOff x="457200" y="1676400"/>
              <a:chExt cx="502920" cy="1045535"/>
            </a:xfrm>
          </p:grpSpPr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57200" y="2112335"/>
                <a:ext cx="50292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kumimoji="0" lang="el-GR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πε₀</a:t>
                </a: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²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457200" y="2132012"/>
                <a:ext cx="50292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611945" y="1676400"/>
                <a:ext cx="154745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q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2625348" y="1695271"/>
              <a:ext cx="2632452" cy="2308324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txBody>
            <a:bodyPr wrap="none" rtlCol="0">
              <a:spAutoFit/>
            </a:bodyPr>
            <a:lstStyle/>
            <a:p>
              <a:pPr algn="ctr">
                <a:buNone/>
              </a:pP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Kuat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medan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listrik</a:t>
              </a: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E = k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		</a:t>
              </a:r>
            </a:p>
            <a:p>
              <a:pPr algn="ctr">
                <a:buNone/>
              </a:pP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E =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	           </a:t>
              </a:r>
            </a:p>
            <a:p>
              <a:pPr algn="ctr">
                <a:buNone/>
              </a:pP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304800" y="4495800"/>
            <a:ext cx="8458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Vektor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kuat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medan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Vektor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menjauhi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positif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mendekati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negatif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Vektor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garis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sepanjang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garis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hubung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lukis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vektor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kuat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medanya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Hukum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Gauss</a:t>
            </a:r>
            <a:endParaRPr lang="en-US" sz="36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706562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tentang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garis-gari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Garis-garis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pernah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berpotongan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Garis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garis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selalu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mengarah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radial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luar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menjauhi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positif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radial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mendekati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negatif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Tempat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dimana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garis-garis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rapat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menyatakan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tempat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listriknya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kuat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447800" y="990600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Pengertian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Garis-garis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Medan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Listrik</a:t>
            </a:r>
            <a:endParaRPr lang="id-ID" sz="2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599" y="3611562"/>
            <a:ext cx="693845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276600"/>
            <a:ext cx="4343400" cy="3274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Formulasi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Hukum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Gauss</a:t>
            </a:r>
            <a:endPara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1600200"/>
            <a:ext cx="8686800" cy="156966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Fluks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didefinisikan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jumlah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garis-garis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medan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menembus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tegak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lurus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bidang</a:t>
            </a:r>
            <a:endParaRPr lang="id-ID" sz="24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z-Cyrl-AZ" sz="2400" dirty="0" smtClean="0">
                <a:latin typeface="Arial" pitchFamily="34" charset="0"/>
                <a:cs typeface="Arial" pitchFamily="34" charset="0"/>
              </a:rPr>
              <a:t>ф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EA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θ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8600" y="1600200"/>
            <a:ext cx="8610600" cy="3139321"/>
            <a:chOff x="228600" y="1066800"/>
            <a:chExt cx="8610600" cy="3139321"/>
          </a:xfrm>
        </p:grpSpPr>
        <p:grpSp>
          <p:nvGrpSpPr>
            <p:cNvPr id="2" name="Group 1"/>
            <p:cNvGrpSpPr/>
            <p:nvPr/>
          </p:nvGrpSpPr>
          <p:grpSpPr>
            <a:xfrm>
              <a:off x="4800599" y="2996610"/>
              <a:ext cx="762001" cy="978195"/>
              <a:chOff x="446404" y="1667540"/>
              <a:chExt cx="386862" cy="978195"/>
            </a:xfrm>
          </p:grpSpPr>
          <p:sp>
            <p:nvSpPr>
              <p:cNvPr id="3" name="Content Placeholder 2"/>
              <p:cNvSpPr txBox="1">
                <a:spLocks/>
              </p:cNvSpPr>
              <p:nvPr/>
            </p:nvSpPr>
            <p:spPr>
              <a:xfrm>
                <a:off x="500384" y="2036135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ε₀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46404" y="1667540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l-GR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Σ</a:t>
                </a: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q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228600" y="1066800"/>
              <a:ext cx="8610600" cy="3139321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ts val="1200"/>
                </a:spcBef>
                <a:buNone/>
              </a:pPr>
              <a:r>
                <a:rPr lang="en-US" sz="2400" b="1" dirty="0" err="1" smtClean="0">
                  <a:latin typeface="Arial" pitchFamily="34" charset="0"/>
                  <a:cs typeface="Arial" pitchFamily="34" charset="0"/>
                </a:rPr>
                <a:t>Hukum</a:t>
              </a:r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 Gauss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menyatakan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;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jumlah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garis-garis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medan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listrik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(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fluks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listrik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) yang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menembus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suatu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permukaan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tertutup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sama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dengan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jumlah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muatan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listrik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yang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dilingkupi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oleh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permukaan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tertutup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itu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di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bagi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dengan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permitivitas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udara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l-GR" sz="2400" i="1" dirty="0" smtClean="0">
                  <a:latin typeface="Arial" pitchFamily="34" charset="0"/>
                  <a:cs typeface="Arial" pitchFamily="34" charset="0"/>
                </a:rPr>
                <a:t>ε₀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id-ID" sz="2400" i="1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spcBef>
                  <a:spcPts val="1200"/>
                </a:spcBef>
                <a:buNone/>
              </a:pPr>
              <a:endParaRPr lang="en-US" sz="2400" i="1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spcBef>
                  <a:spcPts val="1200"/>
                </a:spcBef>
                <a:buNone/>
              </a:pPr>
              <a:r>
                <a:rPr lang="az-Cyrl-AZ" sz="2400" dirty="0" smtClean="0">
                  <a:latin typeface="Arial" pitchFamily="34" charset="0"/>
                  <a:cs typeface="Arial" pitchFamily="34" charset="0"/>
                </a:rPr>
                <a:t>ф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= EA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cos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l-GR" sz="2400" dirty="0" smtClean="0">
                  <a:latin typeface="Arial" pitchFamily="34" charset="0"/>
                  <a:cs typeface="Arial" pitchFamily="34" charset="0"/>
                </a:rPr>
                <a:t>θ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 =      		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spcBef>
                  <a:spcPts val="1200"/>
                </a:spcBef>
                <a:buNone/>
              </a:pP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Kuat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Medan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Listrik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bagi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Distribusi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Muatan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Kontinu</a:t>
            </a:r>
            <a:endParaRPr lang="en-US" sz="32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643093" y="2133600"/>
            <a:ext cx="1166907" cy="1109330"/>
            <a:chOff x="661893" y="2459665"/>
            <a:chExt cx="1166907" cy="1109330"/>
          </a:xfrm>
        </p:grpSpPr>
        <p:grpSp>
          <p:nvGrpSpPr>
            <p:cNvPr id="4" name="Group 3"/>
            <p:cNvGrpSpPr/>
            <p:nvPr/>
          </p:nvGrpSpPr>
          <p:grpSpPr>
            <a:xfrm>
              <a:off x="1197934" y="2578395"/>
              <a:ext cx="381001" cy="990600"/>
              <a:chOff x="435608" y="1740195"/>
              <a:chExt cx="386862" cy="990600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57200" y="2121195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35608" y="1740195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q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661893" y="2459665"/>
              <a:ext cx="1166907" cy="1015663"/>
            </a:xfrm>
            <a:prstGeom prst="rect">
              <a:avLst/>
            </a:prstGeom>
            <a:noFill/>
            <a:ln>
              <a:solidFill>
                <a:srgbClr val="00B050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marL="514350" indent="-514350"/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 marL="514350" indent="-514350"/>
              <a:r>
                <a:rPr lang="el-GR" sz="2000" dirty="0" smtClean="0">
                  <a:latin typeface="Arial" pitchFamily="34" charset="0"/>
                  <a:cs typeface="Arial" pitchFamily="34" charset="0"/>
                </a:rPr>
                <a:t>σ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= </a:t>
              </a: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 marL="514350" indent="-514350"/>
              <a:endParaRPr lang="en-US" sz="20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990600" y="1600200"/>
            <a:ext cx="7391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Kuat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Medan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Konduktor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Sejajar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953000" y="2133600"/>
            <a:ext cx="1317372" cy="990600"/>
            <a:chOff x="520288" y="4593265"/>
            <a:chExt cx="1317372" cy="990600"/>
          </a:xfrm>
        </p:grpSpPr>
        <p:grpSp>
          <p:nvGrpSpPr>
            <p:cNvPr id="8" name="Group 7"/>
            <p:cNvGrpSpPr/>
            <p:nvPr/>
          </p:nvGrpSpPr>
          <p:grpSpPr>
            <a:xfrm>
              <a:off x="1066801" y="4690730"/>
              <a:ext cx="770859" cy="893135"/>
              <a:chOff x="457200" y="1795130"/>
              <a:chExt cx="434844" cy="893135"/>
            </a:xfrm>
          </p:grpSpPr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12180" y="2078665"/>
                <a:ext cx="309488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l-GR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ε₀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05183" y="1795130"/>
                <a:ext cx="386861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l-GR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σ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520288" y="4593265"/>
              <a:ext cx="1287247" cy="923330"/>
            </a:xfrm>
            <a:prstGeom prst="rect">
              <a:avLst/>
            </a:prstGeom>
            <a:ln>
              <a:solidFill>
                <a:srgbClr val="92D050"/>
              </a:solidFill>
              <a:prstDash val="sysDash"/>
            </a:ln>
          </p:spPr>
          <p:txBody>
            <a:bodyPr wrap="square">
              <a:spAutoFit/>
            </a:bodyPr>
            <a:lstStyle/>
            <a:p>
              <a:pPr marL="514350" indent="-514350">
                <a:buNone/>
              </a:pPr>
              <a:endParaRPr lang="id-ID" dirty="0" smtClean="0">
                <a:latin typeface="Arial" pitchFamily="34" charset="0"/>
                <a:cs typeface="Arial" pitchFamily="34" charset="0"/>
              </a:endParaRPr>
            </a:p>
            <a:p>
              <a:pPr marL="514350" indent="-514350">
                <a:buNone/>
              </a:pPr>
              <a:r>
                <a:rPr lang="en-US" dirty="0" smtClean="0">
                  <a:latin typeface="Arial" pitchFamily="34" charset="0"/>
                  <a:cs typeface="Arial" pitchFamily="34" charset="0"/>
                </a:rPr>
                <a:t>E = </a:t>
              </a:r>
              <a:endParaRPr lang="id-ID" dirty="0" smtClean="0">
                <a:latin typeface="Arial" pitchFamily="34" charset="0"/>
                <a:cs typeface="Arial" pitchFamily="34" charset="0"/>
              </a:endParaRPr>
            </a:p>
            <a:p>
              <a:pPr marL="514350" indent="-514350">
                <a:buNone/>
              </a:pPr>
              <a:endParaRPr lang="en-US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181585"/>
            <a:ext cx="7315200" cy="3371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295400"/>
            <a:ext cx="411814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Kuat</a:t>
            </a:r>
            <a:r>
              <a:rPr lang="en-US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4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edan</a:t>
            </a:r>
            <a:r>
              <a:rPr lang="en-US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24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istrik</a:t>
            </a:r>
            <a:r>
              <a:rPr lang="en-US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24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onduktor</a:t>
            </a:r>
            <a:r>
              <a:rPr lang="en-US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4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ola</a:t>
            </a:r>
            <a:r>
              <a:rPr lang="en-US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d-ID" sz="2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4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erongga</a:t>
            </a:r>
            <a:endParaRPr lang="en-US" sz="24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762000" y="4648200"/>
            <a:ext cx="4228216" cy="1569660"/>
            <a:chOff x="762000" y="4648200"/>
            <a:chExt cx="4228216" cy="1569660"/>
          </a:xfrm>
        </p:grpSpPr>
        <p:grpSp>
          <p:nvGrpSpPr>
            <p:cNvPr id="8" name="Group 7"/>
            <p:cNvGrpSpPr/>
            <p:nvPr/>
          </p:nvGrpSpPr>
          <p:grpSpPr>
            <a:xfrm>
              <a:off x="1371600" y="5156790"/>
              <a:ext cx="990600" cy="990600"/>
              <a:chOff x="457200" y="1676400"/>
              <a:chExt cx="502920" cy="990600"/>
            </a:xfrm>
          </p:grpSpPr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57200" y="2057400"/>
                <a:ext cx="50292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kumimoji="0" lang="el-GR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π</a:t>
                </a: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²</a:t>
                </a:r>
                <a:r>
                  <a:rPr lang="el-GR" sz="2400" dirty="0" smtClean="0">
                    <a:latin typeface="Arial" pitchFamily="34" charset="0"/>
                    <a:cs typeface="Arial" pitchFamily="34" charset="0"/>
                  </a:rPr>
                  <a:t>ε₀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457200" y="2132012"/>
                <a:ext cx="50292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611945" y="1676400"/>
                <a:ext cx="154745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q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085215" y="5178055"/>
              <a:ext cx="990600" cy="990600"/>
              <a:chOff x="457200" y="1676400"/>
              <a:chExt cx="502920" cy="990600"/>
            </a:xfrm>
          </p:grpSpPr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57200" y="2057400"/>
                <a:ext cx="50292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kumimoji="0" lang="el-GR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π</a:t>
                </a:r>
                <a:r>
                  <a:rPr lang="el-GR" sz="2400" dirty="0" smtClean="0">
                    <a:latin typeface="Arial" pitchFamily="34" charset="0"/>
                    <a:cs typeface="Arial" pitchFamily="34" charset="0"/>
                  </a:rPr>
                  <a:t>ε₀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457200" y="2132012"/>
                <a:ext cx="50292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611945" y="1676400"/>
                <a:ext cx="154745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4228215" y="5178055"/>
              <a:ext cx="762001" cy="990600"/>
              <a:chOff x="457200" y="1676400"/>
              <a:chExt cx="386862" cy="990600"/>
            </a:xfrm>
          </p:grpSpPr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457200" y="2057400"/>
                <a:ext cx="22567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r²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457200" y="2132012"/>
                <a:ext cx="161193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Content Placeholder 2"/>
              <p:cNvSpPr txBox="1">
                <a:spLocks/>
              </p:cNvSpPr>
              <p:nvPr/>
            </p:nvSpPr>
            <p:spPr>
              <a:xfrm>
                <a:off x="457200" y="1676400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q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762000" y="4648200"/>
              <a:ext cx="4140877" cy="156966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Kuat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medan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listrik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diluar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bola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E =	        ; E =   </a:t>
              </a:r>
            </a:p>
            <a:p>
              <a:endParaRPr lang="id-ID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62000" y="2035076"/>
            <a:ext cx="2971800" cy="2308324"/>
            <a:chOff x="762000" y="1619071"/>
            <a:chExt cx="2971800" cy="2308324"/>
          </a:xfrm>
        </p:grpSpPr>
        <p:grpSp>
          <p:nvGrpSpPr>
            <p:cNvPr id="4" name="Group 3"/>
            <p:cNvGrpSpPr/>
            <p:nvPr/>
          </p:nvGrpSpPr>
          <p:grpSpPr>
            <a:xfrm>
              <a:off x="1600199" y="1828800"/>
              <a:ext cx="762001" cy="978195"/>
              <a:chOff x="457200" y="1688805"/>
              <a:chExt cx="386862" cy="978195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500384" y="2057400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l-GR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ε₀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57200" y="1688805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l-GR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Σ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q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762000" y="1619071"/>
              <a:ext cx="2971800" cy="2308324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>
                <a:buNone/>
              </a:pP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EA =	       = 0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Didalam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bola,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kuat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medan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listrik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sama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dengan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nol.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04039"/>
            <a:ext cx="2057400" cy="5057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760"/>
            <a:ext cx="8229600" cy="114300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Potensial Listrik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4572000" y="2971800"/>
            <a:ext cx="4114800" cy="956930"/>
            <a:chOff x="4572000" y="2624470"/>
            <a:chExt cx="4114800" cy="956930"/>
          </a:xfrm>
        </p:grpSpPr>
        <p:grpSp>
          <p:nvGrpSpPr>
            <p:cNvPr id="4" name="Group 3"/>
            <p:cNvGrpSpPr/>
            <p:nvPr/>
          </p:nvGrpSpPr>
          <p:grpSpPr>
            <a:xfrm>
              <a:off x="6611679" y="2624470"/>
              <a:ext cx="889591" cy="945999"/>
              <a:chOff x="457200" y="1752600"/>
              <a:chExt cx="451638" cy="945999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95886" y="2088999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r²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521976" y="1752600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7589874" y="2624470"/>
              <a:ext cx="889591" cy="956930"/>
              <a:chOff x="457200" y="1752600"/>
              <a:chExt cx="451638" cy="956930"/>
            </a:xfrm>
          </p:grpSpPr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11180" y="2099930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r¹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21976" y="1752600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4572000" y="2665343"/>
              <a:ext cx="4114800" cy="830997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W₁₂ = -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Kq₀q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[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	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-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 	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]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2362200" y="1752600"/>
            <a:ext cx="68114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Formulasi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Energi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Potensial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Listrik</a:t>
            </a:r>
            <a:endParaRPr lang="id-ID" sz="3200" b="1" dirty="0"/>
          </a:p>
        </p:txBody>
      </p:sp>
      <p:grpSp>
        <p:nvGrpSpPr>
          <p:cNvPr id="34" name="Group 33"/>
          <p:cNvGrpSpPr/>
          <p:nvPr/>
        </p:nvGrpSpPr>
        <p:grpSpPr>
          <a:xfrm>
            <a:off x="2667000" y="4800600"/>
            <a:ext cx="6019800" cy="1206795"/>
            <a:chOff x="2286000" y="5050465"/>
            <a:chExt cx="6019800" cy="1206795"/>
          </a:xfrm>
        </p:grpSpPr>
        <p:sp>
          <p:nvSpPr>
            <p:cNvPr id="24" name="Rectangle 23"/>
            <p:cNvSpPr/>
            <p:nvPr/>
          </p:nvSpPr>
          <p:spPr>
            <a:xfrm>
              <a:off x="2286000" y="5050465"/>
              <a:ext cx="6019800" cy="1200329"/>
            </a:xfrm>
            <a:prstGeom prst="rect">
              <a:avLst/>
            </a:prstGeom>
            <a:ln>
              <a:solidFill>
                <a:srgbClr val="FFFF00"/>
              </a:solidFill>
            </a:ln>
          </p:spPr>
          <p:txBody>
            <a:bodyPr wrap="square">
              <a:spAutoFit/>
            </a:bodyPr>
            <a:lstStyle/>
            <a:p>
              <a:pPr>
                <a:buNone/>
              </a:pP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ΔEP₁₂ = EP₂ - EP₁ =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Kq₀q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[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	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-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	 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] 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 </a:t>
              </a: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6197009" y="5300330"/>
              <a:ext cx="889591" cy="945999"/>
              <a:chOff x="457200" y="1752600"/>
              <a:chExt cx="451638" cy="945999"/>
            </a:xfrm>
          </p:grpSpPr>
          <p:sp>
            <p:nvSpPr>
              <p:cNvPr id="27" name="Content Placeholder 2"/>
              <p:cNvSpPr txBox="1">
                <a:spLocks/>
              </p:cNvSpPr>
              <p:nvPr/>
            </p:nvSpPr>
            <p:spPr>
              <a:xfrm>
                <a:off x="495886" y="2088999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r²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521976" y="1752600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7175204" y="5300330"/>
              <a:ext cx="889591" cy="956930"/>
              <a:chOff x="457200" y="1752600"/>
              <a:chExt cx="451638" cy="956930"/>
            </a:xfrm>
          </p:grpSpPr>
          <p:sp>
            <p:nvSpPr>
              <p:cNvPr id="31" name="Content Placeholder 2"/>
              <p:cNvSpPr txBox="1">
                <a:spLocks/>
              </p:cNvSpPr>
              <p:nvPr/>
            </p:nvSpPr>
            <p:spPr>
              <a:xfrm>
                <a:off x="511180" y="2099930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r¹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Content Placeholder 2"/>
              <p:cNvSpPr txBox="1">
                <a:spLocks/>
              </p:cNvSpPr>
              <p:nvPr/>
            </p:nvSpPr>
            <p:spPr>
              <a:xfrm>
                <a:off x="521976" y="1752600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Beda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Potensial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Listrik</a:t>
            </a:r>
            <a:endParaRPr lang="en-US" sz="36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3400" y="1369874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Potensial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didefinisikan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energi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potensial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per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satuan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uji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dipindahkan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143000" y="3295471"/>
            <a:ext cx="2286000" cy="1200329"/>
            <a:chOff x="2286000" y="2721935"/>
            <a:chExt cx="2286000" cy="1200329"/>
          </a:xfrm>
        </p:grpSpPr>
        <p:grpSp>
          <p:nvGrpSpPr>
            <p:cNvPr id="4" name="Group 3"/>
            <p:cNvGrpSpPr/>
            <p:nvPr/>
          </p:nvGrpSpPr>
          <p:grpSpPr>
            <a:xfrm>
              <a:off x="3352800" y="2929270"/>
              <a:ext cx="1219200" cy="956930"/>
              <a:chOff x="457200" y="1688805"/>
              <a:chExt cx="386862" cy="956930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549980" y="2036135"/>
                <a:ext cx="145073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q₀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57200" y="1688805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ΔEP₁₂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2286000" y="2721935"/>
              <a:ext cx="2286000" cy="1200329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>
                <a:buNone/>
              </a:pP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ΔV₁₂ = 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366672" y="4953000"/>
            <a:ext cx="3634328" cy="1027415"/>
            <a:chOff x="2838192" y="4882515"/>
            <a:chExt cx="3634328" cy="1027415"/>
          </a:xfrm>
        </p:grpSpPr>
        <p:grpSp>
          <p:nvGrpSpPr>
            <p:cNvPr id="8" name="Group 7"/>
            <p:cNvGrpSpPr/>
            <p:nvPr/>
          </p:nvGrpSpPr>
          <p:grpSpPr>
            <a:xfrm>
              <a:off x="4563139" y="4974265"/>
              <a:ext cx="901996" cy="935665"/>
              <a:chOff x="457200" y="1752600"/>
              <a:chExt cx="457936" cy="935665"/>
            </a:xfrm>
          </p:grpSpPr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4573" y="2078665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r²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28274" y="1752600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5520069" y="4974265"/>
              <a:ext cx="868326" cy="935665"/>
              <a:chOff x="457200" y="1752600"/>
              <a:chExt cx="440842" cy="935665"/>
            </a:xfrm>
          </p:grpSpPr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521976" y="2078665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r¹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511180" y="1752600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2838192" y="4882515"/>
              <a:ext cx="3634328" cy="984885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txBody>
            <a:bodyPr wrap="none">
              <a:spAutoFit/>
            </a:bodyPr>
            <a:lstStyle/>
            <a:p>
              <a:pPr>
                <a:buNone/>
              </a:pPr>
              <a:endParaRPr lang="id-ID" sz="1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ΔV₁₂ =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Kq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[ 	       - 	       ]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Potensial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Mutlak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Muatan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Sumber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Titik</a:t>
            </a:r>
            <a:endParaRPr lang="en-US" sz="36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450140"/>
            <a:ext cx="861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Potensial</a:t>
            </a:r>
            <a:r>
              <a:rPr lang="id-ID" sz="2400" b="1" i="1" dirty="0" smtClean="0">
                <a:latin typeface="Arial" pitchFamily="34" charset="0"/>
                <a:cs typeface="Arial" pitchFamily="34" charset="0"/>
              </a:rPr>
              <a:t> mutlak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energi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potensial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per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satuan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ketika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uji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dipindahkan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tak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berhingga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jauhnya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tanyakan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914400" y="2035314"/>
            <a:ext cx="7315200" cy="2079486"/>
            <a:chOff x="914400" y="2035314"/>
            <a:chExt cx="7315200" cy="2079486"/>
          </a:xfrm>
        </p:grpSpPr>
        <p:sp>
          <p:nvSpPr>
            <p:cNvPr id="9" name="Rectangle 8"/>
            <p:cNvSpPr/>
            <p:nvPr/>
          </p:nvSpPr>
          <p:spPr>
            <a:xfrm>
              <a:off x="914400" y="2035314"/>
              <a:ext cx="731520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buNone/>
              </a:pPr>
              <a:r>
                <a:rPr lang="el-GR" sz="2000" dirty="0" smtClean="0">
                  <a:latin typeface="Arial" pitchFamily="34" charset="0"/>
                  <a:cs typeface="Arial" pitchFamily="34" charset="0"/>
                </a:rPr>
                <a:t>Δ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V₁₂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adalah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potensial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akhir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( V₂ )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dikurangi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potensi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awal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( V₁ )</a:t>
              </a:r>
            </a:p>
            <a:p>
              <a:pPr algn="ctr">
                <a:buNone/>
              </a:pPr>
              <a:r>
                <a:rPr lang="el-GR" sz="2000" dirty="0" smtClean="0">
                  <a:latin typeface="Arial" pitchFamily="34" charset="0"/>
                  <a:cs typeface="Arial" pitchFamily="34" charset="0"/>
                </a:rPr>
                <a:t>Δ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V₁₂ = V₂ - V₁ 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514600" y="3111795"/>
              <a:ext cx="4114800" cy="1003005"/>
              <a:chOff x="1676400" y="3264195"/>
              <a:chExt cx="4114800" cy="1003005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4953000" y="3310270"/>
                <a:ext cx="804531" cy="956930"/>
                <a:chOff x="457200" y="1752600"/>
                <a:chExt cx="408454" cy="956930"/>
              </a:xfrm>
            </p:grpSpPr>
            <p:sp>
              <p:nvSpPr>
                <p:cNvPr id="5" name="Content Placeholder 2"/>
                <p:cNvSpPr txBox="1">
                  <a:spLocks/>
                </p:cNvSpPr>
                <p:nvPr/>
              </p:nvSpPr>
              <p:spPr>
                <a:xfrm>
                  <a:off x="528274" y="2099930"/>
                  <a:ext cx="309489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marR="0" lvl="0" indent="-342900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r>
                    <a:rPr kumimoji="0" lang="en-US" sz="20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r</a:t>
                  </a:r>
                  <a:endPara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6" name="Straight Connector 5"/>
                <p:cNvCxnSpPr/>
                <p:nvPr/>
              </p:nvCxnSpPr>
              <p:spPr>
                <a:xfrm>
                  <a:off x="457200" y="2133600"/>
                  <a:ext cx="309489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Content Placeholder 2"/>
                <p:cNvSpPr txBox="1">
                  <a:spLocks/>
                </p:cNvSpPr>
                <p:nvPr/>
              </p:nvSpPr>
              <p:spPr>
                <a:xfrm>
                  <a:off x="478792" y="1752600"/>
                  <a:ext cx="386862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marR="0" lvl="0" indent="-342900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r>
                    <a:rPr kumimoji="0" lang="en-US" sz="2000" b="0" i="0" u="none" strike="noStrike" kern="1200" cap="none" spc="0" normalizeH="0" baseline="0" noProof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" pitchFamily="34" charset="0"/>
                      <a:cs typeface="Arial" pitchFamily="34" charset="0"/>
                    </a:rPr>
                    <a:t>Kq</a:t>
                  </a:r>
                  <a:endPara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0" name="Rectangle 9"/>
              <p:cNvSpPr/>
              <p:nvPr/>
            </p:nvSpPr>
            <p:spPr>
              <a:xfrm>
                <a:off x="1676400" y="3264195"/>
                <a:ext cx="4114800" cy="861774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endParaRPr lang="id-ID" sz="1000" dirty="0" smtClean="0">
                  <a:latin typeface="Arial" pitchFamily="34" charset="0"/>
                  <a:cs typeface="Arial" pitchFamily="34" charset="0"/>
                </a:endParaRPr>
              </a:p>
              <a:p>
                <a:pPr>
                  <a:buNone/>
                </a:pPr>
                <a:r>
                  <a:rPr lang="en-US" sz="2000" b="1" dirty="0" err="1" smtClean="0">
                    <a:latin typeface="Arial" pitchFamily="34" charset="0"/>
                    <a:cs typeface="Arial" pitchFamily="34" charset="0"/>
                  </a:rPr>
                  <a:t>Potensi</a:t>
                </a:r>
                <a:r>
                  <a:rPr lang="en-US" sz="20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000" b="1" dirty="0" err="1" smtClean="0">
                    <a:latin typeface="Arial" pitchFamily="34" charset="0"/>
                    <a:cs typeface="Arial" pitchFamily="34" charset="0"/>
                  </a:rPr>
                  <a:t>mutlak</a:t>
                </a:r>
                <a:r>
                  <a:rPr lang="en-US" sz="20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id-ID" sz="2000" dirty="0" smtClean="0">
                    <a:latin typeface="Arial" pitchFamily="34" charset="0"/>
                    <a:cs typeface="Arial" pitchFamily="34" charset="0"/>
                  </a:rPr>
                  <a:t>	</a:t>
                </a: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V = </a:t>
                </a:r>
                <a:endParaRPr lang="id-ID" sz="2000" dirty="0" smtClean="0">
                  <a:latin typeface="Arial" pitchFamily="34" charset="0"/>
                  <a:cs typeface="Arial" pitchFamily="34" charset="0"/>
                </a:endParaRPr>
              </a:p>
              <a:p>
                <a:pPr>
                  <a:buNone/>
                </a:pPr>
                <a:endParaRPr lang="en-US" sz="2000" dirty="0" smtClean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Potensial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Beberapa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Muatan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Sumber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Titik</a:t>
            </a:r>
            <a:endParaRPr lang="en-US" sz="36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219200" y="2819400"/>
            <a:ext cx="7010400" cy="1938992"/>
            <a:chOff x="1295400" y="3810000"/>
            <a:chExt cx="7010400" cy="1938992"/>
          </a:xfrm>
        </p:grpSpPr>
        <p:grpSp>
          <p:nvGrpSpPr>
            <p:cNvPr id="4" name="Group 3"/>
            <p:cNvGrpSpPr/>
            <p:nvPr/>
          </p:nvGrpSpPr>
          <p:grpSpPr>
            <a:xfrm>
              <a:off x="2599660" y="4733260"/>
              <a:ext cx="847061" cy="1003005"/>
              <a:chOff x="457200" y="1663995"/>
              <a:chExt cx="430046" cy="1003005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528274" y="2057400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id-ID" sz="2400" dirty="0" smtClean="0"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2400" baseline="-25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id-ID" sz="2400" baseline="-25000" dirty="0" smtClean="0">
                    <a:latin typeface="Arial" pitchFamily="34" charset="0"/>
                    <a:cs typeface="Arial" pitchFamily="34" charset="0"/>
                  </a:rPr>
                  <a:t>i</a:t>
                </a:r>
                <a:endParaRPr lang="id-ID" sz="2400" dirty="0" smtClean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500384" y="1663995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id-ID" sz="2400" dirty="0" smtClean="0">
                    <a:latin typeface="Arial" pitchFamily="34" charset="0"/>
                    <a:cs typeface="Arial" pitchFamily="34" charset="0"/>
                  </a:rPr>
                  <a:t>q</a:t>
                </a:r>
                <a:r>
                  <a:rPr lang="en-US" sz="2400" baseline="-25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id-ID" sz="2400" baseline="-25000" dirty="0" smtClean="0">
                    <a:latin typeface="Arial" pitchFamily="34" charset="0"/>
                    <a:cs typeface="Arial" pitchFamily="34" charset="0"/>
                  </a:rPr>
                  <a:t>i</a:t>
                </a:r>
                <a:endParaRPr lang="id-ID" sz="2400" dirty="0" smtClean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1295400" y="3810000"/>
              <a:ext cx="7010400" cy="1938992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buNone/>
              </a:pP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Potensial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listrik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yang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ditimbulkan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oleh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beberapa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muatan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sumber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V = k </a:t>
              </a:r>
              <a:r>
                <a:rPr lang="el-GR" sz="2400" dirty="0" smtClean="0">
                  <a:latin typeface="Arial" pitchFamily="34" charset="0"/>
                  <a:cs typeface="Arial" pitchFamily="34" charset="0"/>
                </a:rPr>
                <a:t>Σ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	= k (      +       + 	+	 + . . . )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89410" y="4711995"/>
              <a:ext cx="46358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1600" dirty="0" smtClean="0">
                  <a:latin typeface="Arial" pitchFamily="34" charset="0"/>
                  <a:cs typeface="Arial" pitchFamily="34" charset="0"/>
                </a:rPr>
                <a:t>n</a:t>
              </a:r>
            </a:p>
            <a:p>
              <a:pPr algn="ctr"/>
              <a:endParaRPr lang="id-ID" sz="16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id-ID" sz="1600" dirty="0" smtClean="0">
                  <a:latin typeface="Arial" pitchFamily="34" charset="0"/>
                  <a:cs typeface="Arial" pitchFamily="34" charset="0"/>
                </a:rPr>
                <a:t>i=1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4693791" y="4745665"/>
              <a:ext cx="640208" cy="1003005"/>
              <a:chOff x="432926" y="1663995"/>
              <a:chExt cx="507723" cy="1003005"/>
            </a:xfrm>
          </p:grpSpPr>
          <p:sp>
            <p:nvSpPr>
              <p:cNvPr id="27" name="Content Placeholder 2"/>
              <p:cNvSpPr txBox="1">
                <a:spLocks/>
              </p:cNvSpPr>
              <p:nvPr/>
            </p:nvSpPr>
            <p:spPr>
              <a:xfrm>
                <a:off x="494544" y="2057400"/>
                <a:ext cx="446105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id-ID" sz="2400" dirty="0" smtClean="0"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2400" baseline="-25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id-ID" sz="2400" baseline="-25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endParaRPr lang="id-ID" sz="2400" dirty="0" smtClean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432926" y="1663995"/>
                <a:ext cx="447293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id-ID" sz="2400" dirty="0" smtClean="0">
                    <a:latin typeface="Arial" pitchFamily="34" charset="0"/>
                    <a:cs typeface="Arial" pitchFamily="34" charset="0"/>
                  </a:rPr>
                  <a:t>q</a:t>
                </a:r>
                <a:r>
                  <a:rPr lang="en-US" sz="2400" baseline="-25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id-ID" sz="2400" baseline="-25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endParaRPr lang="id-ID" sz="2400" dirty="0" smtClean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3941135" y="4745665"/>
              <a:ext cx="630863" cy="1003005"/>
              <a:chOff x="432926" y="1663995"/>
              <a:chExt cx="500313" cy="1003005"/>
            </a:xfrm>
          </p:grpSpPr>
          <p:sp>
            <p:nvSpPr>
              <p:cNvPr id="31" name="Content Placeholder 2"/>
              <p:cNvSpPr txBox="1">
                <a:spLocks/>
              </p:cNvSpPr>
              <p:nvPr/>
            </p:nvSpPr>
            <p:spPr>
              <a:xfrm>
                <a:off x="494544" y="2057400"/>
                <a:ext cx="438695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id-ID" sz="2400" dirty="0" smtClean="0"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2400" baseline="-25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id-ID" sz="2400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lang="id-ID" sz="2400" dirty="0" smtClean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Content Placeholder 2"/>
              <p:cNvSpPr txBox="1">
                <a:spLocks/>
              </p:cNvSpPr>
              <p:nvPr/>
            </p:nvSpPr>
            <p:spPr>
              <a:xfrm>
                <a:off x="432926" y="1663995"/>
                <a:ext cx="439883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id-ID" sz="2400" dirty="0" smtClean="0">
                    <a:latin typeface="Arial" pitchFamily="34" charset="0"/>
                    <a:cs typeface="Arial" pitchFamily="34" charset="0"/>
                  </a:rPr>
                  <a:t>q</a:t>
                </a:r>
                <a:r>
                  <a:rPr lang="en-US" sz="2400" baseline="-25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id-ID" sz="2400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lang="id-ID" sz="2400" dirty="0" smtClean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6446391" y="4745665"/>
              <a:ext cx="640209" cy="1003005"/>
              <a:chOff x="432926" y="1663995"/>
              <a:chExt cx="507725" cy="1003005"/>
            </a:xfrm>
          </p:grpSpPr>
          <p:sp>
            <p:nvSpPr>
              <p:cNvPr id="35" name="Content Placeholder 2"/>
              <p:cNvSpPr txBox="1">
                <a:spLocks/>
              </p:cNvSpPr>
              <p:nvPr/>
            </p:nvSpPr>
            <p:spPr>
              <a:xfrm>
                <a:off x="494544" y="2057400"/>
                <a:ext cx="385674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id-ID" sz="2400" dirty="0" smtClean="0"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2400" baseline="-25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id-ID" sz="2400" baseline="-25000" dirty="0" smtClean="0">
                    <a:latin typeface="Arial" pitchFamily="34" charset="0"/>
                    <a:cs typeface="Arial" pitchFamily="34" charset="0"/>
                  </a:rPr>
                  <a:t>4</a:t>
                </a:r>
                <a:endParaRPr lang="id-ID" sz="2400" dirty="0" smtClean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432926" y="1663995"/>
                <a:ext cx="507725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id-ID" sz="2400" dirty="0" smtClean="0">
                    <a:latin typeface="Arial" pitchFamily="34" charset="0"/>
                    <a:cs typeface="Arial" pitchFamily="34" charset="0"/>
                  </a:rPr>
                  <a:t>q</a:t>
                </a:r>
                <a:r>
                  <a:rPr lang="id-ID" sz="2400" baseline="-25000" dirty="0" smtClean="0">
                    <a:latin typeface="Arial" pitchFamily="34" charset="0"/>
                    <a:cs typeface="Arial" pitchFamily="34" charset="0"/>
                  </a:rPr>
                  <a:t>4</a:t>
                </a:r>
                <a:endParaRPr lang="id-ID" sz="2400" dirty="0" smtClean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5562600" y="4745665"/>
              <a:ext cx="609600" cy="1003005"/>
              <a:chOff x="432926" y="1663995"/>
              <a:chExt cx="386862" cy="1003005"/>
            </a:xfrm>
          </p:grpSpPr>
          <p:sp>
            <p:nvSpPr>
              <p:cNvPr id="39" name="Content Placeholder 2"/>
              <p:cNvSpPr txBox="1">
                <a:spLocks/>
              </p:cNvSpPr>
              <p:nvPr/>
            </p:nvSpPr>
            <p:spPr>
              <a:xfrm>
                <a:off x="494545" y="2057400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id-ID" sz="2400" dirty="0" smtClean="0"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2400" baseline="-25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id-ID" sz="2400" baseline="-25000" dirty="0" smtClean="0">
                    <a:latin typeface="Arial" pitchFamily="34" charset="0"/>
                    <a:cs typeface="Arial" pitchFamily="34" charset="0"/>
                  </a:rPr>
                  <a:t>3</a:t>
                </a:r>
                <a:endParaRPr lang="id-ID" sz="2400" dirty="0" smtClean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Content Placeholder 2"/>
              <p:cNvSpPr txBox="1">
                <a:spLocks/>
              </p:cNvSpPr>
              <p:nvPr/>
            </p:nvSpPr>
            <p:spPr>
              <a:xfrm>
                <a:off x="432926" y="1663995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id-ID" sz="2400" dirty="0" smtClean="0">
                    <a:latin typeface="Arial" pitchFamily="34" charset="0"/>
                    <a:cs typeface="Arial" pitchFamily="34" charset="0"/>
                  </a:rPr>
                  <a:t>q</a:t>
                </a:r>
                <a:r>
                  <a:rPr lang="en-US" sz="2400" baseline="-25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id-ID" sz="2400" baseline="-25000" dirty="0" smtClean="0">
                    <a:latin typeface="Arial" pitchFamily="34" charset="0"/>
                    <a:cs typeface="Arial" pitchFamily="34" charset="0"/>
                  </a:rPr>
                  <a:t>3</a:t>
                </a:r>
                <a:endParaRPr lang="id-ID" sz="2400" dirty="0" smtClean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Gaya </a:t>
            </a:r>
            <a:r>
              <a:rPr lang="en-U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Medan </a:t>
            </a:r>
            <a:r>
              <a:rPr lang="en-U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Listrik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2057400"/>
            <a:ext cx="4540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Menunjukan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Statis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524000"/>
            <a:ext cx="28264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Gaya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Listrik</a:t>
            </a:r>
            <a:endParaRPr lang="id-ID" sz="3600" b="1" dirty="0">
              <a:solidFill>
                <a:srgbClr val="00B0F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14600"/>
            <a:ext cx="8534400" cy="4053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Hukum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Kekekalan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Energi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Mekanik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Medan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Listrik</a:t>
            </a:r>
            <a:endParaRPr lang="en-US" sz="36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295400" y="2775811"/>
            <a:ext cx="6858000" cy="2329589"/>
            <a:chOff x="1295400" y="2775811"/>
            <a:chExt cx="6858000" cy="2329589"/>
          </a:xfrm>
        </p:grpSpPr>
        <p:grpSp>
          <p:nvGrpSpPr>
            <p:cNvPr id="4" name="Group 3"/>
            <p:cNvGrpSpPr/>
            <p:nvPr/>
          </p:nvGrpSpPr>
          <p:grpSpPr>
            <a:xfrm>
              <a:off x="5803605" y="4115398"/>
              <a:ext cx="381000" cy="990002"/>
              <a:chOff x="457199" y="1706525"/>
              <a:chExt cx="386862" cy="990002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57199" y="2086927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57199" y="1706525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1295400" y="2775811"/>
              <a:ext cx="6858000" cy="2308324"/>
            </a:xfrm>
            <a:prstGeom prst="rect">
              <a:avLst/>
            </a:prstGeom>
            <a:ln w="38100">
              <a:solidFill>
                <a:srgbClr val="FFC000"/>
              </a:solidFill>
              <a:prstDash val="sysDash"/>
            </a:ln>
          </p:spPr>
          <p:txBody>
            <a:bodyPr wrap="square">
              <a:spAutoFit/>
            </a:bodyPr>
            <a:lstStyle/>
            <a:p>
              <a:pPr algn="ctr">
                <a:buNone/>
              </a:pP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Hukum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kekekalan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energi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mekanik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algn="ctr">
                <a:buNone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EP₁ + EK₁ = EP₂ + EK₂</a:t>
              </a:r>
              <a:endParaRPr lang="id-ID" sz="2400" i="1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endParaRPr lang="en-US" sz="2400" i="1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qV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₁ +       mv₁² =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qV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₂ +	 mv₂² </a:t>
              </a:r>
              <a:endParaRPr lang="id-ID" sz="2400" i="1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endParaRPr lang="en-US" sz="2400" i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462670" y="4114800"/>
              <a:ext cx="381000" cy="990002"/>
              <a:chOff x="457199" y="1706525"/>
              <a:chExt cx="386862" cy="990002"/>
            </a:xfrm>
          </p:grpSpPr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57199" y="2086927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457199" y="1706525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Hubungan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Dua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Keping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Sejajar</a:t>
            </a:r>
            <a:endParaRPr lang="en-US" sz="36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1447800"/>
            <a:ext cx="5376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Konduktor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Keping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Sejajar</a:t>
            </a:r>
            <a:endParaRPr lang="id-ID" sz="2800" b="1" dirty="0"/>
          </a:p>
        </p:txBody>
      </p:sp>
      <p:sp>
        <p:nvSpPr>
          <p:cNvPr id="12" name="Rectangle 11"/>
          <p:cNvSpPr/>
          <p:nvPr/>
        </p:nvSpPr>
        <p:spPr>
          <a:xfrm>
            <a:off x="5742666" y="3500735"/>
            <a:ext cx="1726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400" baseline="-25000" dirty="0" smtClean="0">
                <a:latin typeface="Arial" pitchFamily="34" charset="0"/>
                <a:cs typeface="Arial" pitchFamily="34" charset="0"/>
              </a:rPr>
              <a:t>AB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 = Ed</a:t>
            </a:r>
            <a:endParaRPr lang="id-ID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392" y="1961864"/>
            <a:ext cx="5029200" cy="461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4971871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diantara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 r≤ d )	</a:t>
            </a:r>
            <a:r>
              <a:rPr lang="id-ID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	V = E x r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/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diantara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luar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 r &gt; d )  	</a:t>
            </a:r>
            <a:r>
              <a:rPr lang="id-ID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V = E x d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697" y="1197592"/>
            <a:ext cx="8610600" cy="3478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57200"/>
            <a:ext cx="2362200" cy="1779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914400"/>
            <a:ext cx="6400800" cy="2982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Konduktor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Bola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Berongga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533400" y="4019264"/>
            <a:ext cx="8077200" cy="2743200"/>
            <a:chOff x="304800" y="4191000"/>
            <a:chExt cx="8077200" cy="2743200"/>
          </a:xfrm>
        </p:grpSpPr>
        <p:grpSp>
          <p:nvGrpSpPr>
            <p:cNvPr id="6" name="Group 5"/>
            <p:cNvGrpSpPr/>
            <p:nvPr/>
          </p:nvGrpSpPr>
          <p:grpSpPr>
            <a:xfrm>
              <a:off x="5541335" y="4953000"/>
              <a:ext cx="568400" cy="1024270"/>
              <a:chOff x="457200" y="1718930"/>
              <a:chExt cx="412247" cy="1024270"/>
            </a:xfrm>
          </p:grpSpPr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89270" y="2133600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82585" y="1718930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q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304800" y="4191000"/>
              <a:ext cx="8077200" cy="2554545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sz="2000" b="1" i="1" dirty="0" err="1" smtClean="0">
                  <a:latin typeface="Arial" pitchFamily="34" charset="0"/>
                  <a:cs typeface="Arial" pitchFamily="34" charset="0"/>
                </a:rPr>
                <a:t>Bidang</a:t>
              </a:r>
              <a:r>
                <a:rPr lang="en-US" sz="2000" b="1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i="1" dirty="0" err="1" smtClean="0">
                  <a:latin typeface="Arial" pitchFamily="34" charset="0"/>
                  <a:cs typeface="Arial" pitchFamily="34" charset="0"/>
                </a:rPr>
                <a:t>ekipotensial</a:t>
              </a:r>
              <a:r>
                <a:rPr lang="en-US" sz="2000" b="1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adalah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bidang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di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mana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setiap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titik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pada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bidang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tersebut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memiliki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potensial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listrik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yang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sama</a:t>
              </a:r>
              <a:r>
                <a:rPr lang="id-ID" sz="2000" i="1" dirty="0" smtClean="0">
                  <a:latin typeface="Arial" pitchFamily="34" charset="0"/>
                  <a:cs typeface="Arial" pitchFamily="34" charset="0"/>
                </a:rPr>
                <a:t>.</a:t>
              </a:r>
            </a:p>
            <a:p>
              <a:pPr>
                <a:buNone/>
              </a:pPr>
              <a:endParaRPr lang="en-US" sz="20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di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dalam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dan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di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kulit</a:t>
              </a:r>
              <a:r>
                <a:rPr lang="id-ID" sz="2000" i="1" dirty="0" smtClean="0">
                  <a:latin typeface="Arial" pitchFamily="34" charset="0"/>
                  <a:cs typeface="Arial" pitchFamily="34" charset="0"/>
                </a:rPr>
                <a:t>	</a:t>
              </a:r>
              <a:r>
                <a:rPr lang="id-ID" sz="2000" i="1" dirty="0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	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VD = VC = k 	 </a:t>
              </a:r>
              <a:r>
                <a:rPr lang="id-ID" sz="2000" i="1" dirty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= </a:t>
              </a:r>
              <a:endParaRPr lang="id-ID" sz="20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20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20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di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luar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bola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( r &gt; R )</a:t>
              </a:r>
              <a:r>
                <a:rPr lang="id-ID" sz="2000" dirty="0" smtClean="0">
                  <a:latin typeface="Arial" pitchFamily="34" charset="0"/>
                  <a:cs typeface="Arial" pitchFamily="34" charset="0"/>
                </a:rPr>
                <a:t>	</a:t>
              </a:r>
              <a:r>
                <a:rPr lang="id-ID" sz="2000" dirty="0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	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VB = k</a:t>
              </a:r>
              <a:r>
                <a:rPr lang="id-ID" sz="2000" dirty="0" smtClean="0">
                  <a:latin typeface="Arial" pitchFamily="34" charset="0"/>
                  <a:cs typeface="Arial" pitchFamily="34" charset="0"/>
                </a:rPr>
                <a:t>	      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= 	      </a:t>
              </a: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2000" dirty="0" smtClean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6324599" y="4940595"/>
              <a:ext cx="838201" cy="1003005"/>
              <a:chOff x="457200" y="1718930"/>
              <a:chExt cx="553212" cy="1003005"/>
            </a:xfrm>
          </p:grpSpPr>
          <p:sp>
            <p:nvSpPr>
              <p:cNvPr id="34" name="Content Placeholder 2"/>
              <p:cNvSpPr txBox="1">
                <a:spLocks/>
              </p:cNvSpPr>
              <p:nvPr/>
            </p:nvSpPr>
            <p:spPr>
              <a:xfrm>
                <a:off x="507492" y="2112335"/>
                <a:ext cx="50292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kumimoji="0" lang="el-GR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π</a:t>
                </a:r>
                <a:r>
                  <a:rPr lang="el-GR" sz="2000" dirty="0" smtClean="0">
                    <a:latin typeface="Arial" pitchFamily="34" charset="0"/>
                    <a:cs typeface="Arial" pitchFamily="34" charset="0"/>
                  </a:rPr>
                  <a:t>ε₀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457200" y="2132012"/>
                <a:ext cx="50292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Content Placeholder 2"/>
              <p:cNvSpPr txBox="1">
                <a:spLocks/>
              </p:cNvSpPr>
              <p:nvPr/>
            </p:nvSpPr>
            <p:spPr>
              <a:xfrm>
                <a:off x="604208" y="1718930"/>
                <a:ext cx="154745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7204000" y="4953000"/>
              <a:ext cx="568400" cy="1024270"/>
              <a:chOff x="457200" y="1718930"/>
              <a:chExt cx="412247" cy="1024270"/>
            </a:xfrm>
          </p:grpSpPr>
          <p:sp>
            <p:nvSpPr>
              <p:cNvPr id="38" name="Content Placeholder 2"/>
              <p:cNvSpPr txBox="1">
                <a:spLocks/>
              </p:cNvSpPr>
              <p:nvPr/>
            </p:nvSpPr>
            <p:spPr>
              <a:xfrm>
                <a:off x="489270" y="2133600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Content Placeholder 2"/>
              <p:cNvSpPr txBox="1">
                <a:spLocks/>
              </p:cNvSpPr>
              <p:nvPr/>
            </p:nvSpPr>
            <p:spPr>
              <a:xfrm>
                <a:off x="482585" y="1718930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q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864395" y="5909930"/>
              <a:ext cx="568400" cy="1024270"/>
              <a:chOff x="457200" y="1718930"/>
              <a:chExt cx="412247" cy="1024270"/>
            </a:xfrm>
          </p:grpSpPr>
          <p:sp>
            <p:nvSpPr>
              <p:cNvPr id="42" name="Content Placeholder 2"/>
              <p:cNvSpPr txBox="1">
                <a:spLocks/>
              </p:cNvSpPr>
              <p:nvPr/>
            </p:nvSpPr>
            <p:spPr>
              <a:xfrm>
                <a:off x="504693" y="2133600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id-ID" sz="2000" dirty="0" smtClean="0">
                    <a:latin typeface="Arial" pitchFamily="34" charset="0"/>
                    <a:cs typeface="Arial" pitchFamily="34" charset="0"/>
                  </a:rPr>
                  <a:t>r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Content Placeholder 2"/>
              <p:cNvSpPr txBox="1">
                <a:spLocks/>
              </p:cNvSpPr>
              <p:nvPr/>
            </p:nvSpPr>
            <p:spPr>
              <a:xfrm>
                <a:off x="482585" y="1718930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q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5647659" y="5897525"/>
              <a:ext cx="838201" cy="1003005"/>
              <a:chOff x="457200" y="1718930"/>
              <a:chExt cx="553212" cy="1003005"/>
            </a:xfrm>
          </p:grpSpPr>
          <p:sp>
            <p:nvSpPr>
              <p:cNvPr id="46" name="Content Placeholder 2"/>
              <p:cNvSpPr txBox="1">
                <a:spLocks/>
              </p:cNvSpPr>
              <p:nvPr/>
            </p:nvSpPr>
            <p:spPr>
              <a:xfrm>
                <a:off x="507492" y="2112335"/>
                <a:ext cx="50292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kumimoji="0" lang="el-GR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π</a:t>
                </a:r>
                <a:r>
                  <a:rPr lang="el-GR" sz="2000" dirty="0" smtClean="0">
                    <a:latin typeface="Arial" pitchFamily="34" charset="0"/>
                    <a:cs typeface="Arial" pitchFamily="34" charset="0"/>
                  </a:rPr>
                  <a:t>ε₀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>
                <a:off x="457200" y="2132012"/>
                <a:ext cx="50292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Content Placeholder 2"/>
              <p:cNvSpPr txBox="1">
                <a:spLocks/>
              </p:cNvSpPr>
              <p:nvPr/>
            </p:nvSpPr>
            <p:spPr>
              <a:xfrm>
                <a:off x="604208" y="1718930"/>
                <a:ext cx="154745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6519530" y="5909930"/>
              <a:ext cx="568400" cy="1024270"/>
              <a:chOff x="457200" y="1718930"/>
              <a:chExt cx="412247" cy="1024270"/>
            </a:xfrm>
          </p:grpSpPr>
          <p:sp>
            <p:nvSpPr>
              <p:cNvPr id="50" name="Content Placeholder 2"/>
              <p:cNvSpPr txBox="1">
                <a:spLocks/>
              </p:cNvSpPr>
              <p:nvPr/>
            </p:nvSpPr>
            <p:spPr>
              <a:xfrm>
                <a:off x="520116" y="2133600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id-ID" sz="2000" dirty="0" smtClean="0">
                    <a:latin typeface="Arial" pitchFamily="34" charset="0"/>
                    <a:cs typeface="Arial" pitchFamily="34" charset="0"/>
                  </a:rPr>
                  <a:t>r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Content Placeholder 2"/>
              <p:cNvSpPr txBox="1">
                <a:spLocks/>
              </p:cNvSpPr>
              <p:nvPr/>
            </p:nvSpPr>
            <p:spPr>
              <a:xfrm>
                <a:off x="482585" y="1718930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q</a:t>
                </a: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676275"/>
            <a:ext cx="45720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3505200" cy="990600"/>
          </a:xfrm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id-ID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apasitor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143000"/>
            <a:ext cx="5562600" cy="3155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Mengenal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Kapasitor</a:t>
            </a:r>
            <a:endPara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4114800"/>
            <a:ext cx="81534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Kapasitor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terdiri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konduktor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ruang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diantaranya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diisi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dielektrik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penyekat</a:t>
            </a:r>
            <a:r>
              <a:rPr lang="id-ID" sz="2000" i="1" dirty="0" smtClean="0">
                <a:latin typeface="Arial" pitchFamily="34" charset="0"/>
                <a:cs typeface="Arial" pitchFamily="34" charset="0"/>
              </a:rPr>
              <a:t>).</a:t>
            </a:r>
            <a:endParaRPr lang="en-US" sz="2000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Kemampuan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kapasitor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menyimpan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dinyatakan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besaran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kapasitas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kapasitansi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Bef>
                <a:spcPts val="1200"/>
              </a:spcBef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l-GR" sz="2400" b="1" dirty="0" smtClean="0">
                <a:latin typeface="Arial" pitchFamily="34" charset="0"/>
                <a:ea typeface="Adobe Fangsong Std R"/>
                <a:cs typeface="Arial" pitchFamily="34" charset="0"/>
              </a:rPr>
              <a:t>Μ</a:t>
            </a:r>
            <a:r>
              <a:rPr lang="en-US" sz="2400" b="1" dirty="0" smtClean="0">
                <a:latin typeface="Arial" pitchFamily="34" charset="0"/>
                <a:ea typeface="Adobe Fangsong Std R"/>
                <a:cs typeface="Arial" pitchFamily="34" charset="0"/>
              </a:rPr>
              <a:t>f = 10⁻⁶ F ; 1 </a:t>
            </a:r>
            <a:r>
              <a:rPr lang="en-US" sz="2400" b="1" dirty="0" err="1" smtClean="0">
                <a:latin typeface="Arial" pitchFamily="34" charset="0"/>
                <a:ea typeface="Adobe Fangsong Std R"/>
                <a:cs typeface="Arial" pitchFamily="34" charset="0"/>
              </a:rPr>
              <a:t>Nf</a:t>
            </a:r>
            <a:r>
              <a:rPr lang="en-US" sz="2400" b="1" dirty="0" smtClean="0">
                <a:latin typeface="Arial" pitchFamily="34" charset="0"/>
                <a:ea typeface="Adobe Fangsong Std R"/>
                <a:cs typeface="Arial" pitchFamily="34" charset="0"/>
              </a:rPr>
              <a:t> = 10⁻⁹ F ; 1 Pf 10⁻¹² F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Kapasitor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752600"/>
            <a:ext cx="8382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Kapasitor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kertas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kertas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berfungsi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penyekat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Memeiliki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kapasitas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0,1 </a:t>
            </a:r>
            <a:r>
              <a:rPr lang="el-GR" sz="2400" dirty="0" smtClean="0">
                <a:latin typeface="Arial" pitchFamily="34" charset="0"/>
                <a:ea typeface="Adobe Fangsong Std R"/>
                <a:cs typeface="Arial" pitchFamily="34" charset="0"/>
              </a:rPr>
              <a:t>μ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F. </a:t>
            </a:r>
            <a:r>
              <a:rPr lang="en-US" sz="2400" i="1" dirty="0" err="1" smtClean="0">
                <a:latin typeface="Arial" pitchFamily="34" charset="0"/>
                <a:ea typeface="Adobe Fangsong Std R"/>
                <a:cs typeface="Arial" pitchFamily="34" charset="0"/>
              </a:rPr>
              <a:t>Kapasitor</a:t>
            </a:r>
            <a:r>
              <a:rPr lang="en-US" sz="2400" i="1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ea typeface="Adobe Fangsong Std R"/>
                <a:cs typeface="Arial" pitchFamily="34" charset="0"/>
              </a:rPr>
              <a:t>elektrolit</a:t>
            </a:r>
            <a:r>
              <a:rPr lang="en-US" sz="2400" i="1" dirty="0" smtClean="0">
                <a:latin typeface="Arial" pitchFamily="34" charset="0"/>
                <a:ea typeface="Adobe Fangsong Std R"/>
                <a:cs typeface="Arial" pitchFamily="34" charset="0"/>
              </a:rPr>
              <a:t>, 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sebagai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bahan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penyekat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adalah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aluminium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oksida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.</a:t>
            </a:r>
            <a:r>
              <a:rPr lang="en-US" sz="2400" i="1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Memiliki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kapasitas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paling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besar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yaitu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sampai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100 000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pF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ea typeface="Adobe Fangsong Std R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endParaRPr lang="en-US" sz="2400" dirty="0" smtClean="0">
              <a:latin typeface="Arial" pitchFamily="34" charset="0"/>
              <a:ea typeface="Adobe Fangsong Std R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US" sz="2400" b="1" i="1" dirty="0" err="1" smtClean="0">
                <a:latin typeface="Arial" pitchFamily="34" charset="0"/>
                <a:ea typeface="Adobe Fangsong Std R"/>
                <a:cs typeface="Arial" pitchFamily="34" charset="0"/>
              </a:rPr>
              <a:t>Kapasitor</a:t>
            </a:r>
            <a:r>
              <a:rPr lang="en-US" sz="2400" b="1" i="1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ea typeface="Adobe Fangsong Std R"/>
                <a:cs typeface="Arial" pitchFamily="34" charset="0"/>
              </a:rPr>
              <a:t>variabel</a:t>
            </a:r>
            <a:r>
              <a:rPr lang="en-US" sz="2400" i="1" dirty="0" smtClean="0">
                <a:latin typeface="Arial" pitchFamily="34" charset="0"/>
                <a:ea typeface="Adobe Fangsong Std R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adalah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kapasitor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nilai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kapasitas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dapat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diubah-ubah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sehingga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gunakan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memilih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frekuensi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gelombang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radio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penerima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Nilai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maksimum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kapasitasnya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sampai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Adobe Fangsong Std R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 500 pF ( 0,0005 </a:t>
            </a:r>
            <a:r>
              <a:rPr lang="el-GR" sz="2400" dirty="0" smtClean="0">
                <a:latin typeface="Arial" pitchFamily="34" charset="0"/>
                <a:ea typeface="Adobe Fangsong Std R"/>
                <a:cs typeface="Arial" pitchFamily="34" charset="0"/>
              </a:rPr>
              <a:t>Μ</a:t>
            </a:r>
            <a:r>
              <a:rPr lang="en-US" sz="2400" dirty="0" smtClean="0">
                <a:latin typeface="Arial" pitchFamily="34" charset="0"/>
                <a:ea typeface="Adobe Fangsong Std R"/>
                <a:cs typeface="Arial" pitchFamily="34" charset="0"/>
              </a:rPr>
              <a:t>f )</a:t>
            </a:r>
            <a:endParaRPr lang="en-US" sz="2400" i="1" dirty="0" smtClean="0">
              <a:latin typeface="Arial" pitchFamily="34" charset="0"/>
              <a:ea typeface="Adobe Fangsong Std R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066800"/>
            <a:ext cx="5105400" cy="3350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Memuati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Kapasitor</a:t>
            </a:r>
            <a:endPara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04800" y="4306431"/>
            <a:ext cx="8458200" cy="2400657"/>
            <a:chOff x="304800" y="4306431"/>
            <a:chExt cx="8458200" cy="2400657"/>
          </a:xfrm>
        </p:grpSpPr>
        <p:grpSp>
          <p:nvGrpSpPr>
            <p:cNvPr id="4" name="Group 3"/>
            <p:cNvGrpSpPr/>
            <p:nvPr/>
          </p:nvGrpSpPr>
          <p:grpSpPr>
            <a:xfrm>
              <a:off x="4495800" y="4898065"/>
              <a:ext cx="567070" cy="969335"/>
              <a:chOff x="457200" y="1731335"/>
              <a:chExt cx="412533" cy="969335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87708" y="2091070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V</a:t>
                </a:r>
                <a:endPara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82871" y="1731335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q</a:t>
                </a:r>
                <a:endPara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304800" y="4306431"/>
              <a:ext cx="8458200" cy="24006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Perbandingan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antara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muatan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yang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di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simpan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pada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tiap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keping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terhadap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beda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potensial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yang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di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ciptakan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antarkeping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disebut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i="1" dirty="0" err="1" smtClean="0">
                  <a:latin typeface="Arial" pitchFamily="34" charset="0"/>
                  <a:cs typeface="Arial" pitchFamily="34" charset="0"/>
                </a:rPr>
                <a:t>kapasitas</a:t>
              </a:r>
              <a:r>
                <a:rPr lang="en-US" sz="2000" b="1" i="1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id-ID" sz="2000" b="1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1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id-ID" sz="2000" dirty="0" smtClean="0">
                  <a:latin typeface="Arial" pitchFamily="34" charset="0"/>
                  <a:cs typeface="Arial" pitchFamily="34" charset="0"/>
                </a:rPr>
                <a:t>				</a:t>
              </a:r>
              <a:r>
                <a:rPr lang="en-US" sz="2000" b="1" dirty="0" smtClean="0">
                  <a:latin typeface="Arial" pitchFamily="34" charset="0"/>
                  <a:cs typeface="Arial" pitchFamily="34" charset="0"/>
                </a:rPr>
                <a:t>C =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	</a:t>
              </a: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2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000" b="1" i="1" dirty="0" err="1" smtClean="0">
                  <a:latin typeface="Arial" pitchFamily="34" charset="0"/>
                  <a:cs typeface="Arial" pitchFamily="34" charset="0"/>
                </a:rPr>
                <a:t>Kapasitas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adalah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ukuran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kemampuan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atau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daya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tampung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kapasitor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untuk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menyimpan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muatan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listrik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untuk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beda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potensial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yang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di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berikan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.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>
                <a:buNone/>
              </a:pPr>
              <a:r>
                <a:rPr lang="en-US" sz="2000" b="1" dirty="0" smtClean="0">
                  <a:latin typeface="Arial" pitchFamily="34" charset="0"/>
                  <a:cs typeface="Arial" pitchFamily="34" charset="0"/>
                </a:rPr>
                <a:t>1 farad = 1 coulomb / volt</a:t>
              </a:r>
              <a:endParaRPr lang="en-US" sz="20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00200"/>
            <a:ext cx="4038600" cy="3286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Formulasi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Kapasitas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Kapasitor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Keping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Sejajar</a:t>
            </a:r>
            <a:endPara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200400" y="4876800"/>
            <a:ext cx="4191000" cy="1580592"/>
            <a:chOff x="2286000" y="4426803"/>
            <a:chExt cx="4191000" cy="1580592"/>
          </a:xfrm>
        </p:grpSpPr>
        <p:grpSp>
          <p:nvGrpSpPr>
            <p:cNvPr id="4" name="Group 3"/>
            <p:cNvGrpSpPr/>
            <p:nvPr/>
          </p:nvGrpSpPr>
          <p:grpSpPr>
            <a:xfrm>
              <a:off x="3996070" y="4953000"/>
              <a:ext cx="402265" cy="1033130"/>
              <a:chOff x="435608" y="1655135"/>
              <a:chExt cx="408454" cy="1033130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35608" y="2078665"/>
                <a:ext cx="30948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V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3600"/>
                <a:ext cx="309489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57200" y="1655135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q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4724400" y="4974265"/>
              <a:ext cx="816934" cy="1033130"/>
              <a:chOff x="457200" y="1676400"/>
              <a:chExt cx="292766" cy="1033130"/>
            </a:xfrm>
          </p:grpSpPr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19437" y="2099930"/>
                <a:ext cx="122167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i="1" dirty="0">
                    <a:latin typeface="Arial" pitchFamily="34" charset="0"/>
                    <a:cs typeface="Arial" pitchFamily="34" charset="0"/>
                  </a:rPr>
                  <a:t>d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457200" y="2133600"/>
                <a:ext cx="24433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76887" y="1676400"/>
                <a:ext cx="27307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l-GR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ε₀</a:t>
                </a:r>
                <a:r>
                  <a:rPr kumimoji="0" lang="en-US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" name="Rectangle 11"/>
            <p:cNvSpPr/>
            <p:nvPr/>
          </p:nvSpPr>
          <p:spPr>
            <a:xfrm>
              <a:off x="2286000" y="4426803"/>
              <a:ext cx="4191000" cy="1569660"/>
            </a:xfrm>
            <a:prstGeom prst="rect">
              <a:avLst/>
            </a:prstGeom>
            <a:ln>
              <a:solidFill>
                <a:srgbClr val="7030A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buNone/>
              </a:pP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Kapasitas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kapasitor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keping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algn="ctr"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C = 	 =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	</a:t>
              </a:r>
            </a:p>
            <a:p>
              <a:pPr algn="ctr">
                <a:buNone/>
              </a:pP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Pengaruh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Delektrikum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terhadap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Kapasitas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Kapasitor</a:t>
            </a:r>
            <a:endPara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" y="5429071"/>
            <a:ext cx="8763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Permitivitas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relatif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 err="1" smtClean="0">
                <a:latin typeface="Arial" pitchFamily="34" charset="0"/>
                <a:cs typeface="Arial" pitchFamily="34" charset="0"/>
              </a:rPr>
              <a:t>dielektrik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perbandingan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kapasitas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kapasitor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dielektrik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kapasitas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kapasitor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vakum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tanpa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dielektrik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) </a:t>
            </a:r>
            <a:endParaRPr lang="en-US" sz="200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981200" y="1676400"/>
            <a:ext cx="5181600" cy="3291721"/>
            <a:chOff x="1752600" y="1661279"/>
            <a:chExt cx="5181600" cy="3291721"/>
          </a:xfrm>
        </p:grpSpPr>
        <p:grpSp>
          <p:nvGrpSpPr>
            <p:cNvPr id="4" name="Group 3"/>
            <p:cNvGrpSpPr/>
            <p:nvPr/>
          </p:nvGrpSpPr>
          <p:grpSpPr>
            <a:xfrm>
              <a:off x="2590800" y="1981200"/>
              <a:ext cx="762000" cy="1024270"/>
              <a:chOff x="457200" y="1676400"/>
              <a:chExt cx="273079" cy="1024270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506068" y="2091070"/>
                <a:ext cx="122167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i="1" dirty="0">
                    <a:latin typeface="Arial" pitchFamily="34" charset="0"/>
                    <a:cs typeface="Arial" pitchFamily="34" charset="0"/>
                  </a:rPr>
                  <a:t>d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3600"/>
                <a:ext cx="24433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57200" y="1676400"/>
                <a:ext cx="27307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l-GR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ε₀</a:t>
                </a:r>
                <a:r>
                  <a:rPr kumimoji="0" lang="en-US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514600" y="3200400"/>
              <a:ext cx="533400" cy="1033130"/>
              <a:chOff x="457200" y="1676400"/>
              <a:chExt cx="245771" cy="1033130"/>
            </a:xfrm>
          </p:grpSpPr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90826" y="2099930"/>
                <a:ext cx="122167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i="1" dirty="0">
                    <a:latin typeface="Arial" pitchFamily="34" charset="0"/>
                    <a:cs typeface="Arial" pitchFamily="34" charset="0"/>
                  </a:rPr>
                  <a:t>d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457200" y="2133600"/>
                <a:ext cx="24433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57200" y="1676400"/>
                <a:ext cx="245771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l-GR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ε</a:t>
                </a:r>
                <a:r>
                  <a:rPr kumimoji="0" lang="en-US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81401" y="3200400"/>
              <a:ext cx="990599" cy="1024270"/>
              <a:chOff x="457200" y="1676400"/>
              <a:chExt cx="355002" cy="1024270"/>
            </a:xfrm>
          </p:grpSpPr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539124" y="2091070"/>
                <a:ext cx="122167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i="1" dirty="0">
                    <a:latin typeface="Arial" pitchFamily="34" charset="0"/>
                    <a:cs typeface="Arial" pitchFamily="34" charset="0"/>
                  </a:rPr>
                  <a:t>d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457200" y="2133600"/>
                <a:ext cx="327695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57200" y="1676400"/>
                <a:ext cx="35500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l-GR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ε</a:t>
                </a:r>
                <a:r>
                  <a:rPr kumimoji="0" lang="en-US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kumimoji="0" lang="el-GR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ε₀</a:t>
                </a:r>
                <a:r>
                  <a:rPr kumimoji="0" lang="en-US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2362200" y="3919870"/>
              <a:ext cx="685800" cy="1033130"/>
              <a:chOff x="457200" y="1676400"/>
              <a:chExt cx="298436" cy="1033130"/>
            </a:xfrm>
          </p:grpSpPr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475707" y="2099930"/>
                <a:ext cx="218463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C₀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457200" y="2133600"/>
                <a:ext cx="24433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57200" y="1676400"/>
                <a:ext cx="298436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en-US" sz="2400" baseline="-25000" dirty="0" smtClean="0"/>
                  <a:t> </a:t>
                </a:r>
                <a:r>
                  <a:rPr lang="id-ID" sz="2400" baseline="-25000" dirty="0" smtClean="0"/>
                  <a:t>D</a:t>
                </a:r>
                <a:endParaRPr lang="id-ID" sz="2400" dirty="0" smtClean="0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1752600" y="1661279"/>
              <a:ext cx="5181600" cy="3139321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Dielektrik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udara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atau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vakum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id-ID" sz="24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id-ID" sz="1000" i="1" dirty="0" smtClean="0">
                  <a:latin typeface="Arial" pitchFamily="34" charset="0"/>
                  <a:cs typeface="Arial" pitchFamily="34" charset="0"/>
                </a:rPr>
                <a:t>\</a:t>
              </a:r>
              <a:endParaRPr lang="en-US" sz="10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C₀ = </a:t>
              </a:r>
            </a:p>
            <a:p>
              <a:pPr>
                <a:buNone/>
              </a:pP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Kapasitas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kapasitor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dalam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dielektrik</a:t>
              </a: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id-ID" sz="100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id-ID" sz="2400" baseline="-25000" dirty="0" smtClean="0"/>
                <a:t>D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= 	       =</a:t>
              </a:r>
            </a:p>
            <a:p>
              <a:pPr>
                <a:buNone/>
              </a:pP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ε</a:t>
              </a:r>
              <a:r>
                <a:rPr lang="id-ID" sz="2400" baseline="-25000" dirty="0" smtClean="0"/>
                <a:t>r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= 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1000" dirty="0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Sifat-sifat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Muatan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Listrik</a:t>
            </a:r>
            <a:endPara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981200"/>
            <a:ext cx="86106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5288" indent="-395288">
              <a:spcBef>
                <a:spcPts val="1200"/>
              </a:spcBef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digolongkan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positif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negatif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Batang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kaca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digosok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 dengan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sutera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positif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sedang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batang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plastik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gosok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wol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negatif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95288" indent="-395288">
              <a:spcBef>
                <a:spcPts val="1200"/>
              </a:spcBef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sejenis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tolak-menolak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;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sejenis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menarik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95400"/>
            <a:ext cx="8458200" cy="300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Pengaruh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Dielektrik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Baterai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Dihubungkan</a:t>
            </a:r>
            <a:endPara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57200" y="4343400"/>
            <a:ext cx="8305800" cy="2246769"/>
            <a:chOff x="76200" y="4419600"/>
            <a:chExt cx="8305800" cy="2246769"/>
          </a:xfrm>
        </p:grpSpPr>
        <p:grpSp>
          <p:nvGrpSpPr>
            <p:cNvPr id="4" name="Group 3"/>
            <p:cNvGrpSpPr/>
            <p:nvPr/>
          </p:nvGrpSpPr>
          <p:grpSpPr>
            <a:xfrm>
              <a:off x="4298577" y="5160335"/>
              <a:ext cx="544553" cy="956930"/>
              <a:chOff x="447946" y="1752600"/>
              <a:chExt cx="236971" cy="956930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66454" y="2099930"/>
                <a:ext cx="218463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000" dirty="0" err="1" smtClean="0">
                    <a:latin typeface="Arial" pitchFamily="34" charset="0"/>
                    <a:cs typeface="Arial" pitchFamily="34" charset="0"/>
                  </a:rPr>
                  <a:t>ε</a:t>
                </a:r>
                <a:r>
                  <a:rPr lang="en-US" sz="2000" dirty="0" err="1">
                    <a:latin typeface="Arial" pitchFamily="34" charset="0"/>
                    <a:cs typeface="Arial" pitchFamily="34" charset="0"/>
                  </a:rPr>
                  <a:t>r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3600"/>
                <a:ext cx="165798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47946" y="1752600"/>
                <a:ext cx="198957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₀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76200" y="4419600"/>
              <a:ext cx="8305800" cy="2246769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buNone/>
              </a:pP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Muatan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yang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tersimpan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dalam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kapasitor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adalah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tetap</a:t>
              </a:r>
              <a:endParaRPr lang="en-US" sz="2000" i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id-ID" sz="2000" i="1" baseline="-25000" dirty="0" smtClean="0"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= q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₀</a:t>
              </a: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id-ID" sz="2000" i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id-ID" sz="2000" i="1" baseline="-25000" dirty="0" smtClean="0"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= </a:t>
              </a:r>
              <a:r>
                <a:rPr lang="id-ID" sz="2000" i="1" dirty="0" smtClean="0">
                  <a:latin typeface="Arial" pitchFamily="34" charset="0"/>
                  <a:cs typeface="Arial" pitchFamily="34" charset="0"/>
                </a:rPr>
                <a:t>	</a:t>
              </a:r>
              <a:endParaRPr lang="en-US" sz="2000" i="1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endParaRPr lang="en-US" sz="2000" i="1" dirty="0" smtClean="0">
                <a:latin typeface="Arial" pitchFamily="34" charset="0"/>
                <a:cs typeface="Arial" pitchFamily="34" charset="0"/>
              </a:endParaRPr>
            </a:p>
            <a:p>
              <a:pPr lvl="0" algn="ctr">
                <a:buNone/>
              </a:pP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Beda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potensial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antarkeping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setelah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disisipi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dielektrik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a</a:t>
              </a:r>
              <a:r>
                <a:rPr lang="id-ID" sz="2000" i="1" dirty="0" smtClean="0"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an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berkurang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VD &lt;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V₀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)</a:t>
              </a:r>
              <a:endParaRPr lang="en-US" sz="2000" i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Pengaruh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Dielektrik</a:t>
            </a:r>
            <a:r>
              <a:rPr lang="id-ID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untuk Baterai Tetap Dihubungkan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81000" y="4114800"/>
            <a:ext cx="8305800" cy="2092881"/>
            <a:chOff x="381000" y="4114800"/>
            <a:chExt cx="8305800" cy="2092881"/>
          </a:xfrm>
        </p:grpSpPr>
        <p:grpSp>
          <p:nvGrpSpPr>
            <p:cNvPr id="4" name="Group 3"/>
            <p:cNvGrpSpPr/>
            <p:nvPr/>
          </p:nvGrpSpPr>
          <p:grpSpPr>
            <a:xfrm>
              <a:off x="2294860" y="4157330"/>
              <a:ext cx="567070" cy="969335"/>
              <a:chOff x="457200" y="1761460"/>
              <a:chExt cx="246769" cy="969335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75708" y="2121195"/>
                <a:ext cx="218463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000" dirty="0">
                    <a:latin typeface="Arial" pitchFamily="34" charset="0"/>
                    <a:cs typeface="Arial" pitchFamily="34" charset="0"/>
                  </a:rPr>
                  <a:t>C₀</a:t>
                </a:r>
                <a:endParaRPr kumimoji="0" lang="en-US" sz="20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3600"/>
                <a:ext cx="24433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71852" y="1761460"/>
                <a:ext cx="232117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id-ID" sz="2000" baseline="-25000" dirty="0" smtClean="0">
                    <a:latin typeface="Arial" pitchFamily="34" charset="0"/>
                    <a:cs typeface="Arial" pitchFamily="34" charset="0"/>
                  </a:rPr>
                  <a:t>D</a:t>
                </a:r>
                <a:endParaRPr lang="id-ID" sz="2000" dirty="0" smtClean="0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381000" y="4114800"/>
              <a:ext cx="8305800" cy="20928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buNone/>
              </a:pPr>
              <a:endParaRPr lang="id-ID" sz="1000" dirty="0" smtClean="0">
                <a:latin typeface="Arial" pitchFamily="34" charset="0"/>
                <a:cs typeface="Arial" pitchFamily="34" charset="0"/>
              </a:endParaRPr>
            </a:p>
            <a:p>
              <a:pPr lvl="0">
                <a:buNone/>
              </a:pP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Karena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V = 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q/C,</a:t>
              </a:r>
              <a:r>
                <a:rPr lang="id-ID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        = </a:t>
              </a:r>
              <a:r>
                <a:rPr lang="el-GR" sz="2000" dirty="0" smtClean="0">
                  <a:latin typeface="Arial" pitchFamily="34" charset="0"/>
                  <a:cs typeface="Arial" pitchFamily="34" charset="0"/>
                </a:rPr>
                <a:t>ε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r</a:t>
              </a: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 lvl="0">
                <a:buNone/>
              </a:pP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000" b="1" i="1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id-ID" sz="2000" b="1" i="1" baseline="-25000" dirty="0" smtClean="0">
                  <a:latin typeface="Arial" pitchFamily="34" charset="0"/>
                  <a:cs typeface="Arial" pitchFamily="34" charset="0"/>
                </a:rPr>
                <a:t>D</a:t>
              </a:r>
              <a:r>
                <a:rPr lang="en-US" sz="2000" b="1" i="1" dirty="0" smtClean="0">
                  <a:latin typeface="Arial" pitchFamily="34" charset="0"/>
                  <a:cs typeface="Arial" pitchFamily="34" charset="0"/>
                </a:rPr>
                <a:t> = </a:t>
              </a:r>
              <a:r>
                <a:rPr lang="el-GR" sz="2000" b="1" dirty="0" smtClean="0">
                  <a:latin typeface="Arial" pitchFamily="34" charset="0"/>
                  <a:cs typeface="Arial" pitchFamily="34" charset="0"/>
                </a:rPr>
                <a:t>ε</a:t>
              </a:r>
              <a:r>
                <a:rPr lang="en-US" sz="2000" b="1" dirty="0" smtClean="0">
                  <a:latin typeface="Arial" pitchFamily="34" charset="0"/>
                  <a:cs typeface="Arial" pitchFamily="34" charset="0"/>
                </a:rPr>
                <a:t>r </a:t>
              </a:r>
              <a:r>
                <a:rPr lang="en-US" sz="2000" b="1" i="1" dirty="0" smtClean="0">
                  <a:latin typeface="Arial" pitchFamily="34" charset="0"/>
                  <a:cs typeface="Arial" pitchFamily="34" charset="0"/>
                </a:rPr>
                <a:t>q₀</a:t>
              </a:r>
              <a:endParaRPr lang="id-ID" sz="2000" b="1" i="1" dirty="0" smtClean="0">
                <a:latin typeface="Arial" pitchFamily="34" charset="0"/>
                <a:cs typeface="Arial" pitchFamily="34" charset="0"/>
              </a:endParaRPr>
            </a:p>
            <a:p>
              <a:endParaRPr lang="en-US" sz="2000" i="1" dirty="0" smtClean="0">
                <a:latin typeface="Arial" pitchFamily="34" charset="0"/>
                <a:cs typeface="Arial" pitchFamily="34" charset="0"/>
              </a:endParaRPr>
            </a:p>
            <a:p>
              <a:pPr lvl="0">
                <a:buNone/>
              </a:pP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Karena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l-GR" sz="2000" dirty="0" smtClean="0">
                  <a:latin typeface="Arial" pitchFamily="34" charset="0"/>
                  <a:cs typeface="Arial" pitchFamily="34" charset="0"/>
                </a:rPr>
                <a:t>ε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r &gt; 1,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muatan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pada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keping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setelah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disisipi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dielektrik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mengalami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kenaikan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(</a:t>
              </a:r>
              <a:r>
                <a:rPr lang="en-US" sz="2000" i="1" dirty="0" err="1" smtClean="0">
                  <a:latin typeface="Arial" pitchFamily="34" charset="0"/>
                  <a:cs typeface="Arial" pitchFamily="34" charset="0"/>
                </a:rPr>
                <a:t>qD</a:t>
              </a:r>
              <a:r>
                <a:rPr lang="en-US" sz="2000" i="1" dirty="0" smtClean="0">
                  <a:latin typeface="Arial" pitchFamily="34" charset="0"/>
                  <a:cs typeface="Arial" pitchFamily="34" charset="0"/>
                </a:rPr>
                <a:t> &gt; q₀ )</a:t>
              </a:r>
              <a:endParaRPr lang="en-US" sz="20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381000" y="2105561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Baterai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menjaga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potensial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antarkeping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bernilai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yaitu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V₀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Beda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potensial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sesudah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penyisipan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dielektrik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(V</a:t>
            </a:r>
            <a:r>
              <a:rPr lang="id-ID" sz="2000" baseline="-250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potensial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sebelum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penyisipan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dielektrik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(V₀)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id-ID" sz="2000" b="1" baseline="-250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= V₀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048" y="2007709"/>
            <a:ext cx="8727744" cy="4550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Analisis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Rangkaian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Kapasitor</a:t>
            </a:r>
            <a:endPara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1000" y="1295400"/>
            <a:ext cx="83058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14350">
              <a:spcBef>
                <a:spcPts val="1200"/>
              </a:spcBef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Susunan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Seri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Kapasitor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tersimpan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q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pPr indent="-514350">
              <a:spcBef>
                <a:spcPts val="12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429000" y="5867400"/>
            <a:ext cx="2589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514350">
              <a:spcBef>
                <a:spcPts val="12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id-ID" sz="2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ab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V = V₁ + V₂</a:t>
            </a:r>
            <a:endParaRPr lang="id-ID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381000" y="1905000"/>
            <a:ext cx="8458200" cy="2679405"/>
            <a:chOff x="381000" y="2667000"/>
            <a:chExt cx="8458200" cy="2679405"/>
          </a:xfrm>
        </p:grpSpPr>
        <p:sp>
          <p:nvSpPr>
            <p:cNvPr id="2" name="Rectangle 1"/>
            <p:cNvSpPr/>
            <p:nvPr/>
          </p:nvSpPr>
          <p:spPr>
            <a:xfrm>
              <a:off x="381000" y="2730304"/>
              <a:ext cx="8458200" cy="26161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-514350">
                <a:spcBef>
                  <a:spcPts val="1200"/>
                </a:spcBef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V = q (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	       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+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	     )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/>
              </a:r>
              <a:br>
                <a:rPr lang="en-US" sz="2400" dirty="0" smtClean="0">
                  <a:latin typeface="Arial" pitchFamily="34" charset="0"/>
                  <a:cs typeface="Arial" pitchFamily="34" charset="0"/>
                </a:rPr>
              </a:b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 indent="-514350">
                <a:spcBef>
                  <a:spcPts val="1200"/>
                </a:spcBef>
              </a:pP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kapasitas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seri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       =        +        +        + . . .</a:t>
              </a:r>
              <a:br>
                <a:rPr lang="en-US" sz="2400" dirty="0" smtClean="0">
                  <a:latin typeface="Arial" pitchFamily="34" charset="0"/>
                  <a:cs typeface="Arial" pitchFamily="34" charset="0"/>
                </a:rPr>
              </a:b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 indent="-514350">
                <a:spcBef>
                  <a:spcPts val="1200"/>
                </a:spcBef>
              </a:pP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Kebalikan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dari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kapasitor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ekivalen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dari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susunan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seri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kapasitor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sama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dengan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jumlah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kebalikan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dari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tiap-tiap</a:t>
              </a:r>
              <a:r>
                <a:rPr lang="en-US" sz="2400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kapasitas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  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447800" y="2667000"/>
              <a:ext cx="609600" cy="969335"/>
              <a:chOff x="443562" y="1740195"/>
              <a:chExt cx="390933" cy="969335"/>
            </a:xfrm>
          </p:grpSpPr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443562" y="2099930"/>
                <a:ext cx="390933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C₁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>
                <a:off x="457200" y="2133600"/>
                <a:ext cx="24433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457200" y="1740195"/>
                <a:ext cx="198957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276600" y="3560135"/>
              <a:ext cx="609600" cy="969335"/>
              <a:chOff x="443562" y="1740195"/>
              <a:chExt cx="390933" cy="969335"/>
            </a:xfrm>
          </p:grpSpPr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43562" y="2099930"/>
                <a:ext cx="390933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id-ID" sz="2400" baseline="-25000" dirty="0" smtClean="0"/>
                  <a:t> 1</a:t>
                </a:r>
                <a:endParaRPr lang="id-ID" sz="2400" dirty="0" smtClean="0"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457200" y="2133600"/>
                <a:ext cx="24433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57200" y="1740195"/>
                <a:ext cx="198957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188533" y="2667000"/>
              <a:ext cx="630866" cy="969335"/>
              <a:chOff x="443561" y="1740195"/>
              <a:chExt cx="404571" cy="969335"/>
            </a:xfrm>
          </p:grpSpPr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43561" y="2099930"/>
                <a:ext cx="404571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id-ID" sz="2400" baseline="-25000" dirty="0" smtClean="0"/>
                  <a:t> 2</a:t>
                </a:r>
                <a:endParaRPr lang="id-ID" sz="2400" dirty="0" smtClean="0"/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457200" y="2133600"/>
                <a:ext cx="24433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57200" y="1740195"/>
                <a:ext cx="198957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438399" y="3560135"/>
              <a:ext cx="685801" cy="969335"/>
              <a:chOff x="443562" y="1740195"/>
              <a:chExt cx="439800" cy="969335"/>
            </a:xfrm>
          </p:grpSpPr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443562" y="2099930"/>
                <a:ext cx="4398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id-ID" sz="2400" baseline="-25000" dirty="0" smtClean="0"/>
                  <a:t> ek</a:t>
                </a:r>
                <a:endParaRPr lang="id-ID" sz="2400" dirty="0" smtClean="0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457200" y="2133600"/>
                <a:ext cx="24433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457200" y="1740195"/>
                <a:ext cx="198957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953000" y="3560135"/>
              <a:ext cx="609600" cy="969335"/>
              <a:chOff x="443562" y="1740195"/>
              <a:chExt cx="390933" cy="969335"/>
            </a:xfrm>
          </p:grpSpPr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43562" y="2099930"/>
                <a:ext cx="390933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id-ID" sz="2400" baseline="-25000" dirty="0" smtClean="0"/>
                  <a:t> 3</a:t>
                </a:r>
                <a:endParaRPr lang="id-ID" sz="2400" dirty="0" smtClean="0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457200" y="2133600"/>
                <a:ext cx="24433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Content Placeholder 2"/>
              <p:cNvSpPr txBox="1">
                <a:spLocks/>
              </p:cNvSpPr>
              <p:nvPr/>
            </p:nvSpPr>
            <p:spPr>
              <a:xfrm>
                <a:off x="457200" y="1740195"/>
                <a:ext cx="198957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4114800" y="3547730"/>
              <a:ext cx="609600" cy="969335"/>
              <a:chOff x="443562" y="1740195"/>
              <a:chExt cx="390933" cy="969335"/>
            </a:xfrm>
          </p:grpSpPr>
          <p:sp>
            <p:nvSpPr>
              <p:cNvPr id="24" name="Content Placeholder 2"/>
              <p:cNvSpPr txBox="1">
                <a:spLocks/>
              </p:cNvSpPr>
              <p:nvPr/>
            </p:nvSpPr>
            <p:spPr>
              <a:xfrm>
                <a:off x="443562" y="2099930"/>
                <a:ext cx="390933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id-ID" sz="2400" baseline="-25000" dirty="0" smtClean="0"/>
                  <a:t> 2</a:t>
                </a:r>
                <a:endParaRPr lang="id-ID" sz="2400" dirty="0" smtClean="0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457200" y="2133600"/>
                <a:ext cx="24433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Content Placeholder 2"/>
              <p:cNvSpPr txBox="1">
                <a:spLocks/>
              </p:cNvSpPr>
              <p:nvPr/>
            </p:nvSpPr>
            <p:spPr>
              <a:xfrm>
                <a:off x="457200" y="1740195"/>
                <a:ext cx="198957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482" y="656617"/>
            <a:ext cx="7713518" cy="3610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Susunan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Pararel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Kapasitor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280848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Beda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potensial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kapasitor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id-ID" sz="2400" baseline="-25000" dirty="0" smtClean="0"/>
              <a:t>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= V</a:t>
            </a: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q = q₁ + q₂ = C₁V + C₂V</a:t>
            </a:r>
          </a:p>
          <a:p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Kapasitor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ekivalen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pararel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C</a:t>
            </a:r>
            <a:r>
              <a:rPr lang="id-ID" sz="2400" i="1" baseline="-25000" dirty="0" smtClean="0">
                <a:latin typeface="Arial" pitchFamily="34" charset="0"/>
                <a:cs typeface="Arial" pitchFamily="34" charset="0"/>
              </a:rPr>
              <a:t>ek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 = C₁ + C₂ + C₃ + . . .</a:t>
            </a: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Kapasitas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ekivalen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susunan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pararel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jumlah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tiap-tiap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kapasitas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Energi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Potensial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Kapasitor</a:t>
            </a:r>
            <a:endPara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09600" y="1447800"/>
            <a:ext cx="8153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muatannya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bebaskan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keadaan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lainya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energi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potensialnya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semakin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selama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berpindah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685800" y="2743200"/>
            <a:ext cx="4550735" cy="1393686"/>
            <a:chOff x="533400" y="3787914"/>
            <a:chExt cx="4550735" cy="1393686"/>
          </a:xfrm>
        </p:grpSpPr>
        <p:grpSp>
          <p:nvGrpSpPr>
            <p:cNvPr id="4" name="Group 3"/>
            <p:cNvGrpSpPr/>
            <p:nvPr/>
          </p:nvGrpSpPr>
          <p:grpSpPr>
            <a:xfrm>
              <a:off x="990601" y="4233530"/>
              <a:ext cx="838199" cy="948070"/>
              <a:chOff x="457200" y="1752600"/>
              <a:chExt cx="340438" cy="948070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550047" y="2091070"/>
                <a:ext cx="218463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000" b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3600"/>
                <a:ext cx="327695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57200" y="1752600"/>
                <a:ext cx="340438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kumimoji="0" lang="en-US" sz="20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kumimoji="0" lang="en-US" sz="2000" b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+ V</a:t>
                </a:r>
                <a:endParaRPr kumimoji="0" lang="en-US" sz="2000" b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133600" y="4182140"/>
              <a:ext cx="1219200" cy="978195"/>
              <a:chOff x="457200" y="1710070"/>
              <a:chExt cx="526132" cy="978195"/>
            </a:xfrm>
          </p:grpSpPr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600453" y="2078665"/>
                <a:ext cx="218463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endParaRPr kumimoji="0" lang="en-US" sz="2000" b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457200" y="2133600"/>
                <a:ext cx="40556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57200" y="1710070"/>
                <a:ext cx="52613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kumimoji="0" lang="en-US" sz="20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kumimoji="0" lang="en-US" sz="2000" b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+ q/C</a:t>
                </a:r>
                <a:endParaRPr kumimoji="0" lang="en-US" sz="2000" b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4343400" y="4191000"/>
              <a:ext cx="740735" cy="990600"/>
              <a:chOff x="457200" y="1718930"/>
              <a:chExt cx="319656" cy="990600"/>
            </a:xfrm>
          </p:grpSpPr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457200" y="2099930"/>
                <a:ext cx="263066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2C</a:t>
                </a:r>
                <a:endParaRPr kumimoji="0" lang="en-US" sz="2000" b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457200" y="2133600"/>
                <a:ext cx="1973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480907" y="1718930"/>
                <a:ext cx="295949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kumimoji="0" lang="en-US" sz="20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q</a:t>
                </a:r>
                <a:endParaRPr kumimoji="0" lang="en-US" sz="2000" b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4" name="Rectangle 43"/>
            <p:cNvSpPr/>
            <p:nvPr/>
          </p:nvSpPr>
          <p:spPr>
            <a:xfrm>
              <a:off x="533400" y="3787914"/>
              <a:ext cx="4495800" cy="1323439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Beda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potensial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rata-rata (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simbol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V)</a:t>
              </a: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2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V = 	     = </a:t>
              </a:r>
              <a:r>
                <a:rPr lang="id-ID" sz="2000" dirty="0" smtClean="0">
                  <a:latin typeface="Arial" pitchFamily="34" charset="0"/>
                  <a:cs typeface="Arial" pitchFamily="34" charset="0"/>
                </a:rPr>
                <a:t>		</a:t>
              </a:r>
              <a:r>
                <a:rPr lang="id-ID" sz="2000" dirty="0" smtClean="0">
                  <a:latin typeface="Arial" pitchFamily="34" charset="0"/>
                  <a:cs typeface="Arial" pitchFamily="34" charset="0"/>
                  <a:sym typeface="Wingdings" pitchFamily="2" charset="2"/>
                </a:rPr>
                <a:t>   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V = </a:t>
              </a: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20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209800" y="4151124"/>
            <a:ext cx="6781800" cy="2630676"/>
            <a:chOff x="609600" y="4921984"/>
            <a:chExt cx="6781800" cy="2630676"/>
          </a:xfrm>
        </p:grpSpPr>
        <p:grpSp>
          <p:nvGrpSpPr>
            <p:cNvPr id="23" name="Group 22"/>
            <p:cNvGrpSpPr/>
            <p:nvPr/>
          </p:nvGrpSpPr>
          <p:grpSpPr>
            <a:xfrm>
              <a:off x="6019800" y="5355265"/>
              <a:ext cx="719469" cy="935665"/>
              <a:chOff x="433494" y="1731335"/>
              <a:chExt cx="310479" cy="935665"/>
            </a:xfrm>
          </p:grpSpPr>
          <p:sp>
            <p:nvSpPr>
              <p:cNvPr id="24" name="Content Placeholder 2"/>
              <p:cNvSpPr txBox="1">
                <a:spLocks/>
              </p:cNvSpPr>
              <p:nvPr/>
            </p:nvSpPr>
            <p:spPr>
              <a:xfrm>
                <a:off x="480907" y="2057400"/>
                <a:ext cx="263066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000" dirty="0" smtClean="0">
                    <a:latin typeface="Arial" pitchFamily="34" charset="0"/>
                    <a:cs typeface="Arial" pitchFamily="34" charset="0"/>
                  </a:rPr>
                  <a:t>ε₀</a:t>
                </a:r>
                <a:endParaRPr kumimoji="0" lang="en-US" sz="2000" b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457200" y="2133600"/>
                <a:ext cx="1973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Content Placeholder 2"/>
              <p:cNvSpPr txBox="1">
                <a:spLocks/>
              </p:cNvSpPr>
              <p:nvPr/>
            </p:nvSpPr>
            <p:spPr>
              <a:xfrm>
                <a:off x="433494" y="1731335"/>
                <a:ext cx="29595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kumimoji="0" lang="el-GR" sz="20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Σ</a:t>
                </a:r>
                <a:r>
                  <a:rPr kumimoji="0" lang="en-US" sz="2000" b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q</a:t>
                </a:r>
                <a:endParaRPr kumimoji="0" lang="en-US" sz="2000" b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5" name="Rectangle 44"/>
            <p:cNvSpPr/>
            <p:nvPr/>
          </p:nvSpPr>
          <p:spPr>
            <a:xfrm>
              <a:off x="609600" y="4921984"/>
              <a:ext cx="6781800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Usaha yang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diperlukan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untuk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memindahkan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muatan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q</a:t>
              </a: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W =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qV</a:t>
              </a:r>
              <a:endParaRPr lang="en-US" sz="20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Oleh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karena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q = CV,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maka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W = </a:t>
              </a:r>
              <a:r>
                <a:rPr lang="az-Cyrl-AZ" sz="2000" dirty="0" smtClean="0">
                  <a:latin typeface="Arial" pitchFamily="34" charset="0"/>
                  <a:cs typeface="Arial" pitchFamily="34" charset="0"/>
                </a:rPr>
                <a:t>ф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=</a:t>
              </a:r>
              <a:r>
                <a:rPr lang="id-ID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EA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cos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l-GR" sz="2000" dirty="0" smtClean="0">
                  <a:latin typeface="Arial" pitchFamily="34" charset="0"/>
                  <a:cs typeface="Arial" pitchFamily="34" charset="0"/>
                </a:rPr>
                <a:t>θ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= </a:t>
              </a:r>
              <a:r>
                <a:rPr lang="id-ID" sz="2000" dirty="0" smtClean="0">
                  <a:latin typeface="Arial" pitchFamily="34" charset="0"/>
                  <a:cs typeface="Arial" pitchFamily="34" charset="0"/>
                </a:rPr>
                <a:t>		</a:t>
              </a:r>
              <a:endParaRPr lang="en-US" sz="2000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Persamaan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energi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yang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tersimpan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dalam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kapasitor</a:t>
              </a:r>
              <a:endParaRPr lang="en-US" sz="2000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endParaRPr lang="id-ID" sz="2000" dirty="0" smtClean="0">
                <a:latin typeface="Arial" pitchFamily="34" charset="0"/>
                <a:cs typeface="Arial" pitchFamily="34" charset="0"/>
              </a:endParaRPr>
            </a:p>
            <a:p>
              <a:pPr algn="ctr">
                <a:buNone/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W = 	</a:t>
              </a:r>
              <a:r>
                <a:rPr lang="id-ID" sz="2000" dirty="0" smtClean="0">
                  <a:latin typeface="Arial" pitchFamily="34" charset="0"/>
                  <a:cs typeface="Arial" pitchFamily="34" charset="0"/>
                </a:rPr>
                <a:t>           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=</a:t>
              </a:r>
              <a:r>
                <a:rPr lang="id-ID" sz="2000" dirty="0" smtClean="0">
                  <a:latin typeface="Arial" pitchFamily="34" charset="0"/>
                  <a:cs typeface="Arial" pitchFamily="34" charset="0"/>
                </a:rPr>
                <a:t>          </a:t>
              </a:r>
              <a:r>
                <a:rPr lang="en-US" sz="2000" dirty="0" err="1" smtClean="0">
                  <a:latin typeface="Arial" pitchFamily="34" charset="0"/>
                  <a:cs typeface="Arial" pitchFamily="34" charset="0"/>
                </a:rPr>
                <a:t>qV</a:t>
              </a: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 =  	  CV²</a:t>
              </a:r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425994" y="6574465"/>
              <a:ext cx="3149012" cy="978195"/>
              <a:chOff x="2425994" y="6574465"/>
              <a:chExt cx="3149012" cy="978195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3048000" y="6574465"/>
                <a:ext cx="457200" cy="978195"/>
                <a:chOff x="447753" y="1752600"/>
                <a:chExt cx="348175" cy="978195"/>
              </a:xfrm>
            </p:grpSpPr>
            <p:sp>
              <p:nvSpPr>
                <p:cNvPr id="28" name="Content Placeholder 2"/>
                <p:cNvSpPr txBox="1">
                  <a:spLocks/>
                </p:cNvSpPr>
                <p:nvPr/>
              </p:nvSpPr>
              <p:spPr>
                <a:xfrm>
                  <a:off x="457200" y="2121195"/>
                  <a:ext cx="290146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sz="2000" dirty="0" smtClean="0">
                      <a:latin typeface="Arial" pitchFamily="34" charset="0"/>
                      <a:cs typeface="Arial" pitchFamily="34" charset="0"/>
                    </a:rPr>
                    <a:t>C</a:t>
                  </a:r>
                  <a:endParaRPr kumimoji="0" lang="en-US" sz="20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457200" y="2133600"/>
                  <a:ext cx="244334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Content Placeholder 2"/>
                <p:cNvSpPr txBox="1">
                  <a:spLocks/>
                </p:cNvSpPr>
                <p:nvPr/>
              </p:nvSpPr>
              <p:spPr>
                <a:xfrm>
                  <a:off x="447753" y="1752600"/>
                  <a:ext cx="348175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sz="2000" dirty="0" smtClean="0">
                      <a:latin typeface="Arial" pitchFamily="34" charset="0"/>
                      <a:cs typeface="Arial" pitchFamily="34" charset="0"/>
                    </a:rPr>
                    <a:t>q²</a:t>
                  </a:r>
                  <a:endParaRPr kumimoji="0" lang="en-US" sz="20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1" name="Group 30"/>
              <p:cNvGrpSpPr/>
              <p:nvPr/>
            </p:nvGrpSpPr>
            <p:grpSpPr>
              <a:xfrm>
                <a:off x="2425994" y="6595730"/>
                <a:ext cx="469606" cy="948070"/>
                <a:chOff x="457200" y="1773865"/>
                <a:chExt cx="286099" cy="948070"/>
              </a:xfrm>
            </p:grpSpPr>
            <p:sp>
              <p:nvSpPr>
                <p:cNvPr id="32" name="Content Placeholder 2"/>
                <p:cNvSpPr txBox="1">
                  <a:spLocks/>
                </p:cNvSpPr>
                <p:nvPr/>
              </p:nvSpPr>
              <p:spPr>
                <a:xfrm>
                  <a:off x="490669" y="2112335"/>
                  <a:ext cx="218463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sz="2000" dirty="0" smtClean="0">
                      <a:latin typeface="Arial" pitchFamily="34" charset="0"/>
                      <a:cs typeface="Arial" pitchFamily="34" charset="0"/>
                    </a:rPr>
                    <a:t>2</a:t>
                  </a:r>
                  <a:endParaRPr kumimoji="0" lang="en-US" sz="20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457200" y="2133600"/>
                  <a:ext cx="244334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Content Placeholder 2"/>
                <p:cNvSpPr txBox="1">
                  <a:spLocks/>
                </p:cNvSpPr>
                <p:nvPr/>
              </p:nvSpPr>
              <p:spPr>
                <a:xfrm>
                  <a:off x="464758" y="1773865"/>
                  <a:ext cx="278541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sz="2000" dirty="0" smtClean="0">
                      <a:latin typeface="Arial" pitchFamily="34" charset="0"/>
                      <a:cs typeface="Arial" pitchFamily="34" charset="0"/>
                    </a:rPr>
                    <a:t>1</a:t>
                  </a:r>
                  <a:endParaRPr kumimoji="0" lang="en-US" sz="20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7" name="Group 46"/>
              <p:cNvGrpSpPr/>
              <p:nvPr/>
            </p:nvGrpSpPr>
            <p:grpSpPr>
              <a:xfrm>
                <a:off x="3873794" y="6595730"/>
                <a:ext cx="469606" cy="948070"/>
                <a:chOff x="457200" y="1773865"/>
                <a:chExt cx="286099" cy="948070"/>
              </a:xfrm>
            </p:grpSpPr>
            <p:sp>
              <p:nvSpPr>
                <p:cNvPr id="48" name="Content Placeholder 2"/>
                <p:cNvSpPr txBox="1">
                  <a:spLocks/>
                </p:cNvSpPr>
                <p:nvPr/>
              </p:nvSpPr>
              <p:spPr>
                <a:xfrm>
                  <a:off x="490669" y="2112335"/>
                  <a:ext cx="218463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sz="2000" dirty="0" smtClean="0">
                      <a:latin typeface="Arial" pitchFamily="34" charset="0"/>
                      <a:cs typeface="Arial" pitchFamily="34" charset="0"/>
                    </a:rPr>
                    <a:t>2</a:t>
                  </a:r>
                  <a:endParaRPr kumimoji="0" lang="en-US" sz="20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457200" y="2133600"/>
                  <a:ext cx="244334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" name="Content Placeholder 2"/>
                <p:cNvSpPr txBox="1">
                  <a:spLocks/>
                </p:cNvSpPr>
                <p:nvPr/>
              </p:nvSpPr>
              <p:spPr>
                <a:xfrm>
                  <a:off x="464758" y="1773865"/>
                  <a:ext cx="278541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sz="2000" dirty="0" smtClean="0">
                      <a:latin typeface="Arial" pitchFamily="34" charset="0"/>
                      <a:cs typeface="Arial" pitchFamily="34" charset="0"/>
                    </a:rPr>
                    <a:t>1</a:t>
                  </a:r>
                  <a:endParaRPr kumimoji="0" lang="en-US" sz="20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51" name="Group 50"/>
              <p:cNvGrpSpPr/>
              <p:nvPr/>
            </p:nvGrpSpPr>
            <p:grpSpPr>
              <a:xfrm>
                <a:off x="5105400" y="6595730"/>
                <a:ext cx="469606" cy="948070"/>
                <a:chOff x="457200" y="1773865"/>
                <a:chExt cx="286099" cy="948070"/>
              </a:xfrm>
            </p:grpSpPr>
            <p:sp>
              <p:nvSpPr>
                <p:cNvPr id="52" name="Content Placeholder 2"/>
                <p:cNvSpPr txBox="1">
                  <a:spLocks/>
                </p:cNvSpPr>
                <p:nvPr/>
              </p:nvSpPr>
              <p:spPr>
                <a:xfrm>
                  <a:off x="490669" y="2112335"/>
                  <a:ext cx="218463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sz="2000" dirty="0" smtClean="0">
                      <a:latin typeface="Arial" pitchFamily="34" charset="0"/>
                      <a:cs typeface="Arial" pitchFamily="34" charset="0"/>
                    </a:rPr>
                    <a:t>2</a:t>
                  </a:r>
                  <a:endParaRPr kumimoji="0" lang="en-US" sz="20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457200" y="2133600"/>
                  <a:ext cx="244334" cy="15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Content Placeholder 2"/>
                <p:cNvSpPr txBox="1">
                  <a:spLocks/>
                </p:cNvSpPr>
                <p:nvPr/>
              </p:nvSpPr>
              <p:spPr>
                <a:xfrm>
                  <a:off x="464758" y="1773865"/>
                  <a:ext cx="278541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sz="2000" dirty="0" smtClean="0">
                      <a:latin typeface="Arial" pitchFamily="34" charset="0"/>
                      <a:cs typeface="Arial" pitchFamily="34" charset="0"/>
                    </a:rPr>
                    <a:t>1</a:t>
                  </a:r>
                  <a:endParaRPr kumimoji="0" lang="en-US" sz="2000" b="0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Penggunaan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Kapasitor</a:t>
            </a:r>
            <a:endPara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716881"/>
            <a:ext cx="83058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Kapasitor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penyimpan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energi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karena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dimuati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melepas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muatanya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sangat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cepat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1200"/>
              </a:spcBef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Kapasitor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juga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memilih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frekuensi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radio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penerima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memisahkan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bolak-balik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searah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fiter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rangkaian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menghilangkan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loncatan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api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rangkaian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saklar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menghilangkan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api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pengapian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mobil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menghemat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rangkaian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lampu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TL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cadangan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suplai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PN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terputus</a:t>
            </a:r>
            <a:r>
              <a:rPr lang="id-ID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Apa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Penyebab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Terjadinya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Muatan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Listrik</a:t>
            </a:r>
            <a:r>
              <a:rPr lang="en-US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2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1" y="1600200"/>
            <a:ext cx="83058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Karateristik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penting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bahwa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u="sng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u="sng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4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u="sng" dirty="0" err="1" smtClean="0">
                <a:latin typeface="Arial" pitchFamily="34" charset="0"/>
                <a:cs typeface="Arial" pitchFamily="34" charset="0"/>
              </a:rPr>
              <a:t>selalu</a:t>
            </a:r>
            <a:r>
              <a:rPr lang="en-US" sz="24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u="sng" dirty="0" err="1" smtClean="0">
                <a:latin typeface="Arial" pitchFamily="34" charset="0"/>
                <a:cs typeface="Arial" pitchFamily="34" charset="0"/>
              </a:rPr>
              <a:t>kekal</a:t>
            </a:r>
            <a:endParaRPr lang="en-US" sz="2400" i="1" u="sng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Robert </a:t>
            </a:r>
            <a:r>
              <a:rPr lang="id-ID" sz="2400" i="1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ilikan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menemukan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bahwa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dimuati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muatanya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selalu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kalipatan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elementer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coulumb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sejumlah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mengalir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penampang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kawat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sekon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ampere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kawat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id-ID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57367" y="5257800"/>
            <a:ext cx="3262433" cy="523220"/>
          </a:xfrm>
          <a:prstGeom prst="rect">
            <a:avLst/>
          </a:prstGeom>
          <a:ln w="38100"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e =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1,60 x 10⁻¹⁹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Formula Gaya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Listrik</a:t>
            </a:r>
            <a:endPara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1" y="19050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Hukum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coulomb </a:t>
            </a: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tarik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tolak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sebanding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muatan-muatanya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berbanding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terbalik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kuadarat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jarak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581400" y="4114800"/>
            <a:ext cx="2133600" cy="1569660"/>
            <a:chOff x="2895600" y="4026876"/>
            <a:chExt cx="2133600" cy="1569660"/>
          </a:xfrm>
        </p:grpSpPr>
        <p:grpSp>
          <p:nvGrpSpPr>
            <p:cNvPr id="4" name="Group 3"/>
            <p:cNvGrpSpPr/>
            <p:nvPr/>
          </p:nvGrpSpPr>
          <p:grpSpPr>
            <a:xfrm>
              <a:off x="3962400" y="4466492"/>
              <a:ext cx="838201" cy="1037492"/>
              <a:chOff x="457200" y="1746738"/>
              <a:chExt cx="386862" cy="1037492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570823" y="2174630"/>
                <a:ext cx="175846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0000" lnSpcReduction="20000"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3200" dirty="0" smtClean="0">
                    <a:latin typeface="Arial" pitchFamily="34" charset="0"/>
                    <a:cs typeface="Arial" pitchFamily="34" charset="0"/>
                  </a:rPr>
                  <a:t>r²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457200" y="1746738"/>
                <a:ext cx="38686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3200" dirty="0">
                    <a:latin typeface="Arial" pitchFamily="34" charset="0"/>
                    <a:cs typeface="Arial" pitchFamily="34" charset="0"/>
                  </a:rPr>
                  <a:t>q</a:t>
                </a:r>
                <a:r>
                  <a:rPr kumimoji="0" lang="en-US" sz="3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₁q₂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2895600" y="4026876"/>
              <a:ext cx="2133600" cy="1569660"/>
            </a:xfrm>
            <a:prstGeom prst="rect">
              <a:avLst/>
            </a:prstGeom>
            <a:ln w="38100">
              <a:solidFill>
                <a:srgbClr val="FF0000"/>
              </a:solidFill>
              <a:prstDash val="dash"/>
            </a:ln>
          </p:spPr>
          <p:txBody>
            <a:bodyPr wrap="square">
              <a:spAutoFit/>
            </a:bodyPr>
            <a:lstStyle/>
            <a:p>
              <a:pPr>
                <a:buNone/>
              </a:pPr>
              <a:endParaRPr lang="id-ID" sz="32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en-US" sz="3200" i="1" dirty="0" smtClean="0">
                  <a:latin typeface="Arial" pitchFamily="34" charset="0"/>
                  <a:cs typeface="Arial" pitchFamily="34" charset="0"/>
                </a:rPr>
                <a:t> = 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sz="3200" i="1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id-ID" sz="3200" i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3200" i="1" dirty="0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Kemiripan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Gaya Coulomb </a:t>
            </a:r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Gaya </a:t>
            </a:r>
            <a:r>
              <a:rPr lang="en-US" sz="28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Gravitasi</a:t>
            </a:r>
            <a:endParaRPr lang="en-US" sz="2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981200"/>
            <a:ext cx="83820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Pertama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gravitasi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muncul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karena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entitas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Coulomb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muncul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karena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entitas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gravitasi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maupun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Coulomb,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keduanya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berbanding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terbalik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kuadarat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jarak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entitas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muncul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interaksi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gravitasi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selalu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jauh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kecil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daripada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Coulomb.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Gaya Coulomb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Bahan</a:t>
            </a:r>
            <a:endPara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49369" y="1912203"/>
            <a:ext cx="2941831" cy="83099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Permitivitas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id-ID" sz="2400" baseline="-250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id-ID" sz="2400" baseline="-25000" dirty="0" smtClean="0">
                <a:latin typeface="Arial" pitchFamily="34" charset="0"/>
                <a:cs typeface="Arial" pitchFamily="34" charset="0"/>
              </a:rPr>
              <a:t>0</a:t>
            </a:r>
            <a:endParaRPr lang="id-ID" sz="2400" dirty="0" smtClean="0"/>
          </a:p>
        </p:txBody>
      </p:sp>
      <p:grpSp>
        <p:nvGrpSpPr>
          <p:cNvPr id="24" name="Group 23"/>
          <p:cNvGrpSpPr/>
          <p:nvPr/>
        </p:nvGrpSpPr>
        <p:grpSpPr>
          <a:xfrm>
            <a:off x="2133600" y="3124200"/>
            <a:ext cx="4572000" cy="1236898"/>
            <a:chOff x="2286000" y="2551837"/>
            <a:chExt cx="4572000" cy="1236898"/>
          </a:xfrm>
        </p:grpSpPr>
        <p:grpSp>
          <p:nvGrpSpPr>
            <p:cNvPr id="4" name="Group 3"/>
            <p:cNvGrpSpPr/>
            <p:nvPr/>
          </p:nvGrpSpPr>
          <p:grpSpPr>
            <a:xfrm>
              <a:off x="3733800" y="2819400"/>
              <a:ext cx="825500" cy="969335"/>
              <a:chOff x="457200" y="1697665"/>
              <a:chExt cx="381000" cy="969335"/>
            </a:xfrm>
          </p:grpSpPr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57200" y="2057400"/>
                <a:ext cx="35169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kumimoji="0" lang="el-GR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πε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572523" y="1697665"/>
                <a:ext cx="140677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953295" y="2853070"/>
              <a:ext cx="825500" cy="935665"/>
              <a:chOff x="457200" y="1731335"/>
              <a:chExt cx="381000" cy="935665"/>
            </a:xfrm>
          </p:grpSpPr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57200" y="2057400"/>
                <a:ext cx="35169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kumimoji="0" lang="el-GR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πε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552894" y="1731335"/>
                <a:ext cx="140677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2286000" y="2551837"/>
              <a:ext cx="4572000" cy="1200329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  <p:txBody>
            <a:bodyPr>
              <a:spAutoFit/>
            </a:bodyPr>
            <a:lstStyle/>
            <a:p>
              <a:pPr algn="ctr"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Gaya Coulomb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dalam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bahan</a:t>
              </a: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400" i="1" dirty="0" err="1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en-US" sz="2400" baseline="-25000" dirty="0" err="1" smtClean="0"/>
                <a:t>bahan</a:t>
              </a:r>
              <a:r>
                <a:rPr lang="id-ID" sz="2400" dirty="0" smtClean="0"/>
                <a:t> 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=  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	  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x 		</a:t>
              </a:r>
              <a:endParaRPr lang="id-ID" sz="24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en-US" sz="24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295400" y="4724400"/>
            <a:ext cx="6248400" cy="1578935"/>
            <a:chOff x="381000" y="3886200"/>
            <a:chExt cx="6248400" cy="1578935"/>
          </a:xfrm>
        </p:grpSpPr>
        <p:grpSp>
          <p:nvGrpSpPr>
            <p:cNvPr id="20" name="Group 19"/>
            <p:cNvGrpSpPr/>
            <p:nvPr/>
          </p:nvGrpSpPr>
          <p:grpSpPr>
            <a:xfrm>
              <a:off x="2980660" y="4559595"/>
              <a:ext cx="825500" cy="905540"/>
              <a:chOff x="457200" y="1761460"/>
              <a:chExt cx="381000" cy="905540"/>
            </a:xfrm>
          </p:grpSpPr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576612" y="2057400"/>
                <a:ext cx="246184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indent="-342900">
                  <a:spcBef>
                    <a:spcPct val="20000"/>
                  </a:spcBef>
                  <a:defRPr/>
                </a:pPr>
                <a:r>
                  <a:rPr lang="el-GR" sz="2400" dirty="0" smtClean="0">
                    <a:latin typeface="Arial" pitchFamily="34" charset="0"/>
                    <a:cs typeface="Arial" pitchFamily="34" charset="0"/>
                  </a:rPr>
                  <a:t>ε</a:t>
                </a:r>
                <a:r>
                  <a:rPr lang="id-ID" sz="2400" baseline="-25000" dirty="0" smtClean="0">
                    <a:latin typeface="Arial" pitchFamily="34" charset="0"/>
                    <a:cs typeface="Arial" pitchFamily="34" charset="0"/>
                  </a:rPr>
                  <a:t>r</a:t>
                </a:r>
                <a:endParaRPr lang="id-ID" sz="2400" dirty="0" smtClean="0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Content Placeholder 2"/>
              <p:cNvSpPr txBox="1">
                <a:spLocks/>
              </p:cNvSpPr>
              <p:nvPr/>
            </p:nvSpPr>
            <p:spPr>
              <a:xfrm>
                <a:off x="562708" y="1761460"/>
                <a:ext cx="140677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381000" y="3886200"/>
              <a:ext cx="6248400" cy="156966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buNone/>
              </a:pP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Gaya Coulomb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dalam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vakum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di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bandingkan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dengan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gaya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Coulomb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dalam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bahan</a:t>
              </a:r>
              <a:endParaRPr lang="en-US" sz="24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2400" dirty="0" err="1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en-US" sz="2400" baseline="-25000" dirty="0" err="1" smtClean="0"/>
                <a:t>bahan</a:t>
              </a:r>
              <a:r>
                <a:rPr lang="id-ID" sz="2400" baseline="-25000" dirty="0" smtClean="0"/>
                <a:t> 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=	</a:t>
              </a:r>
              <a:r>
                <a:rPr lang="id-ID" sz="2400" dirty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x F</a:t>
              </a:r>
              <a:r>
                <a:rPr lang="id-ID" sz="2400" baseline="-25000" dirty="0" smtClean="0">
                  <a:latin typeface="Arial" pitchFamily="34" charset="0"/>
                  <a:cs typeface="Arial" pitchFamily="34" charset="0"/>
                </a:rPr>
                <a:t>vakum</a:t>
              </a:r>
            </a:p>
            <a:p>
              <a:pPr algn="ctr"/>
              <a:endParaRPr lang="id-ID" sz="24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Medan </a:t>
            </a:r>
            <a:r>
              <a:rPr lang="en-US" sz="36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Listrik</a:t>
            </a:r>
            <a:r>
              <a:rPr lang="en-US" sz="3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1381780"/>
            <a:ext cx="44598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Pengertian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Medan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Listrik</a:t>
            </a:r>
            <a:endParaRPr lang="id-ID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457200" y="2133600"/>
            <a:ext cx="8305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medan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didefinisikan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ruang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disekitar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dimana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lainya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ruang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mengalami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Coulomb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listrik</a:t>
            </a:r>
            <a:endParaRPr lang="id-ID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200399"/>
            <a:ext cx="3505200" cy="2916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98208" y="4038600"/>
            <a:ext cx="5611259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67200" y="4495800"/>
            <a:ext cx="1600200" cy="830997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ctr">
              <a:buNone/>
            </a:pPr>
            <a:endParaRPr lang="id-ID" sz="1000" dirty="0" smtClean="0">
              <a:latin typeface="Arial" pitchFamily="34" charset="0"/>
              <a:cs typeface="Arial" pitchFamily="34" charset="0"/>
            </a:endParaRPr>
          </a:p>
          <a:p>
            <a:pPr lvl="0" algn="ctr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F =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q₀E</a:t>
            </a:r>
            <a:endParaRPr lang="id-ID" sz="2800" dirty="0" smtClean="0">
              <a:latin typeface="Arial" pitchFamily="34" charset="0"/>
              <a:cs typeface="Arial" pitchFamily="34" charset="0"/>
            </a:endParaRPr>
          </a:p>
          <a:p>
            <a:pPr lvl="0" algn="ctr">
              <a:buNone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371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Kuat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medan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latin typeface="Arial" pitchFamily="34" charset="0"/>
                <a:cs typeface="Arial" pitchFamily="34" charset="0"/>
              </a:rPr>
              <a:t>listrik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lokasi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mana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uji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berada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definisikan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Coulomb yang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bekerja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uji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dibagi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muatan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uji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209800" y="3034605"/>
            <a:ext cx="1676400" cy="1384995"/>
            <a:chOff x="4191000" y="2819400"/>
            <a:chExt cx="1676400" cy="1384995"/>
          </a:xfrm>
        </p:grpSpPr>
        <p:grpSp>
          <p:nvGrpSpPr>
            <p:cNvPr id="3" name="Group 2"/>
            <p:cNvGrpSpPr/>
            <p:nvPr/>
          </p:nvGrpSpPr>
          <p:grpSpPr>
            <a:xfrm>
              <a:off x="4901905" y="3102935"/>
              <a:ext cx="825500" cy="944525"/>
              <a:chOff x="457200" y="1710070"/>
              <a:chExt cx="381000" cy="944525"/>
            </a:xfrm>
          </p:grpSpPr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547168" y="2044995"/>
                <a:ext cx="246184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q₀</a:t>
                </a: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>
                <a:off x="457200" y="2132012"/>
                <a:ext cx="381000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562708" y="1710070"/>
                <a:ext cx="140677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sz="2800" dirty="0" smtClean="0">
                    <a:latin typeface="Arial" pitchFamily="34" charset="0"/>
                    <a:cs typeface="Arial" pitchFamily="34" charset="0"/>
                  </a:rPr>
                  <a:t>F</a:t>
                </a: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4191000" y="2819400"/>
              <a:ext cx="1676400" cy="1384995"/>
            </a:xfrm>
            <a:prstGeom prst="rect">
              <a:avLst/>
            </a:prstGeom>
            <a:ln w="38100">
              <a:solidFill>
                <a:srgbClr val="00B050"/>
              </a:solidFill>
            </a:ln>
          </p:spPr>
          <p:txBody>
            <a:bodyPr wrap="square">
              <a:spAutoFit/>
            </a:bodyPr>
            <a:lstStyle/>
            <a:p>
              <a:pPr>
                <a:buNone/>
              </a:pPr>
              <a:endParaRPr lang="id-ID" sz="28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E =</a:t>
              </a:r>
              <a:endParaRPr lang="id-ID" sz="2800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endParaRPr lang="en-US" sz="2800" dirty="0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1497</Words>
  <Application>Microsoft Office PowerPoint</Application>
  <PresentationFormat>On-screen Show (4:3)</PresentationFormat>
  <Paragraphs>312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Slide 1</vt:lpstr>
      <vt:lpstr>Gaya dan Medan Listrik</vt:lpstr>
      <vt:lpstr>Sifat-sifat Muatan Listrik</vt:lpstr>
      <vt:lpstr>Apa Penyebab Terjadinya Muatan Listrik </vt:lpstr>
      <vt:lpstr>Formula Gaya Listrik</vt:lpstr>
      <vt:lpstr>Kemiripan Gaya Coulomb dan Gaya Gravitasi</vt:lpstr>
      <vt:lpstr>Gaya Coulomb dalam Bahan</vt:lpstr>
      <vt:lpstr>Medan Listrik </vt:lpstr>
      <vt:lpstr>Slide 9</vt:lpstr>
      <vt:lpstr>Formulasi Kuat Medan Listrik pada Suatu Titik</vt:lpstr>
      <vt:lpstr>Hukum Gauss</vt:lpstr>
      <vt:lpstr>Formulasi Hukum Gauss</vt:lpstr>
      <vt:lpstr>Slide 13</vt:lpstr>
      <vt:lpstr>Kuat Medan Listrik bagi Distribusi Muatan Kontinu</vt:lpstr>
      <vt:lpstr>Kuat Medan Listrik untuk Konduktor Bola Berongga</vt:lpstr>
      <vt:lpstr>Potensial Listrik</vt:lpstr>
      <vt:lpstr>Beda Potensial Listrik</vt:lpstr>
      <vt:lpstr>Potensial Mutlak oleh Muatan Sumber Titik</vt:lpstr>
      <vt:lpstr>Potensial oleh Beberapa Muatan Sumber Titik</vt:lpstr>
      <vt:lpstr>Hukum Kekekalan Energi Mekanik dalam Medan Listrik</vt:lpstr>
      <vt:lpstr>Hubungan Dua Keping Sejajar</vt:lpstr>
      <vt:lpstr>Slide 22</vt:lpstr>
      <vt:lpstr>Konduktor Bola Berongga</vt:lpstr>
      <vt:lpstr>Kapasitor</vt:lpstr>
      <vt:lpstr>Mengenal Kapasitor</vt:lpstr>
      <vt:lpstr>Jenis – jenis Kapasitor</vt:lpstr>
      <vt:lpstr>Memuati Kapasitor</vt:lpstr>
      <vt:lpstr>Formulasi Kapasitas Kapasitor Keping Sejajar</vt:lpstr>
      <vt:lpstr>Pengaruh Delektrikum terhadap Kapasitas Kapasitor</vt:lpstr>
      <vt:lpstr>Pengaruh Dielektrik untuk Baterai Tidak Dihubungkan</vt:lpstr>
      <vt:lpstr>Pengaruh Dielektrik untuk Baterai Tetap Dihubungkan </vt:lpstr>
      <vt:lpstr>Analisis Rangkaian Kapasitor</vt:lpstr>
      <vt:lpstr>Slide 33</vt:lpstr>
      <vt:lpstr>Susunan Pararel Kapasitor</vt:lpstr>
      <vt:lpstr>Energi Potensial Kapasitor</vt:lpstr>
      <vt:lpstr>Penggunaan Kapasitor</vt:lpstr>
    </vt:vector>
  </TitlesOfParts>
  <Company>PKD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4  Listrik Statis</dc:title>
  <dc:creator>BAMBANG</dc:creator>
  <cp:lastModifiedBy>Bambang</cp:lastModifiedBy>
  <cp:revision>41</cp:revision>
  <dcterms:created xsi:type="dcterms:W3CDTF">2012-01-15T02:32:55Z</dcterms:created>
  <dcterms:modified xsi:type="dcterms:W3CDTF">2012-03-01T01:05:58Z</dcterms:modified>
</cp:coreProperties>
</file>