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1" r:id="rId4"/>
    <p:sldId id="262" r:id="rId5"/>
    <p:sldId id="263" r:id="rId6"/>
    <p:sldId id="264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1012B-F543-45A1-BC00-23471EC84858}" type="datetimeFigureOut">
              <a:rPr lang="en-ID" smtClean="0"/>
              <a:pPr/>
              <a:t>30/08/2020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01B99EE6-F18E-48AC-A071-8115D1647683}" type="slidenum">
              <a:rPr lang="en-ID" smtClean="0"/>
              <a:pPr/>
              <a:t>‹#›</a:t>
            </a:fld>
            <a:endParaRPr lang="en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6102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1012B-F543-45A1-BC00-23471EC84858}" type="datetimeFigureOut">
              <a:rPr lang="en-ID" smtClean="0"/>
              <a:pPr/>
              <a:t>30/08/2020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99EE6-F18E-48AC-A071-8115D1647683}" type="slidenum">
              <a:rPr lang="en-ID" smtClean="0"/>
              <a:pPr/>
              <a:t>‹#›</a:t>
            </a:fld>
            <a:endParaRPr lang="en-ID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7778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1012B-F543-45A1-BC00-23471EC84858}" type="datetimeFigureOut">
              <a:rPr lang="en-ID" smtClean="0"/>
              <a:pPr/>
              <a:t>30/08/2020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99EE6-F18E-48AC-A071-8115D1647683}" type="slidenum">
              <a:rPr lang="en-ID" smtClean="0"/>
              <a:pPr/>
              <a:t>‹#›</a:t>
            </a:fld>
            <a:endParaRPr lang="en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799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1012B-F543-45A1-BC00-23471EC84858}" type="datetimeFigureOut">
              <a:rPr lang="en-ID" smtClean="0"/>
              <a:pPr/>
              <a:t>30/08/2020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99EE6-F18E-48AC-A071-8115D1647683}" type="slidenum">
              <a:rPr lang="en-ID" smtClean="0"/>
              <a:pPr/>
              <a:t>‹#›</a:t>
            </a:fld>
            <a:endParaRPr lang="en-ID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7370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1012B-F543-45A1-BC00-23471EC84858}" type="datetimeFigureOut">
              <a:rPr lang="en-ID" smtClean="0"/>
              <a:pPr/>
              <a:t>30/08/2020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99EE6-F18E-48AC-A071-8115D1647683}" type="slidenum">
              <a:rPr lang="en-ID" smtClean="0"/>
              <a:pPr/>
              <a:t>‹#›</a:t>
            </a:fld>
            <a:endParaRPr lang="en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6553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1012B-F543-45A1-BC00-23471EC84858}" type="datetimeFigureOut">
              <a:rPr lang="en-ID" smtClean="0"/>
              <a:pPr/>
              <a:t>30/08/2020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99EE6-F18E-48AC-A071-8115D1647683}" type="slidenum">
              <a:rPr lang="en-ID" smtClean="0"/>
              <a:pPr/>
              <a:t>‹#›</a:t>
            </a:fld>
            <a:endParaRPr lang="en-ID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5022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1012B-F543-45A1-BC00-23471EC84858}" type="datetimeFigureOut">
              <a:rPr lang="en-ID" smtClean="0"/>
              <a:pPr/>
              <a:t>30/08/2020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99EE6-F18E-48AC-A071-8115D1647683}" type="slidenum">
              <a:rPr lang="en-ID" smtClean="0"/>
              <a:pPr/>
              <a:t>‹#›</a:t>
            </a:fld>
            <a:endParaRPr lang="en-ID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974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1012B-F543-45A1-BC00-23471EC84858}" type="datetimeFigureOut">
              <a:rPr lang="en-ID" smtClean="0"/>
              <a:pPr/>
              <a:t>30/08/2020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99EE6-F18E-48AC-A071-8115D1647683}" type="slidenum">
              <a:rPr lang="en-ID" smtClean="0"/>
              <a:pPr/>
              <a:t>‹#›</a:t>
            </a:fld>
            <a:endParaRPr lang="en-ID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74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1012B-F543-45A1-BC00-23471EC84858}" type="datetimeFigureOut">
              <a:rPr lang="en-ID" smtClean="0"/>
              <a:pPr/>
              <a:t>30/08/2020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99EE6-F18E-48AC-A071-8115D1647683}" type="slidenum">
              <a:rPr lang="en-ID" smtClean="0"/>
              <a:pPr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03800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1012B-F543-45A1-BC00-23471EC84858}" type="datetimeFigureOut">
              <a:rPr lang="en-ID" smtClean="0"/>
              <a:pPr/>
              <a:t>30/08/2020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99EE6-F18E-48AC-A071-8115D1647683}" type="slidenum">
              <a:rPr lang="en-ID" smtClean="0"/>
              <a:pPr/>
              <a:t>‹#›</a:t>
            </a:fld>
            <a:endParaRPr lang="en-ID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3277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7981012B-F543-45A1-BC00-23471EC84858}" type="datetimeFigureOut">
              <a:rPr lang="en-ID" smtClean="0"/>
              <a:pPr/>
              <a:t>30/08/2020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99EE6-F18E-48AC-A071-8115D1647683}" type="slidenum">
              <a:rPr lang="en-ID" smtClean="0"/>
              <a:pPr/>
              <a:t>‹#›</a:t>
            </a:fld>
            <a:endParaRPr lang="en-ID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9050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81012B-F543-45A1-BC00-23471EC84858}" type="datetimeFigureOut">
              <a:rPr lang="en-ID" smtClean="0"/>
              <a:pPr/>
              <a:t>30/08/2020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01B99EE6-F18E-48AC-A071-8115D1647683}" type="slidenum">
              <a:rPr lang="en-ID" smtClean="0"/>
              <a:pPr/>
              <a:t>‹#›</a:t>
            </a:fld>
            <a:endParaRPr lang="en-ID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6400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3.png"/><Relationship Id="rId7" Type="http://schemas.openxmlformats.org/officeDocument/2006/relationships/image" Target="../media/image15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8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FD21413-F7D5-4DB9-BF79-6FE3E625231D}"/>
              </a:ext>
            </a:extLst>
          </p:cNvPr>
          <p:cNvSpPr txBox="1"/>
          <p:nvPr/>
        </p:nvSpPr>
        <p:spPr>
          <a:xfrm>
            <a:off x="2826326" y="1056411"/>
            <a:ext cx="81603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latin typeface="Algerian" panose="04020705040A02060702" pitchFamily="82" charset="0"/>
              </a:rPr>
              <a:t>LIMIT </a:t>
            </a:r>
          </a:p>
          <a:p>
            <a:pPr algn="ctr"/>
            <a:r>
              <a:rPr lang="en-US" sz="5400" dirty="0">
                <a:latin typeface="Algerian" panose="04020705040A02060702" pitchFamily="82" charset="0"/>
              </a:rPr>
              <a:t>FUNGSI TRIGONOMETRI</a:t>
            </a:r>
            <a:endParaRPr lang="en-ID" sz="5400" dirty="0">
              <a:latin typeface="Algerian" panose="04020705040A02060702" pitchFamily="82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537B694-C670-4DA0-81E2-A457D8CEBCD1}"/>
              </a:ext>
            </a:extLst>
          </p:cNvPr>
          <p:cNvSpPr txBox="1"/>
          <p:nvPr/>
        </p:nvSpPr>
        <p:spPr>
          <a:xfrm>
            <a:off x="2369127" y="3754582"/>
            <a:ext cx="59574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haroni" panose="02010803020104030203" pitchFamily="2" charset="-79"/>
                <a:cs typeface="Aharoni" panose="02010803020104030203" pitchFamily="2" charset="-79"/>
              </a:rPr>
              <a:t>By:</a:t>
            </a:r>
          </a:p>
          <a:p>
            <a:endParaRPr lang="en-US" sz="14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US" sz="2800" dirty="0">
                <a:latin typeface="Aharoni" panose="02010803020104030203" pitchFamily="2" charset="-79"/>
                <a:cs typeface="Aharoni" panose="02010803020104030203" pitchFamily="2" charset="-79"/>
              </a:rPr>
              <a:t>SITI SYARAH MAULYDIA, </a:t>
            </a:r>
            <a:r>
              <a:rPr lang="en-US" sz="2800" dirty="0" err="1">
                <a:latin typeface="Aharoni" panose="02010803020104030203" pitchFamily="2" charset="-79"/>
                <a:cs typeface="Aharoni" panose="02010803020104030203" pitchFamily="2" charset="-79"/>
              </a:rPr>
              <a:t>M.Pd</a:t>
            </a:r>
            <a:endParaRPr lang="en-ID" sz="28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476500" y="3009900"/>
            <a:ext cx="8610600" cy="4572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ASIMTOT  DATAR  DAN  ASIMTOT  TEGAK</a:t>
            </a:r>
          </a:p>
        </p:txBody>
      </p:sp>
    </p:spTree>
    <p:extLst>
      <p:ext uri="{BB962C8B-B14F-4D97-AF65-F5344CB8AC3E}">
        <p14:creationId xmlns:p14="http://schemas.microsoft.com/office/powerpoint/2010/main" val="2575719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rizontal Scroll 3"/>
          <p:cNvSpPr/>
          <p:nvPr/>
        </p:nvSpPr>
        <p:spPr>
          <a:xfrm>
            <a:off x="2152650" y="386195"/>
            <a:ext cx="8972550" cy="1219200"/>
          </a:xfrm>
          <a:prstGeom prst="horizontalScroll">
            <a:avLst>
              <a:gd name="adj" fmla="val 15625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ASIMTOT  DATAR  DAN  ASIMTOT  TEGAK PADA FUNGSI ALJABAR</a:t>
            </a:r>
          </a:p>
        </p:txBody>
      </p:sp>
      <p:sp>
        <p:nvSpPr>
          <p:cNvPr id="5" name="Oval 4"/>
          <p:cNvSpPr/>
          <p:nvPr/>
        </p:nvSpPr>
        <p:spPr>
          <a:xfrm>
            <a:off x="1562100" y="2057400"/>
            <a:ext cx="2649682" cy="10668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/>
              <a:t>Apa</a:t>
            </a:r>
            <a:r>
              <a:rPr lang="en-US" sz="2400" b="1" dirty="0"/>
              <a:t> </a:t>
            </a:r>
            <a:r>
              <a:rPr lang="en-US" sz="2400" b="1" dirty="0" err="1"/>
              <a:t>Itu</a:t>
            </a:r>
            <a:r>
              <a:rPr lang="en-US" sz="2400" b="1" dirty="0"/>
              <a:t> ASIMTOT ?</a:t>
            </a:r>
          </a:p>
        </p:txBody>
      </p:sp>
      <p:sp>
        <p:nvSpPr>
          <p:cNvPr id="6" name="Oval Callout 5"/>
          <p:cNvSpPr/>
          <p:nvPr/>
        </p:nvSpPr>
        <p:spPr>
          <a:xfrm>
            <a:off x="1200150" y="3467100"/>
            <a:ext cx="6057900" cy="2266950"/>
          </a:xfrm>
          <a:prstGeom prst="wedgeEllipseCallout">
            <a:avLst>
              <a:gd name="adj1" fmla="val -21059"/>
              <a:gd name="adj2" fmla="val -62303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garis</a:t>
            </a:r>
            <a:r>
              <a:rPr lang="en-US" sz="2400" dirty="0"/>
              <a:t> </a:t>
            </a:r>
            <a:r>
              <a:rPr lang="en-US" sz="2400" dirty="0" err="1"/>
              <a:t>lurus</a:t>
            </a:r>
            <a:r>
              <a:rPr lang="en-US" sz="2400" dirty="0"/>
              <a:t> yang </a:t>
            </a:r>
            <a:r>
              <a:rPr lang="en-US" sz="2400" dirty="0" err="1"/>
              <a:t>sangat</a:t>
            </a:r>
            <a:r>
              <a:rPr lang="en-US" sz="2400" dirty="0"/>
              <a:t> </a:t>
            </a:r>
            <a:r>
              <a:rPr lang="en-US" sz="2400" dirty="0" err="1"/>
              <a:t>dekat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kurva</a:t>
            </a:r>
            <a:r>
              <a:rPr lang="en-US" sz="2400" dirty="0"/>
              <a:t> </a:t>
            </a:r>
            <a:r>
              <a:rPr lang="en-US" sz="2400" dirty="0" err="1"/>
              <a:t>lengkung</a:t>
            </a:r>
            <a:r>
              <a:rPr lang="en-US" sz="2400" dirty="0"/>
              <a:t> </a:t>
            </a:r>
            <a:r>
              <a:rPr lang="en-US" sz="2400" dirty="0" err="1"/>
              <a:t>di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</a:t>
            </a:r>
            <a:r>
              <a:rPr lang="en-US" sz="2400" dirty="0" err="1"/>
              <a:t>jauh</a:t>
            </a:r>
            <a:r>
              <a:rPr lang="en-US" sz="2400" dirty="0"/>
              <a:t> </a:t>
            </a:r>
            <a:r>
              <a:rPr lang="en-US" sz="2400" dirty="0" err="1"/>
              <a:t>tak</a:t>
            </a:r>
            <a:r>
              <a:rPr lang="en-US" sz="2400" dirty="0"/>
              <a:t> </a:t>
            </a:r>
            <a:r>
              <a:rPr lang="en-US" sz="2400" dirty="0" err="1"/>
              <a:t>terhingga</a:t>
            </a:r>
            <a:r>
              <a:rPr lang="en-US" sz="2400" dirty="0"/>
              <a:t>. </a:t>
            </a:r>
            <a:r>
              <a:rPr lang="en-US" sz="2400" dirty="0" err="1"/>
              <a:t>Garis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pernah</a:t>
            </a:r>
            <a:r>
              <a:rPr lang="en-US" sz="2400" dirty="0"/>
              <a:t> </a:t>
            </a:r>
            <a:r>
              <a:rPr lang="en-US" sz="2400" dirty="0" err="1"/>
              <a:t>dipotong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/>
              <a:t>kurva</a:t>
            </a:r>
            <a:r>
              <a:rPr lang="en-US" sz="2400" dirty="0"/>
              <a:t> </a:t>
            </a:r>
            <a:r>
              <a:rPr lang="en-US" sz="2400" dirty="0" err="1"/>
              <a:t>tersebut</a:t>
            </a:r>
            <a:r>
              <a:rPr lang="en-US" sz="2400" dirty="0"/>
              <a:t>.</a:t>
            </a:r>
          </a:p>
        </p:txBody>
      </p:sp>
      <p:pic>
        <p:nvPicPr>
          <p:cNvPr id="4098" name="Picture 2" descr="C:\Users\Maulydia\Pictures\asimtot 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69009" y="1790700"/>
            <a:ext cx="4341979" cy="39766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19790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047750" y="571500"/>
            <a:ext cx="5657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/>
              <a:t>Asimtot</a:t>
            </a:r>
            <a:r>
              <a:rPr lang="en-US" sz="2400" b="1" dirty="0"/>
              <a:t> </a:t>
            </a:r>
            <a:r>
              <a:rPr lang="en-US" sz="2400" b="1" dirty="0" err="1"/>
              <a:t>dibagi</a:t>
            </a:r>
            <a:r>
              <a:rPr lang="en-US" sz="2400" b="1" dirty="0"/>
              <a:t> </a:t>
            </a:r>
            <a:r>
              <a:rPr lang="en-US" sz="2400" b="1" dirty="0" err="1"/>
              <a:t>menjadi</a:t>
            </a:r>
            <a:r>
              <a:rPr lang="en-US" sz="2400" b="1" dirty="0"/>
              <a:t> 3 </a:t>
            </a:r>
            <a:r>
              <a:rPr lang="en-US" sz="2400" b="1" dirty="0" err="1"/>
              <a:t>jenis</a:t>
            </a:r>
            <a:r>
              <a:rPr lang="en-US" sz="2400" b="1" dirty="0"/>
              <a:t>, </a:t>
            </a:r>
            <a:r>
              <a:rPr lang="en-US" sz="2400" b="1" dirty="0" err="1"/>
              <a:t>yaitu</a:t>
            </a:r>
            <a:r>
              <a:rPr lang="en-US" sz="2400" b="1" dirty="0"/>
              <a:t>:</a:t>
            </a:r>
          </a:p>
        </p:txBody>
      </p:sp>
      <p:sp>
        <p:nvSpPr>
          <p:cNvPr id="8" name="Pentagon 7"/>
          <p:cNvSpPr/>
          <p:nvPr/>
        </p:nvSpPr>
        <p:spPr>
          <a:xfrm>
            <a:off x="2095500" y="1295400"/>
            <a:ext cx="2552700" cy="800100"/>
          </a:xfrm>
          <a:prstGeom prst="homePlat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/>
              <a:t>Asimtot</a:t>
            </a:r>
            <a:r>
              <a:rPr lang="en-US" sz="2400" b="1" dirty="0"/>
              <a:t> </a:t>
            </a:r>
            <a:r>
              <a:rPr lang="en-US" sz="2400" b="1" dirty="0" err="1"/>
              <a:t>Datar</a:t>
            </a:r>
            <a:endParaRPr lang="en-US" sz="2400" b="1" dirty="0"/>
          </a:p>
        </p:txBody>
      </p:sp>
      <p:sp>
        <p:nvSpPr>
          <p:cNvPr id="9" name="Rounded Rectangle 8"/>
          <p:cNvSpPr/>
          <p:nvPr/>
        </p:nvSpPr>
        <p:spPr>
          <a:xfrm>
            <a:off x="4724400" y="1238250"/>
            <a:ext cx="5429250" cy="8382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Yaitu</a:t>
            </a:r>
            <a:r>
              <a:rPr lang="en-US" sz="2400" dirty="0"/>
              <a:t> </a:t>
            </a:r>
            <a:r>
              <a:rPr lang="en-US" sz="2400" dirty="0" err="1"/>
              <a:t>asimtot</a:t>
            </a:r>
            <a:r>
              <a:rPr lang="en-US" sz="2400" dirty="0"/>
              <a:t> yang </a:t>
            </a:r>
            <a:r>
              <a:rPr lang="en-US" sz="2400" dirty="0" err="1"/>
              <a:t>sejajar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</a:p>
          <a:p>
            <a:pPr algn="ctr"/>
            <a:r>
              <a:rPr lang="en-US" sz="2400" dirty="0" err="1"/>
              <a:t>sumbu</a:t>
            </a:r>
            <a:r>
              <a:rPr lang="en-US" sz="2400" dirty="0"/>
              <a:t> X</a:t>
            </a:r>
          </a:p>
        </p:txBody>
      </p:sp>
      <p:sp>
        <p:nvSpPr>
          <p:cNvPr id="10" name="Pentagon 9"/>
          <p:cNvSpPr/>
          <p:nvPr/>
        </p:nvSpPr>
        <p:spPr>
          <a:xfrm>
            <a:off x="2114550" y="2324100"/>
            <a:ext cx="2533650" cy="800100"/>
          </a:xfrm>
          <a:prstGeom prst="homePlat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/>
              <a:t>Asimtot</a:t>
            </a:r>
            <a:r>
              <a:rPr lang="en-US" sz="2400" b="1" dirty="0"/>
              <a:t> </a:t>
            </a:r>
            <a:r>
              <a:rPr lang="en-US" sz="2400" b="1" dirty="0" err="1"/>
              <a:t>Tegak</a:t>
            </a:r>
            <a:endParaRPr lang="en-US" sz="2400" b="1" dirty="0"/>
          </a:p>
        </p:txBody>
      </p:sp>
      <p:sp>
        <p:nvSpPr>
          <p:cNvPr id="11" name="Rounded Rectangle 10"/>
          <p:cNvSpPr/>
          <p:nvPr/>
        </p:nvSpPr>
        <p:spPr>
          <a:xfrm>
            <a:off x="4724400" y="2266950"/>
            <a:ext cx="5429250" cy="8382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Yaitu</a:t>
            </a:r>
            <a:r>
              <a:rPr lang="en-US" sz="2400" dirty="0"/>
              <a:t> </a:t>
            </a:r>
            <a:r>
              <a:rPr lang="en-US" sz="2400" dirty="0" err="1"/>
              <a:t>asimtot</a:t>
            </a:r>
            <a:r>
              <a:rPr lang="en-US" sz="2400" dirty="0"/>
              <a:t> yang </a:t>
            </a:r>
            <a:r>
              <a:rPr lang="en-US" sz="2400" dirty="0" err="1"/>
              <a:t>sejajar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sumbu</a:t>
            </a:r>
            <a:r>
              <a:rPr lang="en-US" sz="2400" dirty="0"/>
              <a:t> Y</a:t>
            </a:r>
          </a:p>
        </p:txBody>
      </p:sp>
      <p:sp>
        <p:nvSpPr>
          <p:cNvPr id="12" name="Pentagon 11"/>
          <p:cNvSpPr/>
          <p:nvPr/>
        </p:nvSpPr>
        <p:spPr>
          <a:xfrm>
            <a:off x="2114550" y="3333750"/>
            <a:ext cx="2590800" cy="800100"/>
          </a:xfrm>
          <a:prstGeom prst="homePlat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/>
              <a:t>Asimtot</a:t>
            </a:r>
            <a:r>
              <a:rPr lang="en-US" sz="2400" b="1" dirty="0"/>
              <a:t> Miring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4781550" y="3276600"/>
            <a:ext cx="5429250" cy="8382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Yaitu</a:t>
            </a:r>
            <a:r>
              <a:rPr lang="en-US" sz="2400" dirty="0"/>
              <a:t> </a:t>
            </a:r>
            <a:r>
              <a:rPr lang="en-US" sz="2400" dirty="0" err="1"/>
              <a:t>asimtot</a:t>
            </a:r>
            <a:r>
              <a:rPr lang="en-US" sz="2400" dirty="0"/>
              <a:t> yang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sejajar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sumbu</a:t>
            </a:r>
            <a:r>
              <a:rPr lang="en-US" sz="2400" dirty="0"/>
              <a:t> X </a:t>
            </a:r>
            <a:r>
              <a:rPr lang="en-US" sz="2400" dirty="0" err="1"/>
              <a:t>maupun</a:t>
            </a:r>
            <a:r>
              <a:rPr lang="en-US" sz="2400" dirty="0"/>
              <a:t> </a:t>
            </a:r>
            <a:r>
              <a:rPr lang="en-US" sz="2400" dirty="0" err="1"/>
              <a:t>sumbu</a:t>
            </a:r>
            <a:r>
              <a:rPr lang="en-US" sz="2400" dirty="0"/>
              <a:t> 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762000" y="4552950"/>
                <a:ext cx="10610850" cy="14193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Fungsi </a:t>
                </a:r>
                <a:r>
                  <a:rPr lang="en-US" sz="2400" dirty="0" err="1"/>
                  <a:t>rasional</a:t>
                </a:r>
                <a:r>
                  <a:rPr lang="en-US" sz="2400" dirty="0"/>
                  <a:t> </a:t>
                </a:r>
                <a:r>
                  <a:rPr lang="en-US" sz="2400" dirty="0" err="1"/>
                  <a:t>merupakan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fungsi</a:t>
                </a:r>
                <a:r>
                  <a:rPr lang="en-US" sz="2400" dirty="0"/>
                  <a:t> yang </a:t>
                </a:r>
                <a:r>
                  <a:rPr lang="en-US" sz="2400" dirty="0" err="1"/>
                  <a:t>memiliki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asimtot</a:t>
                </a:r>
                <a:r>
                  <a:rPr lang="en-US" sz="2400" dirty="0"/>
                  <a:t>. </a:t>
                </a:r>
                <a:r>
                  <a:rPr lang="en-US" sz="2400" dirty="0" err="1"/>
                  <a:t>Fungsi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rasional</a:t>
                </a:r>
                <a:r>
                  <a:rPr lang="en-US" sz="2400" dirty="0"/>
                  <a:t> </a:t>
                </a:r>
                <a:r>
                  <a:rPr lang="en-US" sz="2400" dirty="0" err="1"/>
                  <a:t>adalah</a:t>
                </a:r>
                <a:r>
                  <a:rPr lang="en-US" sz="2400" dirty="0"/>
                  <a:t> </a:t>
                </a:r>
                <a:r>
                  <a:rPr lang="en-US" sz="2400" dirty="0" err="1"/>
                  <a:t>fungsi</a:t>
                </a:r>
                <a:r>
                  <a:rPr lang="en-US" sz="2400" dirty="0"/>
                  <a:t> yang </a:t>
                </a:r>
                <a:r>
                  <a:rPr lang="en-US" sz="2400" dirty="0" err="1"/>
                  <a:t>berbentuk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sz="2400" dirty="0"/>
                  <a:t> </a:t>
                </a:r>
                <a:r>
                  <a:rPr lang="en-US" sz="2400" dirty="0" err="1"/>
                  <a:t>dengan</a:t>
                </a:r>
                <a:r>
                  <a:rPr lang="en-US" sz="2400" dirty="0"/>
                  <a:t> </a:t>
                </a:r>
                <a:r>
                  <a:rPr lang="en-US" sz="2400" i="1" dirty="0"/>
                  <a:t>f(x) </a:t>
                </a:r>
                <a:r>
                  <a:rPr lang="en-US" sz="2400" dirty="0"/>
                  <a:t>dan </a:t>
                </a:r>
                <a:r>
                  <a:rPr lang="en-US" sz="2400" i="1" dirty="0"/>
                  <a:t>g(x) </a:t>
                </a:r>
                <a:r>
                  <a:rPr lang="en-US" sz="2400" dirty="0" err="1"/>
                  <a:t>adalah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suatu</a:t>
                </a:r>
                <a:r>
                  <a:rPr lang="en-US" sz="2400" dirty="0"/>
                  <a:t> </a:t>
                </a:r>
                <a:r>
                  <a:rPr lang="en-US" sz="2400" dirty="0" err="1"/>
                  <a:t>polinomial</a:t>
                </a:r>
                <a:r>
                  <a:rPr lang="en-US" sz="2400" dirty="0"/>
                  <a:t> </a:t>
                </a:r>
                <a:r>
                  <a:rPr lang="en-US" sz="2400" i="1" dirty="0"/>
                  <a:t>g(x) </a:t>
                </a:r>
                <a:r>
                  <a:rPr lang="en-US" sz="2400" dirty="0"/>
                  <a:t>≠ 0.</a:t>
                </a:r>
              </a:p>
              <a:p>
                <a:endParaRPr lang="en-US" sz="2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4552950"/>
                <a:ext cx="10610850" cy="1419363"/>
              </a:xfrm>
              <a:prstGeom prst="rect">
                <a:avLst/>
              </a:prstGeom>
              <a:blipFill>
                <a:blip r:embed="rId2"/>
                <a:stretch>
                  <a:fillRect l="-862" t="-3433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790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4229100" y="284012"/>
            <a:ext cx="3924300" cy="609600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ASIMTOT  TEGAK</a:t>
            </a:r>
          </a:p>
        </p:txBody>
      </p:sp>
      <p:sp>
        <p:nvSpPr>
          <p:cNvPr id="4" name="Flowchart: Multidocument 3"/>
          <p:cNvSpPr/>
          <p:nvPr/>
        </p:nvSpPr>
        <p:spPr>
          <a:xfrm>
            <a:off x="4914900" y="2040084"/>
            <a:ext cx="2781300" cy="704850"/>
          </a:xfrm>
          <a:prstGeom prst="flowChartMultidocumen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CONTOH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62050" y="2838450"/>
            <a:ext cx="44958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Tentukan</a:t>
            </a:r>
            <a:r>
              <a:rPr lang="en-US" dirty="0"/>
              <a:t> </a:t>
            </a:r>
            <a:r>
              <a:rPr lang="en-US" dirty="0" err="1"/>
              <a:t>asimtot</a:t>
            </a:r>
            <a:r>
              <a:rPr lang="en-US" dirty="0"/>
              <a:t> </a:t>
            </a:r>
            <a:r>
              <a:rPr lang="en-US" dirty="0" err="1"/>
              <a:t>tegak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 :</a:t>
            </a:r>
          </a:p>
          <a:p>
            <a:endParaRPr lang="en-US" dirty="0"/>
          </a:p>
          <a:p>
            <a:r>
              <a:rPr lang="en-US" dirty="0"/>
              <a:t>a.   				</a:t>
            </a:r>
          </a:p>
          <a:p>
            <a:endParaRPr lang="en-US" dirty="0"/>
          </a:p>
          <a:p>
            <a:r>
              <a:rPr lang="en-US" dirty="0" err="1"/>
              <a:t>Jawab</a:t>
            </a:r>
            <a:r>
              <a:rPr lang="en-US" dirty="0"/>
              <a:t> :</a:t>
            </a:r>
          </a:p>
          <a:p>
            <a:r>
              <a:rPr lang="en-US" dirty="0" err="1"/>
              <a:t>Pembuat</a:t>
            </a:r>
            <a:r>
              <a:rPr lang="en-US" dirty="0"/>
              <a:t> </a:t>
            </a:r>
            <a:r>
              <a:rPr lang="en-US" dirty="0" err="1"/>
              <a:t>nol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penyebut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                 							</a:t>
            </a:r>
          </a:p>
          <a:p>
            <a:r>
              <a:rPr lang="en-US" dirty="0" err="1"/>
              <a:t>Jadi</a:t>
            </a:r>
            <a:r>
              <a:rPr lang="en-US" dirty="0"/>
              <a:t>, </a:t>
            </a:r>
            <a:r>
              <a:rPr lang="en-US" dirty="0" err="1"/>
              <a:t>asimtot</a:t>
            </a:r>
            <a:r>
              <a:rPr lang="en-US" dirty="0"/>
              <a:t> </a:t>
            </a:r>
            <a:r>
              <a:rPr lang="en-US" dirty="0" err="1"/>
              <a:t>tegaknya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x = 2 </a:t>
            </a:r>
            <a:r>
              <a:rPr lang="en-US" dirty="0" err="1"/>
              <a:t>dan</a:t>
            </a:r>
            <a:r>
              <a:rPr lang="en-US" dirty="0"/>
              <a:t> x = -2</a:t>
            </a: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8433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04950" y="3217563"/>
            <a:ext cx="1600200" cy="649586"/>
          </a:xfrm>
          <a:prstGeom prst="rect">
            <a:avLst/>
          </a:prstGeom>
          <a:noFill/>
        </p:spPr>
      </p:pic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0" y="123825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47851" y="4617966"/>
            <a:ext cx="1257300" cy="373134"/>
          </a:xfrm>
          <a:prstGeom prst="rect">
            <a:avLst/>
          </a:prstGeom>
          <a:noFill/>
        </p:spPr>
      </p:pic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89535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8439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05051" y="4936502"/>
            <a:ext cx="838200" cy="397497"/>
          </a:xfrm>
          <a:prstGeom prst="rect">
            <a:avLst/>
          </a:prstGeom>
          <a:noFill/>
        </p:spPr>
      </p:pic>
      <p:sp>
        <p:nvSpPr>
          <p:cNvPr id="18441" name="Rectangle 9"/>
          <p:cNvSpPr>
            <a:spLocks noChangeArrowheads="1"/>
          </p:cNvSpPr>
          <p:nvPr/>
        </p:nvSpPr>
        <p:spPr bwMode="auto">
          <a:xfrm>
            <a:off x="0" y="89535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43" name="Rectangle 1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0" y="88582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46" name="Rectangle 1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8445" name="Picture 1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57451" y="5231140"/>
            <a:ext cx="1676400" cy="379085"/>
          </a:xfrm>
          <a:prstGeom prst="rect">
            <a:avLst/>
          </a:prstGeom>
          <a:noFill/>
        </p:spPr>
      </p:pic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0" y="88582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49" name="Rectangle 17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8448" name="Picture 16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19900" y="3107643"/>
            <a:ext cx="2438400" cy="711882"/>
          </a:xfrm>
          <a:prstGeom prst="rect">
            <a:avLst/>
          </a:prstGeom>
          <a:noFill/>
        </p:spPr>
      </p:pic>
      <p:sp>
        <p:nvSpPr>
          <p:cNvPr id="18450" name="Rectangle 18"/>
          <p:cNvSpPr>
            <a:spLocks noChangeArrowheads="1"/>
          </p:cNvSpPr>
          <p:nvPr/>
        </p:nvSpPr>
        <p:spPr bwMode="auto">
          <a:xfrm>
            <a:off x="0" y="128587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438900" y="3314700"/>
            <a:ext cx="46101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b.</a:t>
            </a:r>
          </a:p>
          <a:p>
            <a:endParaRPr lang="en-US" dirty="0"/>
          </a:p>
          <a:p>
            <a:r>
              <a:rPr lang="en-US" dirty="0"/>
              <a:t> </a:t>
            </a:r>
            <a:r>
              <a:rPr lang="en-US" dirty="0" err="1"/>
              <a:t>Jawab</a:t>
            </a:r>
            <a:r>
              <a:rPr lang="en-US" dirty="0"/>
              <a:t> :</a:t>
            </a:r>
          </a:p>
          <a:p>
            <a:r>
              <a:rPr lang="en-US" dirty="0" err="1"/>
              <a:t>Pembuat</a:t>
            </a:r>
            <a:r>
              <a:rPr lang="en-US" dirty="0"/>
              <a:t> </a:t>
            </a:r>
            <a:r>
              <a:rPr lang="en-US" dirty="0" err="1"/>
              <a:t>nol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penyebut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                 							</a:t>
            </a:r>
          </a:p>
          <a:p>
            <a:r>
              <a:rPr lang="en-US" dirty="0" err="1"/>
              <a:t>Jadi</a:t>
            </a:r>
            <a:r>
              <a:rPr lang="en-US" dirty="0"/>
              <a:t>, </a:t>
            </a:r>
            <a:r>
              <a:rPr lang="en-US" dirty="0" err="1"/>
              <a:t>asimtot</a:t>
            </a:r>
            <a:r>
              <a:rPr lang="en-US" dirty="0"/>
              <a:t> </a:t>
            </a:r>
            <a:r>
              <a:rPr lang="en-US" dirty="0" err="1"/>
              <a:t>tegaknya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x = 2 </a:t>
            </a:r>
            <a:r>
              <a:rPr lang="en-US" dirty="0" err="1"/>
              <a:t>dan</a:t>
            </a:r>
            <a:r>
              <a:rPr lang="en-US" dirty="0"/>
              <a:t> x = 1</a:t>
            </a:r>
          </a:p>
          <a:p>
            <a:endParaRPr lang="en-US" dirty="0"/>
          </a:p>
        </p:txBody>
      </p:sp>
      <p:sp>
        <p:nvSpPr>
          <p:cNvPr id="18452" name="Rectangle 20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8451" name="Picture 19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86650" y="4537184"/>
            <a:ext cx="1905000" cy="377716"/>
          </a:xfrm>
          <a:prstGeom prst="rect">
            <a:avLst/>
          </a:prstGeom>
          <a:noFill/>
        </p:spPr>
      </p:pic>
      <p:sp>
        <p:nvSpPr>
          <p:cNvPr id="18453" name="Rectangle 21"/>
          <p:cNvSpPr>
            <a:spLocks noChangeArrowheads="1"/>
          </p:cNvSpPr>
          <p:nvPr/>
        </p:nvSpPr>
        <p:spPr bwMode="auto">
          <a:xfrm>
            <a:off x="0" y="89535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55" name="Rectangle 2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8454" name="Picture 22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58051" y="4874937"/>
            <a:ext cx="2133600" cy="354288"/>
          </a:xfrm>
          <a:prstGeom prst="rect">
            <a:avLst/>
          </a:prstGeom>
          <a:noFill/>
        </p:spPr>
      </p:pic>
      <p:sp>
        <p:nvSpPr>
          <p:cNvPr id="18456" name="Rectangle 24"/>
          <p:cNvSpPr>
            <a:spLocks noChangeArrowheads="1"/>
          </p:cNvSpPr>
          <p:nvPr/>
        </p:nvSpPr>
        <p:spPr bwMode="auto">
          <a:xfrm>
            <a:off x="0" y="88582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58" name="Rectangle 26"/>
          <p:cNvSpPr>
            <a:spLocks noChangeArrowheads="1"/>
          </p:cNvSpPr>
          <p:nvPr/>
        </p:nvSpPr>
        <p:spPr bwMode="auto">
          <a:xfrm>
            <a:off x="0" y="-13855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8457" name="Picture 25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91400" y="5200650"/>
            <a:ext cx="1981200" cy="362415"/>
          </a:xfrm>
          <a:prstGeom prst="rect">
            <a:avLst/>
          </a:prstGeom>
          <a:noFill/>
        </p:spPr>
      </p:pic>
      <p:sp>
        <p:nvSpPr>
          <p:cNvPr id="18459" name="Rectangle 27"/>
          <p:cNvSpPr>
            <a:spLocks noChangeArrowheads="1"/>
          </p:cNvSpPr>
          <p:nvPr/>
        </p:nvSpPr>
        <p:spPr bwMode="auto">
          <a:xfrm>
            <a:off x="0" y="88582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Speech Bubble: Rectangle with Corners Rounded 6">
            <a:extLst>
              <a:ext uri="{FF2B5EF4-FFF2-40B4-BE49-F238E27FC236}">
                <a16:creationId xmlns:a16="http://schemas.microsoft.com/office/drawing/2014/main" id="{A72E71E9-B91A-4519-97A3-C259F8F446E3}"/>
              </a:ext>
            </a:extLst>
          </p:cNvPr>
          <p:cNvSpPr/>
          <p:nvPr/>
        </p:nvSpPr>
        <p:spPr>
          <a:xfrm>
            <a:off x="2165111" y="1171665"/>
            <a:ext cx="7810161" cy="609575"/>
          </a:xfrm>
          <a:prstGeom prst="wedgeRoundRectCallout">
            <a:avLst>
              <a:gd name="adj1" fmla="val -4868"/>
              <a:gd name="adj2" fmla="val -85233"/>
              <a:gd name="adj3" fmla="val 16667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/>
              <a:t>Nilai x yang membuat penyebutnya sama dengan nol akan menjadi asimtot tegak.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8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8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8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8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4185163" y="129020"/>
            <a:ext cx="3225289" cy="609600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ASIMTOT  DATAR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0" y="123825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58" name="Rectangle 26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381000" y="1638300"/>
            <a:ext cx="6705600" cy="3810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>
              <a:lnSpc>
                <a:spcPct val="200000"/>
              </a:lnSpc>
            </a:pPr>
            <a:endParaRPr lang="en-US" sz="2400" dirty="0">
              <a:solidFill>
                <a:schemeClr val="tx1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200000"/>
              </a:lnSpc>
            </a:pPr>
            <a:r>
              <a:rPr lang="en-US" sz="2400" dirty="0" err="1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Diketahui</a:t>
            </a:r>
            <a:r>
              <a:rPr lang="en-US" sz="2400" dirty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fungsi</a:t>
            </a:r>
            <a:r>
              <a:rPr lang="en-US" sz="2400" dirty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rasional</a:t>
            </a:r>
            <a:endParaRPr lang="en-US" sz="2400" dirty="0">
              <a:solidFill>
                <a:schemeClr val="tx1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lvl="0"/>
            <a:endParaRPr lang="en-US" sz="1100" dirty="0">
              <a:solidFill>
                <a:schemeClr val="tx1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err="1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Jika</a:t>
            </a:r>
            <a:r>
              <a:rPr lang="en-US" sz="2400" dirty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m = n </a:t>
            </a:r>
            <a:r>
              <a:rPr lang="en-US" sz="2400" dirty="0" err="1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maka</a:t>
            </a:r>
            <a:r>
              <a:rPr lang="en-US" sz="2400" dirty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asimtot</a:t>
            </a:r>
            <a:r>
              <a:rPr lang="en-US" sz="2400" dirty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datarnya</a:t>
            </a:r>
            <a:r>
              <a:rPr lang="en-US" sz="2400" dirty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adalah</a:t>
            </a:r>
            <a:r>
              <a:rPr lang="en-US" sz="2400" dirty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lang="en-US" sz="2400" dirty="0" err="1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Jika</a:t>
            </a:r>
            <a:r>
              <a:rPr lang="en-US" sz="2400" dirty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m &lt; n </a:t>
            </a:r>
            <a:r>
              <a:rPr lang="en-US" sz="2400" dirty="0" err="1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maka</a:t>
            </a:r>
            <a:r>
              <a:rPr lang="en-US" sz="2400" dirty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asimtot</a:t>
            </a:r>
            <a:r>
              <a:rPr lang="en-US" sz="2400" dirty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datarnya</a:t>
            </a:r>
            <a:r>
              <a:rPr lang="en-US" sz="2400" dirty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adalah</a:t>
            </a:r>
            <a:r>
              <a:rPr lang="en-US" sz="2400" dirty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y = 0</a:t>
            </a:r>
            <a:endParaRPr lang="en-US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lang="en-US" sz="2400" dirty="0" err="1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Jika</a:t>
            </a:r>
            <a:r>
              <a:rPr lang="en-US" sz="2400" dirty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m &gt; n </a:t>
            </a:r>
            <a:r>
              <a:rPr lang="en-US" sz="2400" dirty="0" err="1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maka</a:t>
            </a:r>
            <a:r>
              <a:rPr lang="en-US" sz="2400" dirty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fungsi</a:t>
            </a:r>
            <a:r>
              <a:rPr lang="en-US" sz="2400" dirty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rasional</a:t>
            </a:r>
            <a:r>
              <a:rPr lang="en-US" sz="2400" dirty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f(x) </a:t>
            </a:r>
          </a:p>
          <a:p>
            <a:pPr lvl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</a:t>
            </a:r>
            <a:r>
              <a:rPr lang="en-US" sz="2400" dirty="0" err="1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tidak</a:t>
            </a:r>
            <a:r>
              <a:rPr lang="en-US" sz="2400" dirty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mempunyai</a:t>
            </a:r>
            <a:r>
              <a:rPr lang="en-US" sz="2400" dirty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asimtot</a:t>
            </a:r>
            <a:r>
              <a:rPr lang="en-US" sz="2400" dirty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datar</a:t>
            </a:r>
            <a:r>
              <a:rPr lang="en-US" sz="2400" dirty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lvl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chemeClr val="tx1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chemeClr val="tx1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dirty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00450" y="1847850"/>
            <a:ext cx="3105150" cy="685800"/>
          </a:xfrm>
          <a:prstGeom prst="rect">
            <a:avLst/>
          </a:prstGeom>
          <a:noFill/>
        </p:spPr>
      </p:pic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47184" y="2686050"/>
            <a:ext cx="696516" cy="571500"/>
          </a:xfrm>
          <a:prstGeom prst="rect">
            <a:avLst/>
          </a:prstGeom>
          <a:noFill/>
        </p:spPr>
      </p:pic>
      <p:sp>
        <p:nvSpPr>
          <p:cNvPr id="39" name="Flowchart: Multidocument 38"/>
          <p:cNvSpPr/>
          <p:nvPr/>
        </p:nvSpPr>
        <p:spPr>
          <a:xfrm>
            <a:off x="8395854" y="678401"/>
            <a:ext cx="2576945" cy="545994"/>
          </a:xfrm>
          <a:prstGeom prst="flowChartMultidocumen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CONTOH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7415645" y="1357143"/>
            <a:ext cx="44958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Tentukan</a:t>
            </a:r>
            <a:r>
              <a:rPr lang="en-US" dirty="0"/>
              <a:t> </a:t>
            </a:r>
            <a:r>
              <a:rPr lang="en-US" dirty="0" err="1"/>
              <a:t>asimtot</a:t>
            </a:r>
            <a:r>
              <a:rPr lang="en-US" dirty="0"/>
              <a:t> </a:t>
            </a:r>
            <a:r>
              <a:rPr lang="en-US" dirty="0" err="1"/>
              <a:t>datar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 :</a:t>
            </a:r>
          </a:p>
          <a:p>
            <a:endParaRPr lang="en-US" dirty="0"/>
          </a:p>
          <a:p>
            <a:r>
              <a:rPr lang="en-US" dirty="0"/>
              <a:t>a.   				</a:t>
            </a:r>
          </a:p>
          <a:p>
            <a:endParaRPr lang="en-US" sz="1050" dirty="0"/>
          </a:p>
          <a:p>
            <a:r>
              <a:rPr lang="en-US" dirty="0" err="1"/>
              <a:t>Jawab</a:t>
            </a:r>
            <a:r>
              <a:rPr lang="en-US" dirty="0"/>
              <a:t> :</a:t>
            </a:r>
          </a:p>
          <a:p>
            <a:r>
              <a:rPr lang="en-US" dirty="0" err="1"/>
              <a:t>Diketahui</a:t>
            </a:r>
            <a:r>
              <a:rPr lang="en-US" dirty="0"/>
              <a:t> m = 1 </a:t>
            </a:r>
            <a:r>
              <a:rPr lang="en-US" dirty="0" err="1"/>
              <a:t>dan</a:t>
            </a:r>
            <a:r>
              <a:rPr lang="en-US" dirty="0"/>
              <a:t> n = 2 </a:t>
            </a:r>
          </a:p>
          <a:p>
            <a:r>
              <a:rPr lang="en-US" dirty="0" err="1"/>
              <a:t>Karena</a:t>
            </a:r>
            <a:r>
              <a:rPr lang="en-US" dirty="0"/>
              <a:t>  m &lt; n </a:t>
            </a:r>
            <a:r>
              <a:rPr lang="en-US" dirty="0" err="1"/>
              <a:t>maka</a:t>
            </a:r>
            <a:r>
              <a:rPr lang="en-US" dirty="0"/>
              <a:t> </a:t>
            </a:r>
          </a:p>
          <a:p>
            <a:r>
              <a:rPr lang="en-US" dirty="0" err="1"/>
              <a:t>asimtot</a:t>
            </a:r>
            <a:r>
              <a:rPr lang="en-US" dirty="0"/>
              <a:t> </a:t>
            </a:r>
            <a:r>
              <a:rPr lang="en-US" dirty="0" err="1"/>
              <a:t>datarnya</a:t>
            </a:r>
            <a:r>
              <a:rPr lang="en-US" dirty="0"/>
              <a:t>,  </a:t>
            </a:r>
            <a:r>
              <a:rPr lang="en-US" dirty="0" err="1"/>
              <a:t>yaitu</a:t>
            </a:r>
            <a:r>
              <a:rPr lang="en-US" dirty="0"/>
              <a:t> </a:t>
            </a:r>
          </a:p>
        </p:txBody>
      </p:sp>
      <p:pic>
        <p:nvPicPr>
          <p:cNvPr id="41" name="Picture 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91450" y="1750713"/>
            <a:ext cx="1600200" cy="649586"/>
          </a:xfrm>
          <a:prstGeom prst="rect">
            <a:avLst/>
          </a:prstGeom>
          <a:noFill/>
        </p:spPr>
      </p:pic>
      <p:pic>
        <p:nvPicPr>
          <p:cNvPr id="42" name="Picture 16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29550" y="3641043"/>
            <a:ext cx="2438400" cy="711882"/>
          </a:xfrm>
          <a:prstGeom prst="rect">
            <a:avLst/>
          </a:prstGeom>
          <a:noFill/>
        </p:spPr>
      </p:pic>
      <p:sp>
        <p:nvSpPr>
          <p:cNvPr id="43" name="TextBox 42"/>
          <p:cNvSpPr txBox="1"/>
          <p:nvPr/>
        </p:nvSpPr>
        <p:spPr>
          <a:xfrm>
            <a:off x="7448550" y="3848100"/>
            <a:ext cx="46101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b.</a:t>
            </a:r>
          </a:p>
          <a:p>
            <a:endParaRPr lang="en-US" dirty="0"/>
          </a:p>
          <a:p>
            <a:r>
              <a:rPr lang="en-US" dirty="0"/>
              <a:t> </a:t>
            </a:r>
            <a:r>
              <a:rPr lang="en-US" dirty="0" err="1"/>
              <a:t>Jawab</a:t>
            </a:r>
            <a:r>
              <a:rPr lang="en-US" dirty="0"/>
              <a:t> :</a:t>
            </a:r>
          </a:p>
          <a:p>
            <a:r>
              <a:rPr lang="en-US" dirty="0" err="1"/>
              <a:t>Diketahui</a:t>
            </a:r>
            <a:r>
              <a:rPr lang="en-US" dirty="0"/>
              <a:t> m = 2 </a:t>
            </a:r>
            <a:r>
              <a:rPr lang="en-US" dirty="0" err="1"/>
              <a:t>dan</a:t>
            </a:r>
            <a:r>
              <a:rPr lang="en-US" dirty="0"/>
              <a:t> n = 2 </a:t>
            </a:r>
          </a:p>
          <a:p>
            <a:r>
              <a:rPr lang="en-US" dirty="0" err="1"/>
              <a:t>Karena</a:t>
            </a:r>
            <a:r>
              <a:rPr lang="en-US" dirty="0"/>
              <a:t>  m = n </a:t>
            </a:r>
            <a:r>
              <a:rPr lang="en-US" dirty="0" err="1"/>
              <a:t>maka</a:t>
            </a:r>
            <a:r>
              <a:rPr lang="en-US" dirty="0"/>
              <a:t> </a:t>
            </a:r>
          </a:p>
          <a:p>
            <a:r>
              <a:rPr lang="en-US" dirty="0" err="1"/>
              <a:t>asimtot</a:t>
            </a:r>
            <a:r>
              <a:rPr lang="en-US" dirty="0"/>
              <a:t> </a:t>
            </a:r>
            <a:r>
              <a:rPr lang="en-US" dirty="0" err="1"/>
              <a:t>datarnya</a:t>
            </a:r>
            <a:r>
              <a:rPr lang="en-US" dirty="0"/>
              <a:t>,  </a:t>
            </a:r>
            <a:r>
              <a:rPr lang="en-US" dirty="0" err="1"/>
              <a:t>yaitu</a:t>
            </a:r>
            <a:r>
              <a:rPr lang="en-US" dirty="0"/>
              <a:t>  </a:t>
            </a: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" name="Thought Bubble: Cloud 2">
            <a:extLst>
              <a:ext uri="{FF2B5EF4-FFF2-40B4-BE49-F238E27FC236}">
                <a16:creationId xmlns:a16="http://schemas.microsoft.com/office/drawing/2014/main" id="{20BBF259-BA37-4EC6-BAA4-426BA57FBA14}"/>
              </a:ext>
            </a:extLst>
          </p:cNvPr>
          <p:cNvSpPr/>
          <p:nvPr/>
        </p:nvSpPr>
        <p:spPr>
          <a:xfrm rot="21268538">
            <a:off x="568036" y="691859"/>
            <a:ext cx="2781300" cy="804417"/>
          </a:xfrm>
          <a:prstGeom prst="cloudCallout">
            <a:avLst>
              <a:gd name="adj1" fmla="val 33147"/>
              <a:gd name="adj2" fmla="val 64978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err="1"/>
              <a:t>Dapat</a:t>
            </a:r>
            <a:r>
              <a:rPr lang="en-US" b="1" dirty="0"/>
              <a:t> </a:t>
            </a:r>
            <a:r>
              <a:rPr lang="en-US" b="1" dirty="0" err="1"/>
              <a:t>dicari</a:t>
            </a:r>
            <a:r>
              <a:rPr lang="en-US" b="1" dirty="0"/>
              <a:t> </a:t>
            </a:r>
            <a:r>
              <a:rPr lang="en-US" b="1" dirty="0" err="1"/>
              <a:t>dengan</a:t>
            </a:r>
            <a:r>
              <a:rPr lang="en-US" b="1" dirty="0"/>
              <a:t> </a:t>
            </a:r>
            <a:r>
              <a:rPr lang="en-US" b="1" dirty="0" err="1"/>
              <a:t>cara</a:t>
            </a:r>
            <a:r>
              <a:rPr lang="en-US" b="1" dirty="0"/>
              <a:t> :</a:t>
            </a:r>
            <a:endParaRPr lang="en-ID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E9949BE-7F4C-4763-B068-A41C6E0F20DD}"/>
                  </a:ext>
                </a:extLst>
              </p:cNvPr>
              <p:cNvSpPr txBox="1"/>
              <p:nvPr/>
            </p:nvSpPr>
            <p:spPr>
              <a:xfrm>
                <a:off x="9663545" y="5141613"/>
                <a:ext cx="900546" cy="6133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den>
                      </m:f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E9949BE-7F4C-4763-B068-A41C6E0F20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3545" y="5141613"/>
                <a:ext cx="900546" cy="61337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86B7296-A70F-4F65-AA3D-1AD8F6EB016F}"/>
                  </a:ext>
                </a:extLst>
              </p:cNvPr>
              <p:cNvSpPr txBox="1"/>
              <p:nvPr/>
            </p:nvSpPr>
            <p:spPr>
              <a:xfrm>
                <a:off x="10288187" y="5100048"/>
                <a:ext cx="803565" cy="6099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86B7296-A70F-4F65-AA3D-1AD8F6EB01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88187" y="5100048"/>
                <a:ext cx="803565" cy="60991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4414C591-8D82-4833-9981-EEA6AE651FC6}"/>
              </a:ext>
            </a:extLst>
          </p:cNvPr>
          <p:cNvSpPr txBox="1"/>
          <p:nvPr/>
        </p:nvSpPr>
        <p:spPr>
          <a:xfrm>
            <a:off x="10937842" y="5248813"/>
            <a:ext cx="687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= 4</a:t>
            </a:r>
            <a:endParaRPr lang="en-ID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EBA1678-3ADE-4C31-8D20-D921796E541E}"/>
                  </a:ext>
                </a:extLst>
              </p:cNvPr>
              <p:cNvSpPr txBox="1"/>
              <p:nvPr/>
            </p:nvSpPr>
            <p:spPr>
              <a:xfrm>
                <a:off x="9580418" y="3146861"/>
                <a:ext cx="9559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EBA1678-3ADE-4C31-8D20-D921796E54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80418" y="3146861"/>
                <a:ext cx="955963" cy="369332"/>
              </a:xfrm>
              <a:prstGeom prst="rect">
                <a:avLst/>
              </a:prstGeom>
              <a:blipFill>
                <a:blip r:embed="rId8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9" grpId="0" animBg="1"/>
      <p:bldP spid="3" grpId="0" animBg="1"/>
      <p:bldP spid="4" grpId="0"/>
      <p:bldP spid="5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93433924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370</TotalTime>
  <Words>333</Words>
  <Application>Microsoft Office PowerPoint</Application>
  <PresentationFormat>Widescreen</PresentationFormat>
  <Paragraphs>72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Aharoni</vt:lpstr>
      <vt:lpstr>Algerian</vt:lpstr>
      <vt:lpstr>Arial</vt:lpstr>
      <vt:lpstr>Calibri</vt:lpstr>
      <vt:lpstr>Cambria Math</vt:lpstr>
      <vt:lpstr>Gill Sans MT</vt:lpstr>
      <vt:lpstr>Wingdings</vt:lpstr>
      <vt:lpstr>Gallery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ACER</dc:creator>
  <cp:lastModifiedBy>ACER</cp:lastModifiedBy>
  <cp:revision>33</cp:revision>
  <dcterms:created xsi:type="dcterms:W3CDTF">2020-07-10T14:12:24Z</dcterms:created>
  <dcterms:modified xsi:type="dcterms:W3CDTF">2020-08-30T15:50:24Z</dcterms:modified>
</cp:coreProperties>
</file>