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EE28C-45C8-49E8-A3C9-A24C014D294D}" type="datetimeFigureOut">
              <a:rPr lang="en-ID" smtClean="0"/>
              <a:t>28/07/2020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E38CCBBA-1ACA-4356-9178-E7DB67C98770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2781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EE28C-45C8-49E8-A3C9-A24C014D294D}" type="datetimeFigureOut">
              <a:rPr lang="en-ID" smtClean="0"/>
              <a:t>28/07/2020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CCBBA-1ACA-4356-9178-E7DB67C98770}" type="slidenum">
              <a:rPr lang="en-ID" smtClean="0"/>
              <a:t>‹#›</a:t>
            </a:fld>
            <a:endParaRPr lang="en-ID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5492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EE28C-45C8-49E8-A3C9-A24C014D294D}" type="datetimeFigureOut">
              <a:rPr lang="en-ID" smtClean="0"/>
              <a:t>28/07/2020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CCBBA-1ACA-4356-9178-E7DB67C98770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126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EE28C-45C8-49E8-A3C9-A24C014D294D}" type="datetimeFigureOut">
              <a:rPr lang="en-ID" smtClean="0"/>
              <a:t>28/07/2020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CCBBA-1ACA-4356-9178-E7DB67C98770}" type="slidenum">
              <a:rPr lang="en-ID" smtClean="0"/>
              <a:t>‹#›</a:t>
            </a:fld>
            <a:endParaRPr lang="en-ID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871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EE28C-45C8-49E8-A3C9-A24C014D294D}" type="datetimeFigureOut">
              <a:rPr lang="en-ID" smtClean="0"/>
              <a:t>28/07/2020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CCBBA-1ACA-4356-9178-E7DB67C98770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0088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EE28C-45C8-49E8-A3C9-A24C014D294D}" type="datetimeFigureOut">
              <a:rPr lang="en-ID" smtClean="0"/>
              <a:t>28/07/2020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CCBBA-1ACA-4356-9178-E7DB67C98770}" type="slidenum">
              <a:rPr lang="en-ID" smtClean="0"/>
              <a:t>‹#›</a:t>
            </a:fld>
            <a:endParaRPr lang="en-ID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1934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EE28C-45C8-49E8-A3C9-A24C014D294D}" type="datetimeFigureOut">
              <a:rPr lang="en-ID" smtClean="0"/>
              <a:t>28/07/2020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CCBBA-1ACA-4356-9178-E7DB67C98770}" type="slidenum">
              <a:rPr lang="en-ID" smtClean="0"/>
              <a:t>‹#›</a:t>
            </a:fld>
            <a:endParaRPr lang="en-ID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8687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EE28C-45C8-49E8-A3C9-A24C014D294D}" type="datetimeFigureOut">
              <a:rPr lang="en-ID" smtClean="0"/>
              <a:t>28/07/2020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CCBBA-1ACA-4356-9178-E7DB67C98770}" type="slidenum">
              <a:rPr lang="en-ID" smtClean="0"/>
              <a:t>‹#›</a:t>
            </a:fld>
            <a:endParaRPr lang="en-ID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8415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EE28C-45C8-49E8-A3C9-A24C014D294D}" type="datetimeFigureOut">
              <a:rPr lang="en-ID" smtClean="0"/>
              <a:t>28/07/2020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CCBBA-1ACA-4356-9178-E7DB67C9877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14088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EE28C-45C8-49E8-A3C9-A24C014D294D}" type="datetimeFigureOut">
              <a:rPr lang="en-ID" smtClean="0"/>
              <a:t>28/07/2020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CCBBA-1ACA-4356-9178-E7DB67C98770}" type="slidenum">
              <a:rPr lang="en-ID" smtClean="0"/>
              <a:t>‹#›</a:t>
            </a:fld>
            <a:endParaRPr lang="en-ID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6750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A9DEE28C-45C8-49E8-A3C9-A24C014D294D}" type="datetimeFigureOut">
              <a:rPr lang="en-ID" smtClean="0"/>
              <a:t>28/07/2020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CCBBA-1ACA-4356-9178-E7DB67C98770}" type="slidenum">
              <a:rPr lang="en-ID" smtClean="0"/>
              <a:t>‹#›</a:t>
            </a:fld>
            <a:endParaRPr lang="en-ID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8388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EE28C-45C8-49E8-A3C9-A24C014D294D}" type="datetimeFigureOut">
              <a:rPr lang="en-ID" smtClean="0"/>
              <a:t>28/07/2020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38CCBBA-1ACA-4356-9178-E7DB67C98770}" type="slidenum">
              <a:rPr lang="en-ID" smtClean="0"/>
              <a:t>‹#›</a:t>
            </a:fld>
            <a:endParaRPr lang="en-ID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6809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FD21413-F7D5-4DB9-BF79-6FE3E625231D}"/>
              </a:ext>
            </a:extLst>
          </p:cNvPr>
          <p:cNvSpPr txBox="1"/>
          <p:nvPr/>
        </p:nvSpPr>
        <p:spPr>
          <a:xfrm>
            <a:off x="2770906" y="1052947"/>
            <a:ext cx="81603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Algerian" panose="04020705040A02060702" pitchFamily="82" charset="0"/>
              </a:rPr>
              <a:t>LIMIT </a:t>
            </a:r>
          </a:p>
          <a:p>
            <a:pPr algn="ctr"/>
            <a:r>
              <a:rPr lang="en-US" sz="5400" dirty="0">
                <a:latin typeface="Algerian" panose="04020705040A02060702" pitchFamily="82" charset="0"/>
              </a:rPr>
              <a:t>FUNGSI TRIGONOMETRI</a:t>
            </a:r>
            <a:endParaRPr lang="en-US" sz="1600" dirty="0">
              <a:latin typeface="Algerian" panose="04020705040A02060702" pitchFamily="82" charset="0"/>
            </a:endParaRPr>
          </a:p>
          <a:p>
            <a:pPr algn="ctr"/>
            <a:r>
              <a:rPr lang="en-US" sz="3200" dirty="0">
                <a:latin typeface="Bahnschrift Condensed" panose="020B0502040204020203" pitchFamily="34" charset="0"/>
              </a:rPr>
              <a:t>(PEMBAHASAN SOAL)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537B694-C670-4DA0-81E2-A457D8CEBCD1}"/>
              </a:ext>
            </a:extLst>
          </p:cNvPr>
          <p:cNvSpPr txBox="1"/>
          <p:nvPr/>
        </p:nvSpPr>
        <p:spPr>
          <a:xfrm>
            <a:off x="2369127" y="3754582"/>
            <a:ext cx="59574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By:</a:t>
            </a:r>
          </a:p>
          <a:p>
            <a:endParaRPr lang="en-US" sz="1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SITI SYARAH MAULYDIA, </a:t>
            </a:r>
            <a:r>
              <a:rPr lang="en-US" sz="2800" dirty="0" err="1">
                <a:latin typeface="Aharoni" panose="02010803020104030203" pitchFamily="2" charset="-79"/>
                <a:cs typeface="Aharoni" panose="02010803020104030203" pitchFamily="2" charset="-79"/>
              </a:rPr>
              <a:t>M.Pd</a:t>
            </a:r>
            <a:endParaRPr lang="en-ID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7F4EBE5-D651-440B-A8ED-78D6BCD94864}"/>
              </a:ext>
            </a:extLst>
          </p:cNvPr>
          <p:cNvSpPr txBox="1"/>
          <p:nvPr/>
        </p:nvSpPr>
        <p:spPr>
          <a:xfrm>
            <a:off x="9296400" y="3610837"/>
            <a:ext cx="2008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Lanjutan</a:t>
            </a:r>
            <a:r>
              <a:rPr lang="en-US" dirty="0"/>
              <a:t> …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575719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Multidocument 3">
            <a:extLst>
              <a:ext uri="{FF2B5EF4-FFF2-40B4-BE49-F238E27FC236}">
                <a16:creationId xmlns:a16="http://schemas.microsoft.com/office/drawing/2014/main" id="{08637D4E-3110-4A3C-BA6D-AA23395338F4}"/>
              </a:ext>
            </a:extLst>
          </p:cNvPr>
          <p:cNvSpPr/>
          <p:nvPr/>
        </p:nvSpPr>
        <p:spPr>
          <a:xfrm>
            <a:off x="9144000" y="318651"/>
            <a:ext cx="2022763" cy="692728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/>
              <a:t>Contoh</a:t>
            </a:r>
            <a:r>
              <a:rPr lang="en-US" b="1" dirty="0"/>
              <a:t> 1</a:t>
            </a:r>
            <a:endParaRPr lang="en-ID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: Rounded Corners 4">
                <a:extLst>
                  <a:ext uri="{FF2B5EF4-FFF2-40B4-BE49-F238E27FC236}">
                    <a16:creationId xmlns:a16="http://schemas.microsoft.com/office/drawing/2014/main" id="{C69158C3-8F1C-4F07-9200-ABE5ACCED6E9}"/>
                  </a:ext>
                </a:extLst>
              </p:cNvPr>
              <p:cNvSpPr/>
              <p:nvPr/>
            </p:nvSpPr>
            <p:spPr>
              <a:xfrm>
                <a:off x="651166" y="665015"/>
                <a:ext cx="4170216" cy="692728"/>
              </a:xfrm>
              <a:prstGeom prst="round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/>
                  <a:t>Tentukan</a:t>
                </a:r>
                <a:r>
                  <a:rPr lang="en-US" dirty="0"/>
                  <a:t> </a:t>
                </a:r>
                <a:r>
                  <a:rPr lang="en-US" dirty="0" err="1"/>
                  <a:t>nilai</a:t>
                </a:r>
                <a:r>
                  <a:rPr lang="en-US" dirty="0"/>
                  <a:t> </a:t>
                </a:r>
                <a:r>
                  <a:rPr lang="en-US" dirty="0" err="1"/>
                  <a:t>dari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ID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ID" i="1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ID" sz="1800" i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ID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ID" sz="18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ID" i="1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ID" i="1">
                                    <a:effectLst/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ID" sz="1800" i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a:rPr lang="en-ID" sz="18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  <m:r>
                                  <a:rPr lang="en-ID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</m:func>
                            <m:r>
                              <a:rPr lang="en-ID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func>
                              <m:funcPr>
                                <m:ctrlPr>
                                  <a:rPr lang="en-ID" i="1">
                                    <a:effectLst/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ID" sz="1800" i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a:rPr lang="en-ID" sz="18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  <m:r>
                                  <a:rPr lang="en-ID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</m:func>
                            <m:func>
                              <m:funcPr>
                                <m:ctrlPr>
                                  <a:rPr lang="en-ID" i="1">
                                    <a:effectLst/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ID" sz="1800" i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cos</m:t>
                                </m:r>
                              </m:fName>
                              <m:e>
                                <m:r>
                                  <a:rPr lang="en-ID" sz="18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  <m:r>
                                  <a:rPr lang="en-ID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</m:func>
                          </m:num>
                          <m:den>
                            <m:r>
                              <a:rPr lang="en-ID" sz="18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  <m:sSup>
                              <m:sSupPr>
                                <m:ctrlPr>
                                  <a:rPr lang="en-ID" i="1">
                                    <a:effectLst/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ID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ID" sz="18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sup>
                            </m:sSup>
                          </m:den>
                        </m:f>
                      </m:e>
                    </m:func>
                  </m:oMath>
                </a14:m>
                <a:r>
                  <a:rPr lang="en-US" dirty="0"/>
                  <a:t> </a:t>
                </a:r>
                <a:endParaRPr lang="en-ID" dirty="0"/>
              </a:p>
            </p:txBody>
          </p:sp>
        </mc:Choice>
        <mc:Fallback xmlns="">
          <p:sp>
            <p:nvSpPr>
              <p:cNvPr id="5" name="Rectangle: Rounded Corners 4">
                <a:extLst>
                  <a:ext uri="{FF2B5EF4-FFF2-40B4-BE49-F238E27FC236}">
                    <a16:creationId xmlns:a16="http://schemas.microsoft.com/office/drawing/2014/main" id="{C69158C3-8F1C-4F07-9200-ABE5ACCED6E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166" y="665015"/>
                <a:ext cx="4170216" cy="692728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15E75D1-563D-4FF3-AC3E-858D62B8A81D}"/>
                  </a:ext>
                </a:extLst>
              </p:cNvPr>
              <p:cNvSpPr txBox="1"/>
              <p:nvPr/>
            </p:nvSpPr>
            <p:spPr>
              <a:xfrm>
                <a:off x="651166" y="1607127"/>
                <a:ext cx="2937164" cy="10287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u="sng" dirty="0"/>
                  <a:t>Jawab: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ID" sz="18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ID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ID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func>
                                <m:func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en-ID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func>
                      <m:r>
                        <a:rPr lang="en-ID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15E75D1-563D-4FF3-AC3E-858D62B8A8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166" y="1607127"/>
                <a:ext cx="2937164" cy="1028743"/>
              </a:xfrm>
              <a:prstGeom prst="rect">
                <a:avLst/>
              </a:prstGeom>
              <a:blipFill>
                <a:blip r:embed="rId3"/>
                <a:stretch>
                  <a:fillRect l="-1867" t="-3571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33FF1AF-0601-4BA0-B982-F3840B25E2F3}"/>
                  </a:ext>
                </a:extLst>
              </p:cNvPr>
              <p:cNvSpPr txBox="1"/>
              <p:nvPr/>
            </p:nvSpPr>
            <p:spPr>
              <a:xfrm>
                <a:off x="3200383" y="1891128"/>
                <a:ext cx="4170216" cy="36209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ID" sz="18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a:rPr lang="en-US" sz="18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    </m:t>
                          </m:r>
                          <m:limLow>
                            <m:limLow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ID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ID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ID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(1</m:t>
                              </m:r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)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en-ID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func>
                    </m:oMath>
                  </m:oMathPara>
                </a14:m>
                <a:endParaRPr lang="en-ID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ID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ID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ID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ID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ID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(2</m:t>
                              </m:r>
                              <m:sSup>
                                <m:sSup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𝑠𝑖𝑛</m:t>
                                  </m:r>
                                </m:e>
                                <m:sup>
                                  <m: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ID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ID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func>
                    </m:oMath>
                  </m:oMathPara>
                </a14:m>
                <a:endParaRPr lang="en-ID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ID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ID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ID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ID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2(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ID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)(</m:t>
                              </m:r>
                              <m:func>
                                <m:func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ID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)(</m:t>
                              </m:r>
                              <m:func>
                                <m:func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)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en-ID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2(</m:t>
                              </m:r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ID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)(</m:t>
                              </m:r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ID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)(</m:t>
                              </m:r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ID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ID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ID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lim</m:t>
                                  </m:r>
                                </m:e>
                                <m:lim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→0</m:t>
                                  </m:r>
                                </m:lim>
                              </m:limLow>
                            </m:fName>
                            <m:e>
                              <m:f>
                                <m:f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func>
                        </m:e>
                      </m:d>
                      <m:d>
                        <m:dPr>
                          <m:ctrlPr>
                            <a:rPr lang="en-ID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lim</m:t>
                                  </m:r>
                                </m:e>
                                <m:lim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→0</m:t>
                                  </m:r>
                                </m:lim>
                              </m:limLow>
                            </m:fName>
                            <m:e>
                              <m:f>
                                <m:f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func>
                                    <m:funcPr>
                                      <m:ctrlPr>
                                        <a:rPr lang="en-ID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ID" sz="18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ID" sz="18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3</m:t>
                                      </m:r>
                                      <m:r>
                                        <a:rPr lang="en-ID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</m:num>
                                <m:den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func>
                        </m:e>
                      </m:d>
                      <m:d>
                        <m:dPr>
                          <m:ctrlPr>
                            <a:rPr lang="en-ID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lim</m:t>
                                  </m:r>
                                </m:e>
                                <m:lim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→0</m:t>
                                  </m:r>
                                </m:lim>
                              </m:limLow>
                            </m:fName>
                            <m:e>
                              <m:f>
                                <m:f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func>
                                    <m:funcPr>
                                      <m:ctrlPr>
                                        <a:rPr lang="en-ID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ID" sz="18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ID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</m:num>
                                <m:den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func>
                        </m:e>
                      </m:d>
                      <m:d>
                        <m:dPr>
                          <m:ctrlPr>
                            <a:rPr lang="en-ID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lim</m:t>
                                  </m:r>
                                </m:e>
                                <m:lim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→0</m:t>
                                  </m:r>
                                </m:lim>
                              </m:limLow>
                            </m:fName>
                            <m:e>
                              <m:f>
                                <m:f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func>
                                    <m:funcPr>
                                      <m:ctrlPr>
                                        <a:rPr lang="en-ID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ID" sz="18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ID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</m:num>
                                <m:den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func>
                        </m:e>
                      </m:d>
                    </m:oMath>
                  </m:oMathPara>
                </a14:m>
                <a:endParaRPr lang="en-ID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ID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=1∙3∙1∙1</m:t>
                      </m:r>
                    </m:oMath>
                  </m:oMathPara>
                </a14:m>
                <a:endParaRPr lang="en-ID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ID" dirty="0"/>
                  <a:t>= 3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33FF1AF-0601-4BA0-B982-F3840B25E2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383" y="1891128"/>
                <a:ext cx="4170216" cy="3620928"/>
              </a:xfrm>
              <a:prstGeom prst="rect">
                <a:avLst/>
              </a:prstGeom>
              <a:blipFill>
                <a:blip r:embed="rId4"/>
                <a:stretch>
                  <a:fillRect l="-1316" r="-8772" b="-1684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Arrow: Right 7">
            <a:extLst>
              <a:ext uri="{FF2B5EF4-FFF2-40B4-BE49-F238E27FC236}">
                <a16:creationId xmlns:a16="http://schemas.microsoft.com/office/drawing/2014/main" id="{5A4C6E84-E135-4181-99CC-68C26CCF8907}"/>
              </a:ext>
            </a:extLst>
          </p:cNvPr>
          <p:cNvSpPr/>
          <p:nvPr/>
        </p:nvSpPr>
        <p:spPr>
          <a:xfrm>
            <a:off x="6109855" y="2121498"/>
            <a:ext cx="1149928" cy="233775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loud 8">
                <a:extLst>
                  <a:ext uri="{FF2B5EF4-FFF2-40B4-BE49-F238E27FC236}">
                    <a16:creationId xmlns:a16="http://schemas.microsoft.com/office/drawing/2014/main" id="{733DBF91-3A4A-4FA8-BF33-EC1C62F46C56}"/>
                  </a:ext>
                </a:extLst>
              </p:cNvPr>
              <p:cNvSpPr/>
              <p:nvPr/>
            </p:nvSpPr>
            <p:spPr>
              <a:xfrm>
                <a:off x="7606134" y="1612339"/>
                <a:ext cx="3574470" cy="1295417"/>
              </a:xfrm>
              <a:prstGeom prst="cloud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ID" sz="18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ID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ID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ID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ID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</m:t>
                      </m:r>
                      <m:r>
                        <a:rPr lang="en-ID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ID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ID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ID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ID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ID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</m:oMath>
                  </m:oMathPara>
                </a14:m>
                <a:endParaRPr lang="en-ID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Cloud 8">
                <a:extLst>
                  <a:ext uri="{FF2B5EF4-FFF2-40B4-BE49-F238E27FC236}">
                    <a16:creationId xmlns:a16="http://schemas.microsoft.com/office/drawing/2014/main" id="{733DBF91-3A4A-4FA8-BF33-EC1C62F46C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6134" y="1612339"/>
                <a:ext cx="3574470" cy="1295417"/>
              </a:xfrm>
              <a:prstGeom prst="cloud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9790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Multidocument 3">
            <a:extLst>
              <a:ext uri="{FF2B5EF4-FFF2-40B4-BE49-F238E27FC236}">
                <a16:creationId xmlns:a16="http://schemas.microsoft.com/office/drawing/2014/main" id="{08637D4E-3110-4A3C-BA6D-AA23395338F4}"/>
              </a:ext>
            </a:extLst>
          </p:cNvPr>
          <p:cNvSpPr/>
          <p:nvPr/>
        </p:nvSpPr>
        <p:spPr>
          <a:xfrm>
            <a:off x="9144000" y="318651"/>
            <a:ext cx="2022763" cy="692728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/>
              <a:t>Contoh</a:t>
            </a:r>
            <a:r>
              <a:rPr lang="en-US" b="1" dirty="0"/>
              <a:t> 2</a:t>
            </a:r>
            <a:endParaRPr lang="en-ID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: Rounded Corners 4">
                <a:extLst>
                  <a:ext uri="{FF2B5EF4-FFF2-40B4-BE49-F238E27FC236}">
                    <a16:creationId xmlns:a16="http://schemas.microsoft.com/office/drawing/2014/main" id="{C69158C3-8F1C-4F07-9200-ABE5ACCED6E9}"/>
                  </a:ext>
                </a:extLst>
              </p:cNvPr>
              <p:cNvSpPr/>
              <p:nvPr/>
            </p:nvSpPr>
            <p:spPr>
              <a:xfrm>
                <a:off x="651166" y="665015"/>
                <a:ext cx="4170216" cy="692728"/>
              </a:xfrm>
              <a:prstGeom prst="round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/>
                  <a:t>Tentukan</a:t>
                </a:r>
                <a:r>
                  <a:rPr lang="en-US" dirty="0"/>
                  <a:t> </a:t>
                </a:r>
                <a:r>
                  <a:rPr lang="en-US" dirty="0" err="1"/>
                  <a:t>nilai</a:t>
                </a:r>
                <a:r>
                  <a:rPr lang="en-US" dirty="0"/>
                  <a:t> </a:t>
                </a:r>
                <a:r>
                  <a:rPr lang="en-US" dirty="0" err="1"/>
                  <a:t>dari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ID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ID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ID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ID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ID">
                                <a:latin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n-ID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ID">
                                <a:latin typeface="Cambria Math" panose="02040503050406030204" pitchFamily="18" charset="0"/>
                              </a:rPr>
                              <m:t>2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ID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d>
                              <m:dPr>
                                <m:ctrlPr>
                                  <a:rPr lang="en-ID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ID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ID">
                                    <a:latin typeface="Cambria Math" panose="02040503050406030204" pitchFamily="18" charset="0"/>
                                  </a:rPr>
                                  <m:t>+6</m:t>
                                </m:r>
                              </m:e>
                            </m:d>
                            <m:func>
                              <m:funcPr>
                                <m:ctrlPr>
                                  <a:rPr lang="en-ID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ID"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a:rPr lang="en-ID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ID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ID">
                                    <a:latin typeface="Cambria Math" panose="02040503050406030204" pitchFamily="18" charset="0"/>
                                  </a:rPr>
                                  <m:t>+2)</m:t>
                                </m:r>
                              </m:e>
                            </m:func>
                          </m:num>
                          <m:den>
                            <m:sSup>
                              <m:sSupPr>
                                <m:ctrlPr>
                                  <a:rPr lang="en-ID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ID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ID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ID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ID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ID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ID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ID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e>
                    </m:func>
                  </m:oMath>
                </a14:m>
                <a:endParaRPr lang="en-ID" dirty="0"/>
              </a:p>
            </p:txBody>
          </p:sp>
        </mc:Choice>
        <mc:Fallback xmlns="">
          <p:sp>
            <p:nvSpPr>
              <p:cNvPr id="5" name="Rectangle: Rounded Corners 4">
                <a:extLst>
                  <a:ext uri="{FF2B5EF4-FFF2-40B4-BE49-F238E27FC236}">
                    <a16:creationId xmlns:a16="http://schemas.microsoft.com/office/drawing/2014/main" id="{C69158C3-8F1C-4F07-9200-ABE5ACCED6E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166" y="665015"/>
                <a:ext cx="4170216" cy="692728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15E75D1-563D-4FF3-AC3E-858D62B8A81D}"/>
                  </a:ext>
                </a:extLst>
              </p:cNvPr>
              <p:cNvSpPr txBox="1"/>
              <p:nvPr/>
            </p:nvSpPr>
            <p:spPr>
              <a:xfrm>
                <a:off x="651166" y="1607127"/>
                <a:ext cx="2937164" cy="10463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u="sng" dirty="0"/>
                  <a:t>Jawab: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ID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ID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ID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ID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ID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ID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ID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ID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en-ID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ID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ID">
                                      <a:latin typeface="Cambria Math" panose="02040503050406030204" pitchFamily="18" charset="0"/>
                                    </a:rPr>
                                    <m:t>+6</m:t>
                                  </m:r>
                                </m:e>
                              </m:d>
                              <m:func>
                                <m:funcPr>
                                  <m:ctrlPr>
                                    <a:rPr lang="en-ID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ID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ID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ID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ID">
                                      <a:latin typeface="Cambria Math" panose="02040503050406030204" pitchFamily="18" charset="0"/>
                                    </a:rPr>
                                    <m:t>+2)</m:t>
                                  </m:r>
                                </m:e>
                              </m:func>
                            </m:num>
                            <m:den>
                              <m:sSup>
                                <m:sSupPr>
                                  <m:ctrlPr>
                                    <a:rPr lang="en-ID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ID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ID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ID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ID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ID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ID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ID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den>
                          </m:f>
                        </m:e>
                      </m:func>
                      <m:r>
                        <a:rPr lang="en-ID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15E75D1-563D-4FF3-AC3E-858D62B8A8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166" y="1607127"/>
                <a:ext cx="2937164" cy="1046377"/>
              </a:xfrm>
              <a:prstGeom prst="rect">
                <a:avLst/>
              </a:prstGeom>
              <a:blipFill>
                <a:blip r:embed="rId3"/>
                <a:stretch>
                  <a:fillRect l="-1867" t="-3509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21C5851-1573-4926-ABEB-38607B1951D8}"/>
                  </a:ext>
                </a:extLst>
              </p:cNvPr>
              <p:cNvSpPr txBox="1"/>
              <p:nvPr/>
            </p:nvSpPr>
            <p:spPr>
              <a:xfrm>
                <a:off x="2978716" y="1898070"/>
                <a:ext cx="4682836" cy="40518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ID" sz="18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a:rPr lang="en-US" sz="18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   </m:t>
                          </m:r>
                          <m:limLow>
                            <m:limLow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ID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ID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→</m:t>
                              </m:r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ID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+6</m:t>
                                  </m:r>
                                </m:e>
                              </m:d>
                              <m:func>
                                <m:func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ID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ID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ID" sz="18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+2</m:t>
                                      </m:r>
                                    </m:e>
                                  </m:d>
                                </m:e>
                              </m:func>
                            </m:num>
                            <m:den>
                              <m:d>
                                <m:d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5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+2</m:t>
                                  </m:r>
                                </m:e>
                              </m:d>
                            </m:den>
                          </m:f>
                        </m:e>
                      </m:func>
                    </m:oMath>
                  </m:oMathPara>
                </a14:m>
                <a:endParaRPr lang="en-ID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ID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ID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lim</m:t>
                                  </m:r>
                                </m:e>
                                <m:lim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→</m:t>
                                  </m:r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lim>
                              </m:limLow>
                            </m:fName>
                            <m:e>
                              <m:f>
                                <m:f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ctrlPr>
                                        <a:rPr lang="en-ID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ID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ID" sz="18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+6</m:t>
                                      </m:r>
                                    </m:e>
                                  </m:d>
                                </m:num>
                                <m:den>
                                  <m:d>
                                    <m:dPr>
                                      <m:ctrlPr>
                                        <a:rPr lang="en-ID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ID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ID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ID" sz="18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5</m:t>
                                      </m:r>
                                    </m:e>
                                  </m:d>
                                </m:den>
                              </m:f>
                            </m:e>
                          </m:func>
                        </m:e>
                      </m:d>
                      <m:d>
                        <m:dPr>
                          <m:ctrlPr>
                            <a:rPr lang="en-ID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lim</m:t>
                                  </m:r>
                                </m:e>
                                <m:lim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→</m:t>
                                  </m:r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lim>
                              </m:limLow>
                            </m:fName>
                            <m:e>
                              <m:f>
                                <m:f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func>
                                    <m:funcPr>
                                      <m:ctrlPr>
                                        <a:rPr lang="en-ID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ID" sz="18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n-ID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ID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ID" sz="1800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+2</m:t>
                                          </m:r>
                                        </m:e>
                                      </m:d>
                                    </m:e>
                                  </m:func>
                                </m:num>
                                <m:den>
                                  <m:d>
                                    <m:dPr>
                                      <m:ctrlPr>
                                        <a:rPr lang="en-ID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ID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ID" sz="18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+2</m:t>
                                      </m:r>
                                    </m:e>
                                  </m:d>
                                </m:den>
                              </m:f>
                            </m:e>
                          </m:func>
                        </m:e>
                      </m:d>
                    </m:oMath>
                  </m:oMathPara>
                </a14:m>
                <a:endParaRPr lang="en-ID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ID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ID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lim</m:t>
                                  </m:r>
                                </m:e>
                                <m:lim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→</m:t>
                                  </m:r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lim>
                              </m:limLow>
                            </m:fName>
                            <m:e>
                              <m:f>
                                <m:f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ctrlPr>
                                        <a:rPr lang="en-ID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ID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ID" sz="18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+6</m:t>
                                      </m:r>
                                    </m:e>
                                  </m:d>
                                </m:num>
                                <m:den>
                                  <m:d>
                                    <m:dPr>
                                      <m:ctrlPr>
                                        <a:rPr lang="en-ID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ID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ID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ID" sz="18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5</m:t>
                                      </m:r>
                                    </m:e>
                                  </m:d>
                                </m:den>
                              </m:f>
                            </m:e>
                          </m:func>
                        </m:e>
                      </m:d>
                      <m:d>
                        <m:dPr>
                          <m:ctrlPr>
                            <a:rPr lang="en-ID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lim</m:t>
                                  </m:r>
                                </m:e>
                                <m:lim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  <m: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→0</m:t>
                                  </m:r>
                                </m:lim>
                              </m:limLow>
                            </m:fName>
                            <m:e>
                              <m:f>
                                <m:f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func>
                                    <m:funcPr>
                                      <m:ctrlPr>
                                        <a:rPr lang="en-ID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ID" sz="18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ID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𝑦</m:t>
                                      </m:r>
                                    </m:e>
                                  </m:func>
                                </m:num>
                                <m:den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den>
                              </m:f>
                            </m:e>
                          </m:func>
                        </m:e>
                      </m:d>
                    </m:oMath>
                  </m:oMathPara>
                </a14:m>
                <a:endParaRPr lang="en-ID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ID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ID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ID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2+6</m:t>
                              </m:r>
                            </m:num>
                            <m:den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ID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ID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ID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ID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e>
                      </m:d>
                    </m:oMath>
                  </m:oMathPara>
                </a14:m>
                <a:endParaRPr lang="en-ID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ID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ID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ID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ID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ID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ID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en-ID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21C5851-1573-4926-ABEB-38607B1951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8716" y="1898070"/>
                <a:ext cx="4682836" cy="40518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loud 9">
                <a:extLst>
                  <a:ext uri="{FF2B5EF4-FFF2-40B4-BE49-F238E27FC236}">
                    <a16:creationId xmlns:a16="http://schemas.microsoft.com/office/drawing/2014/main" id="{6884AA18-E3BA-4273-9ECB-292978430827}"/>
                  </a:ext>
                </a:extLst>
              </p:cNvPr>
              <p:cNvSpPr/>
              <p:nvPr/>
            </p:nvSpPr>
            <p:spPr>
              <a:xfrm>
                <a:off x="7675407" y="2130315"/>
                <a:ext cx="3948546" cy="1849223"/>
              </a:xfrm>
              <a:prstGeom prst="cloud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ID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Misalkan </a:t>
                </a:r>
                <a14:m>
                  <m:oMath xmlns:m="http://schemas.openxmlformats.org/officeDocument/2006/math">
                    <m:r>
                      <a:rPr lang="en-ID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ID" sz="18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ID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ID" sz="18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+2</m:t>
                    </m:r>
                  </m:oMath>
                </a14:m>
                <a:r>
                  <a:rPr lang="en-ID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Jika </a:t>
                </a:r>
                <a14:m>
                  <m:oMath xmlns:m="http://schemas.openxmlformats.org/officeDocument/2006/math">
                    <m:r>
                      <a:rPr lang="en-ID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ID" sz="18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→</m:t>
                    </m:r>
                    <m:r>
                      <a:rPr lang="en-ID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ID" sz="18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en-ID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ID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maka</a:t>
                </a:r>
                <a:r>
                  <a:rPr lang="en-ID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ID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ID" sz="18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→0</m:t>
                    </m:r>
                  </m:oMath>
                </a14:m>
                <a:endParaRPr lang="en-ID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Cloud 9">
                <a:extLst>
                  <a:ext uri="{FF2B5EF4-FFF2-40B4-BE49-F238E27FC236}">
                    <a16:creationId xmlns:a16="http://schemas.microsoft.com/office/drawing/2014/main" id="{6884AA18-E3BA-4273-9ECB-29297843082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5407" y="2130315"/>
                <a:ext cx="3948546" cy="1849223"/>
              </a:xfrm>
              <a:prstGeom prst="cloud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rrow: Right 10">
            <a:extLst>
              <a:ext uri="{FF2B5EF4-FFF2-40B4-BE49-F238E27FC236}">
                <a16:creationId xmlns:a16="http://schemas.microsoft.com/office/drawing/2014/main" id="{2BDA0B81-F7A5-4353-A2D5-E59A83460706}"/>
              </a:ext>
            </a:extLst>
          </p:cNvPr>
          <p:cNvSpPr/>
          <p:nvPr/>
        </p:nvSpPr>
        <p:spPr>
          <a:xfrm>
            <a:off x="6885709" y="2923309"/>
            <a:ext cx="609600" cy="16625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10289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Multidocument 3">
            <a:extLst>
              <a:ext uri="{FF2B5EF4-FFF2-40B4-BE49-F238E27FC236}">
                <a16:creationId xmlns:a16="http://schemas.microsoft.com/office/drawing/2014/main" id="{08637D4E-3110-4A3C-BA6D-AA23395338F4}"/>
              </a:ext>
            </a:extLst>
          </p:cNvPr>
          <p:cNvSpPr/>
          <p:nvPr/>
        </p:nvSpPr>
        <p:spPr>
          <a:xfrm>
            <a:off x="9144000" y="318651"/>
            <a:ext cx="2022763" cy="692728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/>
              <a:t>Contoh</a:t>
            </a:r>
            <a:r>
              <a:rPr lang="en-US" b="1" dirty="0"/>
              <a:t> 3</a:t>
            </a:r>
            <a:endParaRPr lang="en-ID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: Rounded Corners 4">
                <a:extLst>
                  <a:ext uri="{FF2B5EF4-FFF2-40B4-BE49-F238E27FC236}">
                    <a16:creationId xmlns:a16="http://schemas.microsoft.com/office/drawing/2014/main" id="{C69158C3-8F1C-4F07-9200-ABE5ACCED6E9}"/>
                  </a:ext>
                </a:extLst>
              </p:cNvPr>
              <p:cNvSpPr/>
              <p:nvPr/>
            </p:nvSpPr>
            <p:spPr>
              <a:xfrm>
                <a:off x="651165" y="512610"/>
                <a:ext cx="4904507" cy="692728"/>
              </a:xfrm>
              <a:prstGeom prst="round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Tentukan </a:t>
                </a:r>
                <a:r>
                  <a:rPr lang="en-US" dirty="0" err="1"/>
                  <a:t>nilai</a:t>
                </a:r>
                <a:r>
                  <a:rPr lang="en-US" dirty="0"/>
                  <a:t> </a:t>
                </a:r>
                <a:r>
                  <a:rPr lang="en-US" dirty="0" err="1"/>
                  <a:t>dari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ID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ID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ID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ID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ID">
                                <a:latin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n-ID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ID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ID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ID">
                                    <a:latin typeface="Cambria Math" panose="02040503050406030204" pitchFamily="18" charset="0"/>
                                  </a:rPr>
                                  <m:t>tan</m:t>
                                </m:r>
                              </m:fName>
                              <m:e>
                                <m:r>
                                  <a:rPr lang="en-ID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func>
                            <m:r>
                              <a:rPr lang="en-ID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unc>
                              <m:funcPr>
                                <m:ctrlPr>
                                  <a:rPr lang="en-ID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ID">
                                    <a:latin typeface="Cambria Math" panose="02040503050406030204" pitchFamily="18" charset="0"/>
                                  </a:rPr>
                                  <m:t>tan</m:t>
                                </m:r>
                              </m:fName>
                              <m:e>
                                <m:r>
                                  <a:rPr lang="en-ID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func>
                          </m:num>
                          <m:den>
                            <m:d>
                              <m:dPr>
                                <m:ctrlPr>
                                  <a:rPr lang="en-ID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ID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ID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f>
                                  <m:fPr>
                                    <m:ctrlPr>
                                      <a:rPr lang="en-ID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ID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num>
                                  <m:den>
                                    <m:r>
                                      <a:rPr lang="en-ID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den>
                                </m:f>
                              </m:e>
                            </m:d>
                            <m:r>
                              <a:rPr lang="en-ID">
                                <a:latin typeface="Cambria Math" panose="02040503050406030204" pitchFamily="18" charset="0"/>
                              </a:rPr>
                              <m:t>(1+</m:t>
                            </m:r>
                            <m:func>
                              <m:funcPr>
                                <m:ctrlPr>
                                  <a:rPr lang="en-ID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ID">
                                    <a:latin typeface="Cambria Math" panose="02040503050406030204" pitchFamily="18" charset="0"/>
                                  </a:rPr>
                                  <m:t>tan</m:t>
                                </m:r>
                              </m:fName>
                              <m:e>
                                <m:r>
                                  <a:rPr lang="en-ID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ID">
                                    <a:latin typeface="Cambria Math" panose="02040503050406030204" pitchFamily="18" charset="0"/>
                                  </a:rPr>
                                  <m:t>∙</m:t>
                                </m:r>
                              </m:e>
                            </m:func>
                            <m:func>
                              <m:funcPr>
                                <m:ctrlPr>
                                  <a:rPr lang="en-ID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ID">
                                    <a:latin typeface="Cambria Math" panose="02040503050406030204" pitchFamily="18" charset="0"/>
                                  </a:rPr>
                                  <m:t>tan</m:t>
                                </m:r>
                              </m:fName>
                              <m:e>
                                <m:r>
                                  <a:rPr lang="en-ID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ID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func>
                          </m:den>
                        </m:f>
                      </m:e>
                    </m:func>
                  </m:oMath>
                </a14:m>
                <a:endParaRPr lang="en-ID" dirty="0"/>
              </a:p>
            </p:txBody>
          </p:sp>
        </mc:Choice>
        <mc:Fallback>
          <p:sp>
            <p:nvSpPr>
              <p:cNvPr id="5" name="Rectangle: Rounded Corners 4">
                <a:extLst>
                  <a:ext uri="{FF2B5EF4-FFF2-40B4-BE49-F238E27FC236}">
                    <a16:creationId xmlns:a16="http://schemas.microsoft.com/office/drawing/2014/main" id="{C69158C3-8F1C-4F07-9200-ABE5ACCED6E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165" y="512610"/>
                <a:ext cx="4904507" cy="692728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15E75D1-563D-4FF3-AC3E-858D62B8A81D}"/>
                  </a:ext>
                </a:extLst>
              </p:cNvPr>
              <p:cNvSpPr txBox="1"/>
              <p:nvPr/>
            </p:nvSpPr>
            <p:spPr>
              <a:xfrm>
                <a:off x="651166" y="1371592"/>
                <a:ext cx="2937164" cy="13002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u="sng" dirty="0"/>
                  <a:t>Jawab: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ID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ID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ID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ID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ID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ID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ID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ID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ID">
                                      <a:latin typeface="Cambria Math" panose="02040503050406030204" pitchFamily="18" charset="0"/>
                                    </a:rPr>
                                    <m:t>tan</m:t>
                                  </m:r>
                                </m:fName>
                                <m:e>
                                  <m:r>
                                    <a:rPr lang="en-ID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ID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en-ID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ID">
                                      <a:latin typeface="Cambria Math" panose="02040503050406030204" pitchFamily="18" charset="0"/>
                                    </a:rPr>
                                    <m:t>tan</m:t>
                                  </m:r>
                                </m:fName>
                                <m:e>
                                  <m:r>
                                    <a:rPr lang="en-ID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func>
                            </m:num>
                            <m:den>
                              <m:d>
                                <m:dPr>
                                  <m:ctrlPr>
                                    <a:rPr lang="en-ID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ID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ID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ID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ID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r>
                                        <a:rPr lang="en-ID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ID">
                                  <a:latin typeface="Cambria Math" panose="02040503050406030204" pitchFamily="18" charset="0"/>
                                </a:rPr>
                                <m:t>(1+</m:t>
                              </m:r>
                              <m:func>
                                <m:funcPr>
                                  <m:ctrlPr>
                                    <a:rPr lang="en-ID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ID">
                                      <a:latin typeface="Cambria Math" panose="02040503050406030204" pitchFamily="18" charset="0"/>
                                    </a:rPr>
                                    <m:t>tan</m:t>
                                  </m:r>
                                </m:fName>
                                <m:e>
                                  <m:r>
                                    <a:rPr lang="en-ID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ID">
                                      <a:latin typeface="Cambria Math" panose="02040503050406030204" pitchFamily="18" charset="0"/>
                                    </a:rPr>
                                    <m:t>∙</m:t>
                                  </m:r>
                                </m:e>
                              </m:func>
                              <m:func>
                                <m:funcPr>
                                  <m:ctrlPr>
                                    <a:rPr lang="en-ID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ID">
                                      <a:latin typeface="Cambria Math" panose="02040503050406030204" pitchFamily="18" charset="0"/>
                                    </a:rPr>
                                    <m:t>tan</m:t>
                                  </m:r>
                                </m:fName>
                                <m:e>
                                  <m:r>
                                    <a:rPr lang="en-ID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  <m:r>
                                    <a:rPr lang="en-ID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func>
                            </m:den>
                          </m:f>
                          <m:r>
                            <a:rPr lang="en-ID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15E75D1-563D-4FF3-AC3E-858D62B8A8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166" y="1371592"/>
                <a:ext cx="2937164" cy="1300292"/>
              </a:xfrm>
              <a:prstGeom prst="rect">
                <a:avLst/>
              </a:prstGeom>
              <a:blipFill>
                <a:blip r:embed="rId3"/>
                <a:stretch>
                  <a:fillRect l="-1867" t="-2817" r="-8299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21C5851-1573-4926-ABEB-38607B1951D8}"/>
                  </a:ext>
                </a:extLst>
              </p:cNvPr>
              <p:cNvSpPr txBox="1"/>
              <p:nvPr/>
            </p:nvSpPr>
            <p:spPr>
              <a:xfrm>
                <a:off x="3602182" y="1634825"/>
                <a:ext cx="4682836" cy="45585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ID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   </m:t>
                          </m:r>
                          <m:limLow>
                            <m:limLowPr>
                              <m:ctrlPr>
                                <a:rPr lang="en-ID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ID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ID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ID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ID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ctrlPr>
                                <a:rPr lang="en-ID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ID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ID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d>
                                    <m:dPr>
                                      <m:ctrlPr>
                                        <a:rPr lang="en-ID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ID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en-ID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en-ID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ID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num>
                                        <m:den>
                                          <m:r>
                                            <a:rPr lang="en-ID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den>
                                      </m:f>
                                    </m:e>
                                  </m:d>
                                </m:den>
                              </m:f>
                              <m:r>
                                <a:rPr lang="en-ID">
                                  <a:latin typeface="Cambria Math" panose="02040503050406030204" pitchFamily="18" charset="0"/>
                                </a:rPr>
                                <m:t>∙</m:t>
                              </m:r>
                              <m:f>
                                <m:fPr>
                                  <m:ctrlPr>
                                    <a:rPr lang="en-ID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unc>
                                    <m:funcPr>
                                      <m:ctrlPr>
                                        <a:rPr lang="en-ID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ID">
                                          <a:latin typeface="Cambria Math" panose="02040503050406030204" pitchFamily="18" charset="0"/>
                                        </a:rPr>
                                        <m:t>tan</m:t>
                                      </m:r>
                                    </m:fName>
                                    <m:e>
                                      <m:r>
                                        <a:rPr lang="en-ID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  <m:r>
                                    <a:rPr lang="en-ID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unc>
                                    <m:funcPr>
                                      <m:ctrlPr>
                                        <a:rPr lang="en-ID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ID">
                                          <a:latin typeface="Cambria Math" panose="02040503050406030204" pitchFamily="18" charset="0"/>
                                        </a:rPr>
                                        <m:t>tan</m:t>
                                      </m:r>
                                    </m:fName>
                                    <m:e>
                                      <m:r>
                                        <a:rPr lang="en-ID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func>
                                </m:num>
                                <m:den>
                                  <m:r>
                                    <a:rPr lang="en-ID">
                                      <a:latin typeface="Cambria Math" panose="02040503050406030204" pitchFamily="18" charset="0"/>
                                    </a:rPr>
                                    <m:t>(1+</m:t>
                                  </m:r>
                                  <m:func>
                                    <m:funcPr>
                                      <m:ctrlPr>
                                        <a:rPr lang="en-ID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ID">
                                          <a:latin typeface="Cambria Math" panose="02040503050406030204" pitchFamily="18" charset="0"/>
                                        </a:rPr>
                                        <m:t>tan</m:t>
                                      </m:r>
                                    </m:fName>
                                    <m:e>
                                      <m:r>
                                        <a:rPr lang="en-ID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ID">
                                          <a:latin typeface="Cambria Math" panose="02040503050406030204" pitchFamily="18" charset="0"/>
                                        </a:rPr>
                                        <m:t>∙</m:t>
                                      </m:r>
                                    </m:e>
                                  </m:func>
                                  <m:func>
                                    <m:funcPr>
                                      <m:ctrlPr>
                                        <a:rPr lang="en-ID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ID">
                                          <a:latin typeface="Cambria Math" panose="02040503050406030204" pitchFamily="18" charset="0"/>
                                        </a:rPr>
                                        <m:t>tan</m:t>
                                      </m:r>
                                    </m:fName>
                                    <m:e>
                                      <m:r>
                                        <a:rPr lang="en-ID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ID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</m:func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ID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ID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ID">
                              <a:latin typeface="Cambria Math" panose="02040503050406030204" pitchFamily="18" charset="0"/>
                            </a:rPr>
                            <m:t>=</m:t>
                          </m:r>
                          <m:limLow>
                            <m:limLowPr>
                              <m:ctrlPr>
                                <a:rPr lang="en-ID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ID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ID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ID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ID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ctrlPr>
                                <a:rPr lang="en-ID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ID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ID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d>
                                    <m:dPr>
                                      <m:ctrlPr>
                                        <a:rPr lang="en-ID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ID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en-ID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en-ID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ID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num>
                                        <m:den>
                                          <m:r>
                                            <a:rPr lang="en-ID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den>
                                      </m:f>
                                    </m:e>
                                  </m:d>
                                </m:den>
                              </m:f>
                              <m:r>
                                <a:rPr lang="en-ID">
                                  <a:latin typeface="Cambria Math" panose="02040503050406030204" pitchFamily="18" charset="0"/>
                                </a:rPr>
                                <m:t>∙</m:t>
                              </m:r>
                              <m:func>
                                <m:funcPr>
                                  <m:ctrlPr>
                                    <a:rPr lang="en-ID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ID">
                                      <a:latin typeface="Cambria Math" panose="02040503050406030204" pitchFamily="18" charset="0"/>
                                    </a:rPr>
                                    <m:t>tan</m:t>
                                  </m:r>
                                </m:fName>
                                <m:e>
                                  <m:r>
                                    <a:rPr lang="en-ID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ID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ID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ID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  <m:r>
                                    <a:rPr lang="en-ID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func>
                            </m:e>
                          </m:d>
                        </m:e>
                      </m:func>
                    </m:oMath>
                  </m:oMathPara>
                </a14:m>
                <a:endParaRPr lang="en-ID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ID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ID">
                              <a:latin typeface="Cambria Math" panose="02040503050406030204" pitchFamily="18" charset="0"/>
                            </a:rPr>
                            <m:t>=</m:t>
                          </m:r>
                          <m:limLow>
                            <m:limLowPr>
                              <m:ctrlPr>
                                <a:rPr lang="en-ID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ID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ID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ID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ID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ctrlPr>
                                <a:rPr lang="en-ID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ID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unc>
                                    <m:funcPr>
                                      <m:ctrlPr>
                                        <a:rPr lang="en-ID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ID">
                                          <a:latin typeface="Cambria Math" panose="02040503050406030204" pitchFamily="18" charset="0"/>
                                        </a:rPr>
                                        <m:t>tan</m:t>
                                      </m:r>
                                    </m:fName>
                                    <m:e>
                                      <m:r>
                                        <a:rPr lang="en-ID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n-ID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ID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ID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ID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</m:func>
                                </m:num>
                                <m:den>
                                  <m:d>
                                    <m:dPr>
                                      <m:ctrlPr>
                                        <a:rPr lang="en-ID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ID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ID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  <m:r>
                                            <a:rPr lang="en-ID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ID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num>
                                        <m:den>
                                          <m:r>
                                            <a:rPr lang="en-ID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den>
                                      </m:f>
                                    </m:e>
                                  </m:d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ID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ID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ID">
                              <a:latin typeface="Cambria Math" panose="02040503050406030204" pitchFamily="18" charset="0"/>
                            </a:rPr>
                            <m:t>=</m:t>
                          </m:r>
                          <m:limLow>
                            <m:limLowPr>
                              <m:ctrlPr>
                                <a:rPr lang="en-ID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ID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ID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ID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ID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ctrlPr>
                                <a:rPr lang="en-ID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ID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unc>
                                    <m:funcPr>
                                      <m:ctrlPr>
                                        <a:rPr lang="en-ID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ID">
                                          <a:latin typeface="Cambria Math" panose="02040503050406030204" pitchFamily="18" charset="0"/>
                                        </a:rPr>
                                        <m:t>tan</m:t>
                                      </m:r>
                                    </m:fName>
                                    <m:e>
                                      <m:r>
                                        <a:rPr lang="en-ID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n-ID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ID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ID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ID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</m:func>
                                </m:num>
                                <m:den>
                                  <m:f>
                                    <m:fPr>
                                      <m:ctrlPr>
                                        <a:rPr lang="en-ID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ID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ID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n-ID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ID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ID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ID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num>
                                    <m:den>
                                      <m:r>
                                        <a:rPr lang="en-ID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den>
                                  </m:f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ID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ID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ID">
                              <a:latin typeface="Cambria Math" panose="02040503050406030204" pitchFamily="18" charset="0"/>
                            </a:rPr>
                            <m:t>=</m:t>
                          </m:r>
                          <m:limLow>
                            <m:limLowPr>
                              <m:ctrlPr>
                                <a:rPr lang="en-ID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ID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ID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ID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ID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ctrlPr>
                                <a:rPr lang="en-ID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ID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unc>
                                    <m:funcPr>
                                      <m:ctrlPr>
                                        <a:rPr lang="en-ID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ID">
                                          <a:latin typeface="Cambria Math" panose="02040503050406030204" pitchFamily="18" charset="0"/>
                                        </a:rPr>
                                        <m:t>tan</m:t>
                                      </m:r>
                                    </m:fName>
                                    <m:e>
                                      <m:r>
                                        <a:rPr lang="en-ID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n-ID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ID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ID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ID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</m:func>
                                </m:num>
                                <m:den>
                                  <m:r>
                                    <a:rPr lang="en-ID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ID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ID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ID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ID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  <m:r>
                                    <a:rPr lang="en-ID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den>
                              </m:f>
                              <m:r>
                                <a:rPr lang="en-ID">
                                  <a:latin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ID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ID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ID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ID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ID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21C5851-1573-4926-ABEB-38607B1951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2182" y="1634825"/>
                <a:ext cx="4682836" cy="455855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5101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193</TotalTime>
  <Words>110</Words>
  <Application>Microsoft Office PowerPoint</Application>
  <PresentationFormat>Widescreen</PresentationFormat>
  <Paragraphs>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Aharoni</vt:lpstr>
      <vt:lpstr>Algerian</vt:lpstr>
      <vt:lpstr>Arial</vt:lpstr>
      <vt:lpstr>Bahnschrift Condensed</vt:lpstr>
      <vt:lpstr>Calibri</vt:lpstr>
      <vt:lpstr>Cambria Math</vt:lpstr>
      <vt:lpstr>Gill Sans MT</vt:lpstr>
      <vt:lpstr>Times New Roman</vt:lpstr>
      <vt:lpstr>Gallery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ACER</cp:lastModifiedBy>
  <cp:revision>13</cp:revision>
  <dcterms:created xsi:type="dcterms:W3CDTF">2020-07-08T16:02:39Z</dcterms:created>
  <dcterms:modified xsi:type="dcterms:W3CDTF">2020-07-28T02:41:59Z</dcterms:modified>
</cp:coreProperties>
</file>