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080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7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739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04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4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99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63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7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6871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083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593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A1B9-E09C-44C6-B04C-D1F0F60F0A63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3337CAD-84AC-4799-B9FF-8A99DF13EEF8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56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D21413-F7D5-4DB9-BF79-6FE3E625231D}"/>
              </a:ext>
            </a:extLst>
          </p:cNvPr>
          <p:cNvSpPr txBox="1"/>
          <p:nvPr/>
        </p:nvSpPr>
        <p:spPr>
          <a:xfrm>
            <a:off x="2826326" y="1856511"/>
            <a:ext cx="8160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atin typeface="Algerian" panose="04020705040A02060702" pitchFamily="82" charset="0"/>
              </a:rPr>
              <a:t>LIMIT </a:t>
            </a:r>
          </a:p>
          <a:p>
            <a:pPr algn="ctr"/>
            <a:r>
              <a:rPr lang="en-US" sz="5400" dirty="0">
                <a:latin typeface="Algerian" panose="04020705040A02060702" pitchFamily="82" charset="0"/>
              </a:rPr>
              <a:t>FUNGSI TRIGONOMETRI</a:t>
            </a:r>
            <a:endParaRPr lang="en-ID" sz="5400" dirty="0"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37B694-C670-4DA0-81E2-A457D8CEBCD1}"/>
              </a:ext>
            </a:extLst>
          </p:cNvPr>
          <p:cNvSpPr txBox="1"/>
          <p:nvPr/>
        </p:nvSpPr>
        <p:spPr>
          <a:xfrm>
            <a:off x="2369127" y="3754582"/>
            <a:ext cx="5957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By:</a:t>
            </a:r>
          </a:p>
          <a:p>
            <a:endParaRPr lang="en-US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2800" dirty="0">
                <a:latin typeface="Aharoni" panose="02010803020104030203" pitchFamily="2" charset="-79"/>
                <a:cs typeface="Aharoni" panose="02010803020104030203" pitchFamily="2" charset="-79"/>
              </a:rPr>
              <a:t>SITI SYARAH MAULYDIA, </a:t>
            </a:r>
            <a:r>
              <a:rPr lang="en-US" sz="2800" dirty="0" err="1">
                <a:latin typeface="Aharoni" panose="02010803020104030203" pitchFamily="2" charset="-79"/>
                <a:cs typeface="Aharoni" panose="02010803020104030203" pitchFamily="2" charset="-79"/>
              </a:rPr>
              <a:t>M.Pd</a:t>
            </a:r>
            <a:endParaRPr lang="en-ID" sz="28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7571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/>
              <p:nvPr/>
            </p:nvSpPr>
            <p:spPr>
              <a:xfrm>
                <a:off x="2874816" y="346364"/>
                <a:ext cx="6442368" cy="1454727"/>
              </a:xfrm>
              <a:prstGeom prst="horizontalScroll">
                <a:avLst>
                  <a:gd name="adj" fmla="val 20239"/>
                </a:avLst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/>
                  <a:t>Bentuk</a:t>
                </a:r>
                <a:r>
                  <a:rPr lang="en-US" sz="2800" b="1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sz="2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𝒈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sz="2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ID" sz="2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𝒈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ID" sz="2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800" b="1" dirty="0"/>
                  <a:t> </a:t>
                </a:r>
                <a:endParaRPr lang="en-ID" sz="2800" b="1" dirty="0"/>
              </a:p>
            </p:txBody>
          </p:sp>
        </mc:Choice>
        <mc:Fallback xmlns="">
          <p:sp>
            <p:nvSpPr>
              <p:cNvPr id="2" name="Scroll: Horizontal 1">
                <a:extLst>
                  <a:ext uri="{FF2B5EF4-FFF2-40B4-BE49-F238E27FC236}">
                    <a16:creationId xmlns:a16="http://schemas.microsoft.com/office/drawing/2014/main" id="{1EC4A0CA-D0E0-4E8B-9AC9-E57BB48101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816" y="346364"/>
                <a:ext cx="6442368" cy="1454727"/>
              </a:xfrm>
              <a:prstGeom prst="horizontalScroll">
                <a:avLst>
                  <a:gd name="adj" fmla="val 20239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Pentagon 3">
            <a:extLst>
              <a:ext uri="{FF2B5EF4-FFF2-40B4-BE49-F238E27FC236}">
                <a16:creationId xmlns:a16="http://schemas.microsoft.com/office/drawing/2014/main" id="{91599A34-9D13-4372-A4F7-7CF8118682DC}"/>
              </a:ext>
            </a:extLst>
          </p:cNvPr>
          <p:cNvSpPr/>
          <p:nvPr/>
        </p:nvSpPr>
        <p:spPr>
          <a:xfrm>
            <a:off x="803557" y="2105518"/>
            <a:ext cx="1856510" cy="2789505"/>
          </a:xfrm>
          <a:prstGeom prst="homePlate">
            <a:avLst>
              <a:gd name="adj" fmla="val 21839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Perhitungan</a:t>
            </a:r>
            <a:r>
              <a:rPr lang="en-US" dirty="0"/>
              <a:t> limit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3 </a:t>
            </a:r>
            <a:r>
              <a:rPr lang="en-US" dirty="0" err="1"/>
              <a:t>cara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EA6CC0-8153-4FC0-93B6-F480237B0A6E}"/>
              </a:ext>
            </a:extLst>
          </p:cNvPr>
          <p:cNvSpPr/>
          <p:nvPr/>
        </p:nvSpPr>
        <p:spPr>
          <a:xfrm>
            <a:off x="2826317" y="2308968"/>
            <a:ext cx="2701636" cy="69746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Substitusi</a:t>
            </a:r>
            <a:r>
              <a:rPr lang="en-US" dirty="0"/>
              <a:t> </a:t>
            </a:r>
            <a:r>
              <a:rPr lang="en-US" dirty="0" err="1"/>
              <a:t>Langsung</a:t>
            </a:r>
            <a:endParaRPr lang="en-ID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0EFF758-BD3E-48C0-98D0-9DC66DEF27CD}"/>
              </a:ext>
            </a:extLst>
          </p:cNvPr>
          <p:cNvSpPr/>
          <p:nvPr/>
        </p:nvSpPr>
        <p:spPr>
          <a:xfrm>
            <a:off x="2840167" y="3112529"/>
            <a:ext cx="2701636" cy="69746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Pemfaktoran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BB99620-8036-42B6-BDC6-6799454E8D93}"/>
              </a:ext>
            </a:extLst>
          </p:cNvPr>
          <p:cNvSpPr/>
          <p:nvPr/>
        </p:nvSpPr>
        <p:spPr>
          <a:xfrm>
            <a:off x="2867879" y="3929946"/>
            <a:ext cx="2701636" cy="697468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Rasionalisasi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Akar</a:t>
            </a:r>
            <a:endParaRPr lang="en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89FACC-01DD-49B9-9DEA-519CF4B8CDE1}"/>
                  </a:ext>
                </a:extLst>
              </p:cNvPr>
              <p:cNvSpPr txBox="1"/>
              <p:nvPr/>
            </p:nvSpPr>
            <p:spPr>
              <a:xfrm>
                <a:off x="249382" y="5153891"/>
                <a:ext cx="11679382" cy="1087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dirty="0"/>
                  <a:t>Jika </a:t>
                </a:r>
                <a:r>
                  <a:rPr lang="en-US" b="1" dirty="0" err="1"/>
                  <a:t>dengan</a:t>
                </a:r>
                <a:r>
                  <a:rPr lang="en-US" b="1" dirty="0"/>
                  <a:t> </a:t>
                </a:r>
                <a:r>
                  <a:rPr lang="en-US" b="1" dirty="0" err="1"/>
                  <a:t>cara</a:t>
                </a:r>
                <a:r>
                  <a:rPr lang="en-US" b="1" dirty="0"/>
                  <a:t> </a:t>
                </a:r>
                <a:r>
                  <a:rPr lang="en-US" b="1" dirty="0" err="1"/>
                  <a:t>substitusi</a:t>
                </a:r>
                <a:r>
                  <a:rPr lang="en-US" b="1" dirty="0"/>
                  <a:t> </a:t>
                </a:r>
                <a:r>
                  <a:rPr lang="en-US" b="1" dirty="0" err="1"/>
                  <a:t>langsung</a:t>
                </a:r>
                <a:r>
                  <a:rPr lang="en-US" b="1" dirty="0"/>
                  <a:t> </a:t>
                </a:r>
                <a:r>
                  <a:rPr lang="en-US" b="1" dirty="0" err="1"/>
                  <a:t>menghasilkan</a:t>
                </a:r>
                <a:r>
                  <a:rPr lang="en-US" b="1" dirty="0"/>
                  <a:t> </a:t>
                </a:r>
                <a:r>
                  <a:rPr lang="en-US" b="1" dirty="0" err="1"/>
                  <a:t>bentuk</a:t>
                </a:r>
                <a:r>
                  <a:rPr lang="en-US" b="1" dirty="0"/>
                  <a:t> </a:t>
                </a:r>
                <a:r>
                  <a:rPr lang="en-US" b="1" dirty="0" err="1"/>
                  <a:t>tak</a:t>
                </a:r>
                <a:r>
                  <a:rPr lang="en-US" b="1" dirty="0"/>
                  <a:t> </a:t>
                </a:r>
                <a:r>
                  <a:rPr lang="en-US" b="1" dirty="0" err="1"/>
                  <a:t>tentu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D" sz="1800" b="1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D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num>
                          <m:den>
                            <m:r>
                              <a:rPr lang="en-ID" sz="1800" b="1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den>
                        </m:f>
                      </m:e>
                    </m:d>
                  </m:oMath>
                </a14:m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atau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𝒇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𝒈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den>
                        </m:f>
                      </m:e>
                    </m:func>
                    <m:r>
                      <a:rPr lang="en-ID" b="1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𝒈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ID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ID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num>
                          <m:den>
                            <m:r>
                              <a:rPr lang="en-ID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𝟎</m:t>
                            </m:r>
                          </m:den>
                        </m:f>
                      </m:e>
                    </m:d>
                  </m:oMath>
                </a14:m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maka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perhitungan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limit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dilakukan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dengan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cara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pemfaktoran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atau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rasionalisasi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bentu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ID" sz="1800" b="1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akar</a:t>
                </a:r>
                <a:r>
                  <a:rPr lang="en-ID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</a:t>
                </a:r>
              </a:p>
              <a:p>
                <a:pPr algn="just"/>
                <a:r>
                  <a:rPr lang="en-ID" b="1" dirty="0"/>
                  <a:t> 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A89FACC-01DD-49B9-9DEA-519CF4B8C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82" y="5153891"/>
                <a:ext cx="11679382" cy="1087542"/>
              </a:xfrm>
              <a:prstGeom prst="rect">
                <a:avLst/>
              </a:prstGeom>
              <a:blipFill>
                <a:blip r:embed="rId3"/>
                <a:stretch>
                  <a:fillRect l="-470" r="-41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531F0939-D0E4-40E2-B750-FFFC661F0144}"/>
                  </a:ext>
                </a:extLst>
              </p:cNvPr>
              <p:cNvSpPr/>
              <p:nvPr/>
            </p:nvSpPr>
            <p:spPr>
              <a:xfrm>
                <a:off x="5749627" y="2308968"/>
                <a:ext cx="2812473" cy="2318446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err="1"/>
                  <a:t>Ingat</a:t>
                </a:r>
                <a:r>
                  <a:rPr lang="en-US" dirty="0"/>
                  <a:t> !!!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4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𝑎𝑥</m:t>
                          </m:r>
                        </m:e>
                      </m:func>
                      <m:r>
                        <a:rPr lang="en-ID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f>
                            <m:fPr>
                              <m:ctrlP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𝑎𝑥</m:t>
                          </m:r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func>
                      <m:func>
                        <m:funcPr>
                          <m:ctrlP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D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𝑎𝑥</m:t>
                          </m:r>
                        </m:e>
                      </m:func>
                    </m:oMath>
                  </m:oMathPara>
                </a14:m>
                <a:endParaRPr lang="en-ID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4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𝑎𝑥</m:t>
                          </m:r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</m:func>
                      <m:r>
                        <a:rPr lang="en-ID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=1−2 </m:t>
                      </m:r>
                      <m:sSup>
                        <m:sSupPr>
                          <m:ctrlP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D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ID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ID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𝑎𝑥</m:t>
                      </m:r>
                    </m:oMath>
                  </m:oMathPara>
                </a14:m>
                <a:endParaRPr lang="en-ID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800"/>
                  </a:spcAft>
                </a:pPr>
                <a:r>
                  <a:rPr lang="en-ID" sz="1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 </m:t>
                    </m:r>
                    <m:sSup>
                      <m:sSup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en-US" sz="1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800"/>
                  </a:spcAft>
                </a:pPr>
                <a:r>
                  <a:rPr lang="en-ID" sz="14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ID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ID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𝑎𝑥</m:t>
                    </m:r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531F0939-D0E4-40E2-B750-FFFC661F014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627" y="2308968"/>
                <a:ext cx="2812473" cy="2318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79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EC98499-F82E-4D2D-9D33-5ED3F95F53D6}"/>
              </a:ext>
            </a:extLst>
          </p:cNvPr>
          <p:cNvSpPr/>
          <p:nvPr/>
        </p:nvSpPr>
        <p:spPr>
          <a:xfrm>
            <a:off x="5140035" y="152396"/>
            <a:ext cx="2757055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1</a:t>
            </a:r>
            <a:endParaRPr lang="en-ID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/>
              <p:nvPr/>
            </p:nvSpPr>
            <p:spPr>
              <a:xfrm>
                <a:off x="1011382" y="900541"/>
                <a:ext cx="3685309" cy="1039091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900541"/>
                <a:ext cx="3685309" cy="103909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D15813-5EF3-4188-9211-5BBEBAF56C7E}"/>
                  </a:ext>
                </a:extLst>
              </p:cNvPr>
              <p:cNvSpPr txBox="1"/>
              <p:nvPr/>
            </p:nvSpPr>
            <p:spPr>
              <a:xfrm>
                <a:off x="1011382" y="2576941"/>
                <a:ext cx="2050473" cy="7367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ID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D15813-5EF3-4188-9211-5BBEBAF56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2576941"/>
                <a:ext cx="2050473" cy="7367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/>
              <p:nvPr/>
            </p:nvSpPr>
            <p:spPr>
              <a:xfrm>
                <a:off x="2618500" y="2479960"/>
                <a:ext cx="2770909" cy="407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2 </m:t>
                                  </m:r>
                                  <m:sSup>
                                    <m:sSup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2 </m:t>
                              </m:r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D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 ×0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500" y="2479960"/>
                <a:ext cx="2770909" cy="40704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94C9396-D31E-4C98-AE28-906CE22C4F1B}"/>
              </a:ext>
            </a:extLst>
          </p:cNvPr>
          <p:cNvSpPr txBox="1"/>
          <p:nvPr/>
        </p:nvSpPr>
        <p:spPr>
          <a:xfrm>
            <a:off x="1011382" y="2092033"/>
            <a:ext cx="1233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Jawab :</a:t>
            </a:r>
          </a:p>
        </p:txBody>
      </p:sp>
    </p:spTree>
    <p:extLst>
      <p:ext uri="{BB962C8B-B14F-4D97-AF65-F5344CB8AC3E}">
        <p14:creationId xmlns:p14="http://schemas.microsoft.com/office/powerpoint/2010/main" val="1551377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DEC98499-F82E-4D2D-9D33-5ED3F95F53D6}"/>
              </a:ext>
            </a:extLst>
          </p:cNvPr>
          <p:cNvSpPr/>
          <p:nvPr/>
        </p:nvSpPr>
        <p:spPr>
          <a:xfrm>
            <a:off x="5140035" y="152396"/>
            <a:ext cx="2757055" cy="748145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Contoh</a:t>
            </a:r>
            <a:r>
              <a:rPr lang="en-US" sz="2400" b="1" dirty="0"/>
              <a:t> 2</a:t>
            </a:r>
            <a:endParaRPr lang="en-ID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/>
              <p:nvPr/>
            </p:nvSpPr>
            <p:spPr>
              <a:xfrm>
                <a:off x="1011382" y="900541"/>
                <a:ext cx="3685309" cy="1039091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nilai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ID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ID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→</m:t>
                            </m:r>
                            <m:f>
                              <m:f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ID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𝑐𝑜𝑠𝑒𝑐</m:t>
                                </m:r>
                              </m:e>
                              <m:sup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ID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ID" sz="1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cot</m:t>
                                </m:r>
                              </m:fName>
                              <m:e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</m:func>
                            <m: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den>
                        </m:f>
                      </m:e>
                    </m:func>
                  </m:oMath>
                </a14:m>
                <a:endParaRPr lang="en-ID" dirty="0"/>
              </a:p>
            </p:txBody>
          </p:sp>
        </mc:Choice>
        <mc:Fallback>
          <p:sp>
            <p:nvSpPr>
              <p:cNvPr id="3" name="Rectangle: Rounded Corners 2">
                <a:extLst>
                  <a:ext uri="{FF2B5EF4-FFF2-40B4-BE49-F238E27FC236}">
                    <a16:creationId xmlns:a16="http://schemas.microsoft.com/office/drawing/2014/main" id="{C2311FC9-B2FF-43C0-A8FF-8858A992F3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900541"/>
                <a:ext cx="3685309" cy="103909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D15813-5EF3-4188-9211-5BBEBAF56C7E}"/>
                  </a:ext>
                </a:extLst>
              </p:cNvPr>
              <p:cNvSpPr txBox="1"/>
              <p:nvPr/>
            </p:nvSpPr>
            <p:spPr>
              <a:xfrm>
                <a:off x="1011382" y="2576941"/>
                <a:ext cx="2050473" cy="775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i="1"/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i="1"/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/>
                                <m:t>lim</m:t>
                              </m:r>
                            </m:e>
                            <m:lim>
                              <m:r>
                                <a:rPr lang="en-ID" i="1"/>
                                <m:t>𝑥</m:t>
                              </m:r>
                              <m:r>
                                <a:rPr lang="en-ID" i="1"/>
                                <m:t>→</m:t>
                              </m:r>
                              <m:f>
                                <m:fPr>
                                  <m:ctrlPr>
                                    <a:rPr lang="en-ID" i="1"/>
                                  </m:ctrlPr>
                                </m:fPr>
                                <m:num>
                                  <m:r>
                                    <a:rPr lang="en-ID" i="1"/>
                                    <m:t>𝜋</m:t>
                                  </m:r>
                                </m:num>
                                <m:den>
                                  <m:r>
                                    <a:rPr lang="en-ID" i="1"/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ID" i="1"/>
                                  </m:ctrlPr>
                                </m:sSupPr>
                                <m:e>
                                  <m:r>
                                    <a:rPr lang="en-ID" i="1"/>
                                    <m:t>𝑐𝑜𝑠𝑒𝑐</m:t>
                                  </m:r>
                                </m:e>
                                <m:sup>
                                  <m:r>
                                    <a:rPr lang="en-ID" i="1"/>
                                    <m:t>2</m:t>
                                  </m:r>
                                </m:sup>
                              </m:sSup>
                              <m:r>
                                <a:rPr lang="en-ID" i="1"/>
                                <m:t>𝑥</m:t>
                              </m:r>
                              <m:r>
                                <a:rPr lang="en-ID" i="1"/>
                                <m:t>−2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i="1"/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/>
                                    <m:t>cot</m:t>
                                  </m:r>
                                </m:fName>
                                <m:e>
                                  <m:r>
                                    <a:rPr lang="en-ID" i="1"/>
                                    <m:t>𝑥</m:t>
                                  </m:r>
                                </m:e>
                              </m:func>
                              <m:r>
                                <a:rPr lang="en-ID" i="1"/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ID" i="1"/>
                        <m:t>=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DD15813-5EF3-4188-9211-5BBEBAF56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382" y="2576941"/>
                <a:ext cx="2050473" cy="7755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/>
              <p:nvPr/>
            </p:nvSpPr>
            <p:spPr>
              <a:xfrm>
                <a:off x="2673923" y="2479960"/>
                <a:ext cx="2770909" cy="3632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D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𝑐𝑜𝑡</m:t>
                                      </m:r>
                                    </m:e>
                                    <m:sup>
                                      <m:r>
                                        <a:rPr lang="en-ID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𝑐𝑜𝑡</m:t>
                                  </m:r>
                                </m:e>
                                <m:sup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+1)(</m:t>
                              </m:r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−1)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ID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unc>
                        <m:funcPr>
                          <m:ctrlPr>
                            <a:rPr lang="en-ID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f>
                                <m:fPr>
                                  <m:ctrlP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ID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lim>
                          </m:limLow>
                        </m:fName>
                        <m:e>
                          <m:func>
                            <m:funcPr>
                              <m:ctrlP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ID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ID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ID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en-ID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D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cot</m:t>
                        </m:r>
                      </m:fName>
                      <m:e>
                        <m:d>
                          <m:dPr>
                            <m:ctrlPr>
                              <a:rPr lang="en-ID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ID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en-ID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ID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2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3FF3BF2-0BB1-4108-B8CB-7E642260B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923" y="2479960"/>
                <a:ext cx="2770909" cy="3632726"/>
              </a:xfrm>
              <a:prstGeom prst="rect">
                <a:avLst/>
              </a:prstGeom>
              <a:blipFill>
                <a:blip r:embed="rId4"/>
                <a:stretch>
                  <a:fillRect r="-418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94C9396-D31E-4C98-AE28-906CE22C4F1B}"/>
              </a:ext>
            </a:extLst>
          </p:cNvPr>
          <p:cNvSpPr txBox="1"/>
          <p:nvPr/>
        </p:nvSpPr>
        <p:spPr>
          <a:xfrm>
            <a:off x="1011382" y="2092033"/>
            <a:ext cx="1233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Jawab :</a:t>
            </a:r>
          </a:p>
        </p:txBody>
      </p:sp>
    </p:spTree>
    <p:extLst>
      <p:ext uri="{BB962C8B-B14F-4D97-AF65-F5344CB8AC3E}">
        <p14:creationId xmlns:p14="http://schemas.microsoft.com/office/powerpoint/2010/main" val="5848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109</TotalTime>
  <Words>141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Algerian</vt:lpstr>
      <vt:lpstr>Arial</vt:lpstr>
      <vt:lpstr>Calibri</vt:lpstr>
      <vt:lpstr>Cambria Math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8</cp:revision>
  <dcterms:created xsi:type="dcterms:W3CDTF">2020-07-08T13:37:30Z</dcterms:created>
  <dcterms:modified xsi:type="dcterms:W3CDTF">2020-07-08T16:50:41Z</dcterms:modified>
</cp:coreProperties>
</file>