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1B99EE6-F18E-48AC-A071-8115D1647683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102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778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79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737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553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022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74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7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3800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327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981012B-F543-45A1-BC00-23471EC84858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05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1012B-F543-45A1-BC00-23471EC84858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1B99EE6-F18E-48AC-A071-8115D1647683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40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D21413-F7D5-4DB9-BF79-6FE3E625231D}"/>
              </a:ext>
            </a:extLst>
          </p:cNvPr>
          <p:cNvSpPr txBox="1"/>
          <p:nvPr/>
        </p:nvSpPr>
        <p:spPr>
          <a:xfrm>
            <a:off x="2826326" y="1856511"/>
            <a:ext cx="8160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lgerian" panose="04020705040A02060702" pitchFamily="82" charset="0"/>
              </a:rPr>
              <a:t>LIMIT </a:t>
            </a:r>
          </a:p>
          <a:p>
            <a:pPr algn="ctr"/>
            <a:r>
              <a:rPr lang="en-US" sz="5400" dirty="0">
                <a:latin typeface="Algerian" panose="04020705040A02060702" pitchFamily="82" charset="0"/>
              </a:rPr>
              <a:t>FUNGSI TRIGONOMETRI</a:t>
            </a:r>
            <a:endParaRPr lang="en-ID" sz="5400" dirty="0">
              <a:latin typeface="Algerian" panose="04020705040A02060702" pitchFamily="8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37B694-C670-4DA0-81E2-A457D8CEBCD1}"/>
              </a:ext>
            </a:extLst>
          </p:cNvPr>
          <p:cNvSpPr txBox="1"/>
          <p:nvPr/>
        </p:nvSpPr>
        <p:spPr>
          <a:xfrm>
            <a:off x="2369127" y="3754582"/>
            <a:ext cx="59574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By:</a:t>
            </a:r>
          </a:p>
          <a:p>
            <a:endParaRPr lang="en-US" sz="1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SITI SYARAH MAULYDIA, </a:t>
            </a:r>
            <a:r>
              <a:rPr lang="en-US" sz="2800" dirty="0" err="1">
                <a:latin typeface="Aharoni" panose="02010803020104030203" pitchFamily="2" charset="-79"/>
                <a:cs typeface="Aharoni" panose="02010803020104030203" pitchFamily="2" charset="-79"/>
              </a:rPr>
              <a:t>M.Pd</a:t>
            </a:r>
            <a:endParaRPr lang="en-ID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75719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Scroll: Horizontal 1">
                <a:extLst>
                  <a:ext uri="{FF2B5EF4-FFF2-40B4-BE49-F238E27FC236}">
                    <a16:creationId xmlns:a16="http://schemas.microsoft.com/office/drawing/2014/main" id="{1EC4A0CA-D0E0-4E8B-9AC9-E57BB481011A}"/>
                  </a:ext>
                </a:extLst>
              </p:cNvPr>
              <p:cNvSpPr/>
              <p:nvPr/>
            </p:nvSpPr>
            <p:spPr>
              <a:xfrm>
                <a:off x="1018307" y="387927"/>
                <a:ext cx="6442368" cy="1454727"/>
              </a:xfrm>
              <a:prstGeom prst="horizontalScroll">
                <a:avLst>
                  <a:gd name="adj" fmla="val 20239"/>
                </a:avLst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/>
                  <a:t>Bentuk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D" sz="28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𝒍𝒊𝒎</m:t>
                            </m:r>
                          </m:e>
                          <m:lim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lim>
                        </m:limLow>
                      </m:fName>
                      <m:e>
                        <m:r>
                          <a:rPr lang="en-US" sz="28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𝒇</m:t>
                        </m:r>
                        <m:r>
                          <a:rPr lang="en-US" sz="28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8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  <m:r>
                      <a:rPr lang="en-US" sz="28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𝒇</m:t>
                    </m:r>
                    <m:r>
                      <a:rPr lang="en-US" sz="28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8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en-US" sz="28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ID" sz="2800" b="1" dirty="0"/>
              </a:p>
            </p:txBody>
          </p:sp>
        </mc:Choice>
        <mc:Fallback>
          <p:sp>
            <p:nvSpPr>
              <p:cNvPr id="2" name="Scroll: Horizontal 1">
                <a:extLst>
                  <a:ext uri="{FF2B5EF4-FFF2-40B4-BE49-F238E27FC236}">
                    <a16:creationId xmlns:a16="http://schemas.microsoft.com/office/drawing/2014/main" id="{1EC4A0CA-D0E0-4E8B-9AC9-E57BB48101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307" y="387927"/>
                <a:ext cx="6442368" cy="1454727"/>
              </a:xfrm>
              <a:prstGeom prst="horizontalScroll">
                <a:avLst>
                  <a:gd name="adj" fmla="val 20239"/>
                </a:avLst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E16A12C0-C9AC-401D-A07D-EFD4B753F3FC}"/>
              </a:ext>
            </a:extLst>
          </p:cNvPr>
          <p:cNvSpPr/>
          <p:nvPr/>
        </p:nvSpPr>
        <p:spPr>
          <a:xfrm>
            <a:off x="4364182" y="2078182"/>
            <a:ext cx="5320145" cy="3103417"/>
          </a:xfrm>
          <a:prstGeom prst="wedgeEllipseCallout">
            <a:avLst>
              <a:gd name="adj1" fmla="val -36126"/>
              <a:gd name="adj2" fmla="val -55516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Substitusikan</a:t>
            </a:r>
            <a:r>
              <a:rPr lang="en-US" sz="3200" dirty="0"/>
              <a:t> </a:t>
            </a:r>
            <a:r>
              <a:rPr lang="en-US" sz="3200" dirty="0" err="1"/>
              <a:t>langsung</a:t>
            </a:r>
            <a:r>
              <a:rPr lang="en-US" sz="3200" dirty="0"/>
              <a:t> </a:t>
            </a:r>
            <a:r>
              <a:rPr lang="en-US" sz="3200" dirty="0" err="1"/>
              <a:t>nilai</a:t>
            </a:r>
            <a:r>
              <a:rPr lang="en-US" sz="3200" dirty="0"/>
              <a:t> x = a pada </a:t>
            </a:r>
            <a:r>
              <a:rPr lang="en-US" sz="3200" dirty="0" err="1"/>
              <a:t>fungsi</a:t>
            </a:r>
            <a:r>
              <a:rPr lang="en-US" sz="3200" dirty="0"/>
              <a:t> f(x)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211979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DEC98499-F82E-4D2D-9D33-5ED3F95F53D6}"/>
              </a:ext>
            </a:extLst>
          </p:cNvPr>
          <p:cNvSpPr/>
          <p:nvPr/>
        </p:nvSpPr>
        <p:spPr>
          <a:xfrm>
            <a:off x="5140035" y="152396"/>
            <a:ext cx="2757055" cy="748145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Contoh</a:t>
            </a:r>
            <a:r>
              <a:rPr lang="en-US" sz="2400" b="1" dirty="0"/>
              <a:t> </a:t>
            </a:r>
            <a:endParaRPr lang="en-ID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AFD08C-7A9F-488A-8B83-CF0D388E5A4E}"/>
              </a:ext>
            </a:extLst>
          </p:cNvPr>
          <p:cNvSpPr txBox="1"/>
          <p:nvPr/>
        </p:nvSpPr>
        <p:spPr>
          <a:xfrm>
            <a:off x="1011382" y="1177636"/>
            <a:ext cx="2050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8A7EA620-C154-44D1-B20E-517FF166BCB5}"/>
                  </a:ext>
                </a:extLst>
              </p:cNvPr>
              <p:cNvSpPr/>
              <p:nvPr/>
            </p:nvSpPr>
            <p:spPr>
              <a:xfrm>
                <a:off x="1011382" y="1668094"/>
                <a:ext cx="2563091" cy="736740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lim>
                          </m:limLow>
                        </m:fName>
                        <m:e>
                          <m:func>
                            <m:func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=…</m:t>
                      </m:r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8A7EA620-C154-44D1-B20E-517FF166BC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1668094"/>
                <a:ext cx="2563091" cy="73674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FEFD95BE-5EC1-4D4A-8173-4867A0DF633C}"/>
                  </a:ext>
                </a:extLst>
              </p:cNvPr>
              <p:cNvSpPr/>
              <p:nvPr/>
            </p:nvSpPr>
            <p:spPr>
              <a:xfrm>
                <a:off x="1011382" y="3709386"/>
                <a:ext cx="2563091" cy="736740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1+</m:t>
                              </m:r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cot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</m:func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=…</m:t>
                      </m:r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FEFD95BE-5EC1-4D4A-8173-4867A0DF63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3709386"/>
                <a:ext cx="2563091" cy="73674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439F8D1-087D-4BB7-AC5E-BF55AA7A4F3E}"/>
                  </a:ext>
                </a:extLst>
              </p:cNvPr>
              <p:cNvSpPr txBox="1"/>
              <p:nvPr/>
            </p:nvSpPr>
            <p:spPr>
              <a:xfrm>
                <a:off x="2854036" y="2549236"/>
                <a:ext cx="2854037" cy="1238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Jawab: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lim>
                          </m:limLow>
                        </m:fName>
                        <m:e>
                          <m:func>
                            <m:func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ID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ID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439F8D1-087D-4BB7-AC5E-BF55AA7A4F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036" y="2549236"/>
                <a:ext cx="2854037" cy="1238902"/>
              </a:xfrm>
              <a:prstGeom prst="rect">
                <a:avLst/>
              </a:prstGeom>
              <a:blipFill>
                <a:blip r:embed="rId4"/>
                <a:stretch>
                  <a:fillRect l="-1709" t="-246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A65C8F9-1702-46CB-8AB0-C5408C2F9739}"/>
                  </a:ext>
                </a:extLst>
              </p:cNvPr>
              <p:cNvSpPr txBox="1"/>
              <p:nvPr/>
            </p:nvSpPr>
            <p:spPr>
              <a:xfrm>
                <a:off x="4973775" y="2923309"/>
                <a:ext cx="8451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A65C8F9-1702-46CB-8AB0-C5408C2F97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3775" y="2923309"/>
                <a:ext cx="84512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6034BA4-6085-4711-A724-83DE2989E273}"/>
                  </a:ext>
                </a:extLst>
              </p:cNvPr>
              <p:cNvSpPr txBox="1"/>
              <p:nvPr/>
            </p:nvSpPr>
            <p:spPr>
              <a:xfrm>
                <a:off x="2923304" y="4631192"/>
                <a:ext cx="4253352" cy="1480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Jawab:</a:t>
                </a:r>
              </a:p>
              <a:p>
                <a:pPr/>
                <a:r>
                  <a:rPr lang="en-ID" sz="18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D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D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f>
                              <m:fPr>
                                <m:ctrlP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1+</m:t>
                            </m:r>
                            <m:func>
                              <m:funcPr>
                                <m:ctrlP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D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cot</m:t>
                                </m:r>
                              </m:fName>
                              <m:e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func>
                          </m:e>
                        </m:d>
                      </m:e>
                    </m:func>
                    <m:r>
                      <a:rPr lang="en-ID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=1+</m:t>
                    </m:r>
                    <m:func>
                      <m:funcPr>
                        <m:ctrlPr>
                          <a:rPr lang="en-ID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ID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cot</m:t>
                        </m:r>
                      </m:fName>
                      <m:e>
                        <m:d>
                          <m:dPr>
                            <m:ctrlP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:r>
                  <a:rPr lang="en-ID" sz="18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		 </a:t>
                </a:r>
                <a14:m>
                  <m:oMath xmlns:m="http://schemas.openxmlformats.org/officeDocument/2006/math">
                    <m:r>
                      <a:rPr lang="en-ID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=1+1</m:t>
                    </m:r>
                  </m:oMath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:r>
                  <a:rPr lang="en-ID" sz="18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</a:t>
                </a:r>
                <a14:m>
                  <m:oMath xmlns:m="http://schemas.openxmlformats.org/officeDocument/2006/math">
                    <m:r>
                      <a:rPr lang="en-ID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6034BA4-6085-4711-A724-83DE2989E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3304" y="4631192"/>
                <a:ext cx="4253352" cy="1480983"/>
              </a:xfrm>
              <a:prstGeom prst="rect">
                <a:avLst/>
              </a:prstGeom>
              <a:blipFill>
                <a:blip r:embed="rId6"/>
                <a:stretch>
                  <a:fillRect l="-1291" t="-246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137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94C9396-D31E-4C98-AE28-906CE22C4F1B}"/>
                  </a:ext>
                </a:extLst>
              </p:cNvPr>
              <p:cNvSpPr txBox="1"/>
              <p:nvPr/>
            </p:nvSpPr>
            <p:spPr>
              <a:xfrm>
                <a:off x="1330041" y="2092033"/>
                <a:ext cx="5084618" cy="3458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Jawab :</a:t>
                </a:r>
              </a:p>
              <a:p>
                <a:pPr/>
                <a:r>
                  <a:rPr lang="en-ID" dirty="0"/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D" i="1"/>
                        </m:ctrlPr>
                      </m:funcPr>
                      <m:fName>
                        <m:limLow>
                          <m:limLowPr>
                            <m:ctrlPr>
                              <a:rPr lang="en-ID" i="1"/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D"/>
                              <m:t>lim</m:t>
                            </m:r>
                          </m:e>
                          <m:lim>
                            <m:r>
                              <a:rPr lang="en-ID" i="1"/>
                              <m:t>𝑥</m:t>
                            </m:r>
                            <m:r>
                              <a:rPr lang="en-ID" i="1"/>
                              <m:t>→</m:t>
                            </m:r>
                            <m:f>
                              <m:fPr>
                                <m:ctrlPr>
                                  <a:rPr lang="en-ID" i="1"/>
                                </m:ctrlPr>
                              </m:fPr>
                              <m:num>
                                <m:r>
                                  <a:rPr lang="en-ID" i="1"/>
                                  <m:t>𝜋</m:t>
                                </m:r>
                              </m:num>
                              <m:den>
                                <m:r>
                                  <a:rPr lang="en-ID" i="1"/>
                                  <m:t>4</m:t>
                                </m:r>
                              </m:den>
                            </m:f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ID" i="1"/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ID" i="1"/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D"/>
                                  <m:t>cos</m:t>
                                </m:r>
                              </m:fName>
                              <m:e>
                                <m:r>
                                  <a:rPr lang="en-ID" i="1"/>
                                  <m:t>2</m:t>
                                </m:r>
                                <m:r>
                                  <a:rPr lang="en-ID" i="1"/>
                                  <m:t>𝑥</m:t>
                                </m:r>
                              </m:e>
                            </m:func>
                            <m:r>
                              <a:rPr lang="en-ID" i="1"/>
                              <m:t>−1</m:t>
                            </m:r>
                          </m:num>
                          <m:den>
                            <m:r>
                              <a:rPr lang="en-ID" i="1"/>
                              <m:t>2</m:t>
                            </m:r>
                            <m:func>
                              <m:funcPr>
                                <m:ctrlPr>
                                  <a:rPr lang="en-ID" i="1"/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D"/>
                                  <m:t>sin</m:t>
                                </m:r>
                              </m:fName>
                              <m:e>
                                <m:r>
                                  <a:rPr lang="en-ID" i="1"/>
                                  <m:t>𝑥</m:t>
                                </m:r>
                              </m:e>
                            </m:func>
                          </m:den>
                        </m:f>
                        <m:r>
                          <a:rPr lang="en-ID" i="1"/>
                          <m:t>=</m:t>
                        </m:r>
                      </m:e>
                    </m:func>
                    <m:f>
                      <m:fPr>
                        <m:ctrlPr>
                          <a:rPr lang="en-ID" i="1"/>
                        </m:ctrlPr>
                      </m:fPr>
                      <m:num>
                        <m:func>
                          <m:funcPr>
                            <m:ctrlPr>
                              <a:rPr lang="en-ID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ID"/>
                              <m:t>cos</m:t>
                            </m:r>
                          </m:fName>
                          <m:e>
                            <m:r>
                              <a:rPr lang="en-ID" i="1"/>
                              <m:t>2</m:t>
                            </m:r>
                            <m:d>
                              <m:dPr>
                                <m:ctrlPr>
                                  <a:rPr lang="en-ID" i="1"/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ID" i="1"/>
                                    </m:ctrlPr>
                                  </m:fPr>
                                  <m:num>
                                    <m:r>
                                      <a:rPr lang="en-ID" i="1"/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ID" i="1"/>
                                      <m:t>4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  <m:r>
                          <a:rPr lang="en-ID" i="1"/>
                          <m:t>−1</m:t>
                        </m:r>
                      </m:num>
                      <m:den>
                        <m:r>
                          <a:rPr lang="en-ID" i="1"/>
                          <m:t>2</m:t>
                        </m:r>
                        <m:func>
                          <m:funcPr>
                            <m:ctrlPr>
                              <a:rPr lang="en-ID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ID"/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ID" i="1"/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ID" i="1"/>
                                    </m:ctrlPr>
                                  </m:fPr>
                                  <m:num>
                                    <m:r>
                                      <a:rPr lang="en-ID" i="1"/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ID" i="1"/>
                                      <m:t>4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</m:den>
                    </m:f>
                  </m:oMath>
                </a14:m>
                <a:endParaRPr lang="en-ID" dirty="0"/>
              </a:p>
              <a:p>
                <a:pPr/>
                <a:r>
                  <a:rPr lang="en-ID" dirty="0"/>
                  <a:t>	                 </a:t>
                </a:r>
                <a14:m>
                  <m:oMath xmlns:m="http://schemas.openxmlformats.org/officeDocument/2006/math">
                    <m:r>
                      <a:rPr lang="en-ID" i="1"/>
                      <m:t>=</m:t>
                    </m:r>
                    <m:f>
                      <m:fPr>
                        <m:ctrlPr>
                          <a:rPr lang="en-ID" i="1"/>
                        </m:ctrlPr>
                      </m:fPr>
                      <m:num>
                        <m:func>
                          <m:funcPr>
                            <m:ctrlPr>
                              <a:rPr lang="en-ID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ID"/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ID" i="1"/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ID" i="1"/>
                                    </m:ctrlPr>
                                  </m:fPr>
                                  <m:num>
                                    <m:r>
                                      <a:rPr lang="en-ID" i="1"/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ID" i="1"/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  <m:r>
                          <a:rPr lang="en-ID" i="1"/>
                          <m:t>−1</m:t>
                        </m:r>
                      </m:num>
                      <m:den>
                        <m:r>
                          <a:rPr lang="en-ID" i="1"/>
                          <m:t>2</m:t>
                        </m:r>
                        <m:func>
                          <m:funcPr>
                            <m:ctrlPr>
                              <a:rPr lang="en-ID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ID"/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ID" i="1"/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ID" i="1"/>
                                    </m:ctrlPr>
                                  </m:fPr>
                                  <m:num>
                                    <m:r>
                                      <a:rPr lang="en-ID" i="1"/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ID" i="1"/>
                                      <m:t>4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</m:den>
                    </m:f>
                  </m:oMath>
                </a14:m>
                <a:endParaRPr lang="en-ID" dirty="0"/>
              </a:p>
              <a:p>
                <a:pPr/>
                <a:r>
                  <a:rPr lang="en-ID" dirty="0"/>
                  <a:t>			   </a:t>
                </a:r>
                <a14:m>
                  <m:oMath xmlns:m="http://schemas.openxmlformats.org/officeDocument/2006/math">
                    <m:r>
                      <a:rPr lang="en-ID" i="1"/>
                      <m:t>=</m:t>
                    </m:r>
                    <m:f>
                      <m:fPr>
                        <m:ctrlPr>
                          <a:rPr lang="en-ID" i="1"/>
                        </m:ctrlPr>
                      </m:fPr>
                      <m:num>
                        <m:r>
                          <a:rPr lang="en-ID" i="1"/>
                          <m:t>0−1</m:t>
                        </m:r>
                      </m:num>
                      <m:den>
                        <m:r>
                          <a:rPr lang="en-ID" i="1"/>
                          <m:t>2</m:t>
                        </m:r>
                        <m:d>
                          <m:dPr>
                            <m:ctrlPr>
                              <a:rPr lang="en-ID" i="1"/>
                            </m:ctrlPr>
                          </m:dPr>
                          <m:e>
                            <m:f>
                              <m:fPr>
                                <m:ctrlPr>
                                  <a:rPr lang="en-ID" i="1"/>
                                </m:ctrlPr>
                              </m:fPr>
                              <m:num>
                                <m:r>
                                  <a:rPr lang="en-ID" i="1"/>
                                  <m:t>1</m:t>
                                </m:r>
                              </m:num>
                              <m:den>
                                <m:r>
                                  <a:rPr lang="en-ID" i="1"/>
                                  <m:t>2</m:t>
                                </m:r>
                              </m:den>
                            </m:f>
                            <m:rad>
                              <m:radPr>
                                <m:degHide m:val="on"/>
                                <m:ctrlPr>
                                  <a:rPr lang="en-ID" i="1"/>
                                </m:ctrlPr>
                              </m:radPr>
                              <m:deg/>
                              <m:e>
                                <m:r>
                                  <a:rPr lang="en-ID" i="1"/>
                                  <m:t>2</m:t>
                                </m:r>
                              </m:e>
                            </m:rad>
                          </m:e>
                        </m:d>
                      </m:den>
                    </m:f>
                  </m:oMath>
                </a14:m>
                <a:endParaRPr lang="en-ID" dirty="0"/>
              </a:p>
              <a:p>
                <a:pPr/>
                <a:r>
                  <a:rPr lang="en-ID" dirty="0"/>
                  <a:t>			   </a:t>
                </a:r>
                <a14:m>
                  <m:oMath xmlns:m="http://schemas.openxmlformats.org/officeDocument/2006/math">
                    <m:r>
                      <a:rPr lang="en-ID" i="1"/>
                      <m:t>=−</m:t>
                    </m:r>
                    <m:f>
                      <m:fPr>
                        <m:ctrlPr>
                          <a:rPr lang="en-ID" i="1"/>
                        </m:ctrlPr>
                      </m:fPr>
                      <m:num>
                        <m:r>
                          <a:rPr lang="en-ID" i="1"/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ID" i="1"/>
                            </m:ctrlPr>
                          </m:radPr>
                          <m:deg/>
                          <m:e>
                            <m:r>
                              <a:rPr lang="en-ID" i="1"/>
                              <m:t>2</m:t>
                            </m:r>
                          </m:e>
                        </m:rad>
                      </m:den>
                    </m:f>
                  </m:oMath>
                </a14:m>
                <a:endParaRPr lang="en-ID" dirty="0"/>
              </a:p>
              <a:p>
                <a:pPr/>
                <a:r>
                  <a:rPr lang="en-ID" dirty="0"/>
                  <a:t>			   </a:t>
                </a:r>
                <a14:m>
                  <m:oMath xmlns:m="http://schemas.openxmlformats.org/officeDocument/2006/math">
                    <m:r>
                      <a:rPr lang="en-ID" i="1"/>
                      <m:t>=−</m:t>
                    </m:r>
                    <m:f>
                      <m:fPr>
                        <m:ctrlPr>
                          <a:rPr lang="en-ID" i="1"/>
                        </m:ctrlPr>
                      </m:fPr>
                      <m:num>
                        <m:r>
                          <a:rPr lang="en-ID" i="1"/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ID" i="1"/>
                            </m:ctrlPr>
                          </m:radPr>
                          <m:deg/>
                          <m:e>
                            <m:r>
                              <a:rPr lang="en-ID" i="1"/>
                              <m:t>2</m:t>
                            </m:r>
                          </m:e>
                        </m:rad>
                      </m:den>
                    </m:f>
                    <m:r>
                      <a:rPr lang="en-ID" i="1"/>
                      <m:t>×</m:t>
                    </m:r>
                    <m:f>
                      <m:fPr>
                        <m:ctrlPr>
                          <a:rPr lang="en-ID" i="1"/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ID" i="1"/>
                            </m:ctrlPr>
                          </m:radPr>
                          <m:deg/>
                          <m:e>
                            <m:r>
                              <a:rPr lang="en-ID" i="1"/>
                              <m:t>2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ID" i="1"/>
                            </m:ctrlPr>
                          </m:radPr>
                          <m:deg/>
                          <m:e>
                            <m:r>
                              <a:rPr lang="en-ID" i="1"/>
                              <m:t>2</m:t>
                            </m:r>
                          </m:e>
                        </m:rad>
                      </m:den>
                    </m:f>
                  </m:oMath>
                </a14:m>
                <a:endParaRPr lang="en-ID" dirty="0"/>
              </a:p>
              <a:p>
                <a:r>
                  <a:rPr lang="en-ID" dirty="0"/>
                  <a:t>			   =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ID" i="1"/>
                      <m:t>−</m:t>
                    </m:r>
                    <m:f>
                      <m:fPr>
                        <m:ctrlPr>
                          <a:rPr lang="en-ID" i="1"/>
                        </m:ctrlPr>
                      </m:fPr>
                      <m:num>
                        <m:r>
                          <a:rPr lang="en-ID" i="1"/>
                          <m:t>1</m:t>
                        </m:r>
                      </m:num>
                      <m:den>
                        <m:r>
                          <a:rPr lang="en-ID" i="1"/>
                          <m:t>2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ID" i="1"/>
                        </m:ctrlPr>
                      </m:radPr>
                      <m:deg/>
                      <m:e>
                        <m:r>
                          <a:rPr lang="en-ID" i="1"/>
                          <m:t>2</m:t>
                        </m:r>
                      </m:e>
                    </m:rad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94C9396-D31E-4C98-AE28-906CE22C4F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0041" y="2092033"/>
                <a:ext cx="5084618" cy="3458319"/>
              </a:xfrm>
              <a:prstGeom prst="rect">
                <a:avLst/>
              </a:prstGeom>
              <a:blipFill>
                <a:blip r:embed="rId2"/>
                <a:stretch>
                  <a:fillRect l="-959" t="-882" b="-176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EF26C5EA-1DF8-4C25-8F07-64C0DC8F2D0B}"/>
                  </a:ext>
                </a:extLst>
              </p:cNvPr>
              <p:cNvSpPr/>
              <p:nvPr/>
            </p:nvSpPr>
            <p:spPr>
              <a:xfrm>
                <a:off x="1011381" y="1183333"/>
                <a:ext cx="2563091" cy="736740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=…</m:t>
                          </m:r>
                        </m:e>
                      </m:func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EF26C5EA-1DF8-4C25-8F07-64C0DC8F2D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1" y="1183333"/>
                <a:ext cx="2563091" cy="73674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B5BACDC-AF58-437C-B265-1D7BE0D8BD63}"/>
              </a:ext>
            </a:extLst>
          </p:cNvPr>
          <p:cNvSpPr txBox="1"/>
          <p:nvPr/>
        </p:nvSpPr>
        <p:spPr>
          <a:xfrm>
            <a:off x="1011381" y="642041"/>
            <a:ext cx="2050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58482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41</TotalTime>
  <Words>109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Aharoni</vt:lpstr>
      <vt:lpstr>Algerian</vt:lpstr>
      <vt:lpstr>Arial</vt:lpstr>
      <vt:lpstr>Calibri</vt:lpstr>
      <vt:lpstr>Cambria Math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5</cp:revision>
  <dcterms:created xsi:type="dcterms:W3CDTF">2020-07-10T14:12:24Z</dcterms:created>
  <dcterms:modified xsi:type="dcterms:W3CDTF">2020-07-10T14:53:59Z</dcterms:modified>
</cp:coreProperties>
</file>