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30DA89-F1DA-4EF0-B540-1E051C27E2D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3681A3-4EED-4E01-910F-4E386065CB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30DA89-F1DA-4EF0-B540-1E051C27E2D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681A3-4EED-4E01-910F-4E386065CB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30DA89-F1DA-4EF0-B540-1E051C27E2D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681A3-4EED-4E01-910F-4E386065CB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30DA89-F1DA-4EF0-B540-1E051C27E2D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681A3-4EED-4E01-910F-4E386065CBD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30DA89-F1DA-4EF0-B540-1E051C27E2D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681A3-4EED-4E01-910F-4E386065CBD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30DA89-F1DA-4EF0-B540-1E051C27E2D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681A3-4EED-4E01-910F-4E386065CBD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30DA89-F1DA-4EF0-B540-1E051C27E2D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681A3-4EED-4E01-910F-4E386065CBD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30DA89-F1DA-4EF0-B540-1E051C27E2D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681A3-4EED-4E01-910F-4E386065CBD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30DA89-F1DA-4EF0-B540-1E051C27E2D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681A3-4EED-4E01-910F-4E386065CB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F30DA89-F1DA-4EF0-B540-1E051C27E2D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681A3-4EED-4E01-910F-4E386065CBD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30DA89-F1DA-4EF0-B540-1E051C27E2D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3681A3-4EED-4E01-910F-4E386065CBD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F30DA89-F1DA-4EF0-B540-1E051C27E2D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03681A3-4EED-4E01-910F-4E386065CB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LESSON REVIEW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REPORTED SPEECH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LIYAMNAH MUNTE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006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14300" indent="0">
              <a:lnSpc>
                <a:spcPct val="160000"/>
              </a:lnSpc>
              <a:buNone/>
            </a:pPr>
            <a:r>
              <a:rPr lang="en-US" sz="3600" b="1" dirty="0" smtClean="0"/>
              <a:t>POSITVE Imperative/Commands → </a:t>
            </a:r>
            <a:r>
              <a:rPr lang="en-US" sz="3600" b="1" dirty="0" smtClean="0">
                <a:solidFill>
                  <a:srgbClr val="FF0000"/>
                </a:solidFill>
              </a:rPr>
              <a:t>TO</a:t>
            </a:r>
            <a:r>
              <a:rPr lang="en-US" sz="3600" b="1" dirty="0" smtClean="0"/>
              <a:t> </a:t>
            </a:r>
            <a:r>
              <a:rPr lang="en-US" sz="3600" b="1" dirty="0"/>
              <a:t>+ </a:t>
            </a:r>
            <a:r>
              <a:rPr lang="en-US" sz="3600" b="1" dirty="0" smtClean="0"/>
              <a:t>infinitive</a:t>
            </a:r>
          </a:p>
          <a:p>
            <a:pPr>
              <a:lnSpc>
                <a:spcPct val="160000"/>
              </a:lnSpc>
            </a:pPr>
            <a:r>
              <a:rPr lang="en-US" sz="3600" dirty="0"/>
              <a:t>Direct Speech → Dad: “Do your </a:t>
            </a:r>
            <a:r>
              <a:rPr lang="en-US" sz="3600" dirty="0" smtClean="0"/>
              <a:t>homework!”</a:t>
            </a:r>
            <a:endParaRPr lang="en-US" sz="3600" dirty="0"/>
          </a:p>
          <a:p>
            <a:pPr>
              <a:lnSpc>
                <a:spcPct val="160000"/>
              </a:lnSpc>
            </a:pPr>
            <a:r>
              <a:rPr lang="en-US" sz="3600" dirty="0"/>
              <a:t>Reported Speech → Dad </a:t>
            </a:r>
            <a:r>
              <a:rPr lang="en-US" sz="3600" b="1" dirty="0"/>
              <a:t>told</a:t>
            </a:r>
            <a:r>
              <a:rPr lang="en-US" sz="3600" dirty="0"/>
              <a:t> me </a:t>
            </a:r>
            <a:r>
              <a:rPr lang="en-US" sz="3600" b="1" dirty="0">
                <a:solidFill>
                  <a:srgbClr val="FF0000"/>
                </a:solidFill>
              </a:rPr>
              <a:t>to do </a:t>
            </a:r>
            <a:r>
              <a:rPr lang="en-US" sz="3600" dirty="0"/>
              <a:t>my </a:t>
            </a:r>
            <a:r>
              <a:rPr lang="en-US" sz="3600" dirty="0" smtClean="0"/>
              <a:t>homework.</a:t>
            </a:r>
          </a:p>
          <a:p>
            <a:pPr marL="114300" indent="0">
              <a:lnSpc>
                <a:spcPct val="160000"/>
              </a:lnSpc>
              <a:buNone/>
            </a:pPr>
            <a:r>
              <a:rPr lang="en-US" sz="3600" b="1" dirty="0" smtClean="0"/>
              <a:t>NEGATIVE Commands → </a:t>
            </a:r>
            <a:r>
              <a:rPr lang="en-US" sz="3600" b="1" dirty="0" smtClean="0">
                <a:solidFill>
                  <a:srgbClr val="FF0000"/>
                </a:solidFill>
              </a:rPr>
              <a:t>NOT TO </a:t>
            </a:r>
            <a:r>
              <a:rPr lang="en-US" sz="3600" b="1" dirty="0" smtClean="0"/>
              <a:t>+ </a:t>
            </a:r>
            <a:r>
              <a:rPr lang="en-US" sz="3600" b="1" dirty="0"/>
              <a:t>infinitive</a:t>
            </a:r>
          </a:p>
          <a:p>
            <a:pPr>
              <a:lnSpc>
                <a:spcPct val="160000"/>
              </a:lnSpc>
            </a:pPr>
            <a:r>
              <a:rPr lang="en-US" sz="3600" dirty="0"/>
              <a:t>Direct Speech → Teacher: “Don't talk to your friend.”</a:t>
            </a:r>
          </a:p>
          <a:p>
            <a:pPr>
              <a:lnSpc>
                <a:spcPct val="160000"/>
              </a:lnSpc>
            </a:pPr>
            <a:r>
              <a:rPr lang="en-US" sz="3600" dirty="0"/>
              <a:t>Reported Speech → The teacher </a:t>
            </a:r>
            <a:r>
              <a:rPr lang="en-US" sz="3600" b="1" dirty="0"/>
              <a:t>told</a:t>
            </a:r>
            <a:r>
              <a:rPr lang="en-US" sz="3600" dirty="0"/>
              <a:t> me </a:t>
            </a:r>
            <a:r>
              <a:rPr lang="en-US" sz="3600" b="1" dirty="0">
                <a:solidFill>
                  <a:srgbClr val="FF0000"/>
                </a:solidFill>
              </a:rPr>
              <a:t>not to talk </a:t>
            </a:r>
            <a:r>
              <a:rPr lang="en-US" sz="3600" dirty="0"/>
              <a:t>to my friend.</a:t>
            </a:r>
          </a:p>
          <a:p>
            <a:pPr marL="114300" indent="0">
              <a:buNone/>
            </a:pP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Reported  Imperative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85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Yes / No question </a:t>
            </a:r>
            <a:endParaRPr lang="en-US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Indirect question phrase + if/ whether + subject + predicate + 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complement</a:t>
            </a:r>
            <a:endParaRPr lang="en-US" dirty="0" smtClean="0"/>
          </a:p>
          <a:p>
            <a:r>
              <a:rPr lang="en-US" b="1" dirty="0" err="1" smtClean="0">
                <a:solidFill>
                  <a:srgbClr val="FF0000"/>
                </a:solidFill>
              </a:rPr>
              <a:t>Wh</a:t>
            </a:r>
            <a:r>
              <a:rPr lang="en-US" b="1" dirty="0" smtClean="0">
                <a:solidFill>
                  <a:srgbClr val="FF0000"/>
                </a:solidFill>
              </a:rPr>
              <a:t> – question</a:t>
            </a:r>
          </a:p>
          <a:p>
            <a:pPr marL="0" indent="0">
              <a:buNone/>
            </a:pP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Indirect question phrase + WH- word + subject + predicate + complement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TYPES OF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37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 said, “</a:t>
            </a: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Do</a:t>
            </a:r>
            <a:r>
              <a:rPr lang="en-US" dirty="0" smtClean="0"/>
              <a:t> you </a:t>
            </a:r>
            <a:r>
              <a:rPr lang="en-US" b="1" dirty="0" smtClean="0">
                <a:solidFill>
                  <a:srgbClr val="FF0000"/>
                </a:solidFill>
              </a:rPr>
              <a:t>have</a:t>
            </a:r>
            <a:r>
              <a:rPr lang="en-US" dirty="0" smtClean="0"/>
              <a:t> a brother?”</a:t>
            </a:r>
          </a:p>
          <a:p>
            <a:pPr marL="0" indent="0">
              <a:buNone/>
            </a:pPr>
            <a:r>
              <a:rPr lang="en-US" dirty="0" smtClean="0"/>
              <a:t>      He asked </a:t>
            </a:r>
            <a:r>
              <a:rPr lang="en-US" dirty="0" smtClean="0">
                <a:solidFill>
                  <a:srgbClr val="FF0000"/>
                </a:solidFill>
              </a:rPr>
              <a:t>if / whether</a:t>
            </a:r>
            <a:r>
              <a:rPr lang="en-US" dirty="0" smtClean="0"/>
              <a:t> I </a:t>
            </a:r>
            <a:r>
              <a:rPr lang="en-US" b="1" dirty="0" smtClean="0">
                <a:solidFill>
                  <a:srgbClr val="FF0000"/>
                </a:solidFill>
              </a:rPr>
              <a:t>had </a:t>
            </a:r>
            <a:r>
              <a:rPr lang="en-US" dirty="0" smtClean="0"/>
              <a:t>a brother.</a:t>
            </a:r>
          </a:p>
          <a:p>
            <a:pPr marL="514350" indent="-514350">
              <a:buAutoNum type="arabicPeriod" startAt="2"/>
            </a:pPr>
            <a:r>
              <a:rPr lang="en-US" dirty="0" err="1" smtClean="0"/>
              <a:t>Sim</a:t>
            </a:r>
            <a:r>
              <a:rPr lang="en-US" dirty="0" smtClean="0"/>
              <a:t> said.” </a:t>
            </a:r>
            <a:r>
              <a:rPr lang="en-US" b="1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anyone at home?”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Sim</a:t>
            </a:r>
            <a:r>
              <a:rPr lang="en-US" dirty="0" smtClean="0"/>
              <a:t> asked </a:t>
            </a:r>
            <a:r>
              <a:rPr lang="en-US" dirty="0" smtClean="0">
                <a:solidFill>
                  <a:srgbClr val="FF0000"/>
                </a:solidFill>
              </a:rPr>
              <a:t>if</a:t>
            </a:r>
            <a:r>
              <a:rPr lang="en-US" dirty="0" smtClean="0"/>
              <a:t> anyone </a:t>
            </a:r>
            <a:r>
              <a:rPr lang="en-US" b="1" dirty="0" smtClean="0">
                <a:solidFill>
                  <a:srgbClr val="FF0000"/>
                </a:solidFill>
              </a:rPr>
              <a:t>was</a:t>
            </a:r>
            <a:r>
              <a:rPr lang="en-US" dirty="0" smtClean="0"/>
              <a:t> at home</a:t>
            </a:r>
          </a:p>
          <a:p>
            <a:pPr marL="514350" indent="-514350">
              <a:buAutoNum type="arabicPeriod" startAt="3"/>
            </a:pPr>
            <a:r>
              <a:rPr lang="en-US" dirty="0" smtClean="0"/>
              <a:t>She said to me, “</a:t>
            </a:r>
            <a:r>
              <a:rPr lang="en-US" b="1" dirty="0" smtClean="0">
                <a:solidFill>
                  <a:srgbClr val="FF0000"/>
                </a:solidFill>
              </a:rPr>
              <a:t>Have</a:t>
            </a:r>
            <a:r>
              <a:rPr lang="en-US" dirty="0" smtClean="0"/>
              <a:t> you </a:t>
            </a:r>
            <a:r>
              <a:rPr lang="en-US" b="1" dirty="0" smtClean="0">
                <a:solidFill>
                  <a:srgbClr val="0070C0"/>
                </a:solidFill>
              </a:rPr>
              <a:t>met</a:t>
            </a:r>
            <a:r>
              <a:rPr lang="en-US" dirty="0" smtClean="0"/>
              <a:t> him?”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She asked to me if / whether </a:t>
            </a:r>
            <a:r>
              <a:rPr lang="en-US" b="1" dirty="0" smtClean="0">
                <a:solidFill>
                  <a:srgbClr val="FF0000"/>
                </a:solidFill>
              </a:rPr>
              <a:t>had </a:t>
            </a:r>
            <a:r>
              <a:rPr lang="en-US" b="1" dirty="0" smtClean="0">
                <a:solidFill>
                  <a:srgbClr val="0070C0"/>
                </a:solidFill>
              </a:rPr>
              <a:t>met</a:t>
            </a:r>
            <a:r>
              <a:rPr lang="en-US" dirty="0" smtClean="0"/>
              <a:t> him.</a:t>
            </a:r>
          </a:p>
          <a:p>
            <a:pPr marL="514350" indent="-514350">
              <a:buAutoNum type="arabicPeriod" startAt="4"/>
            </a:pPr>
            <a:r>
              <a:rPr lang="en-US" dirty="0" smtClean="0"/>
              <a:t>He said, “</a:t>
            </a:r>
            <a:r>
              <a:rPr lang="en-US" b="1" dirty="0" smtClean="0">
                <a:solidFill>
                  <a:srgbClr val="FF0000"/>
                </a:solidFill>
              </a:rPr>
              <a:t>Did</a:t>
            </a:r>
            <a:r>
              <a:rPr lang="en-US" dirty="0" smtClean="0"/>
              <a:t> you </a:t>
            </a:r>
            <a:r>
              <a:rPr lang="en-US" b="1" dirty="0" smtClean="0">
                <a:solidFill>
                  <a:srgbClr val="FF0000"/>
                </a:solidFill>
              </a:rPr>
              <a:t>know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this</a:t>
            </a:r>
            <a:r>
              <a:rPr lang="en-US" dirty="0" smtClean="0"/>
              <a:t>?”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He asked if/ whether I</a:t>
            </a:r>
            <a:r>
              <a:rPr lang="en-US" b="1" dirty="0" smtClean="0">
                <a:solidFill>
                  <a:srgbClr val="FF0000"/>
                </a:solidFill>
              </a:rPr>
              <a:t> had known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that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YES / NO QUESTION (if/ whether)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3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 said, “</a:t>
            </a:r>
            <a:r>
              <a:rPr lang="en-US" dirty="0" smtClean="0">
                <a:solidFill>
                  <a:srgbClr val="FF0000"/>
                </a:solidFill>
              </a:rPr>
              <a:t>What</a:t>
            </a:r>
            <a:r>
              <a:rPr lang="en-US" dirty="0" smtClean="0"/>
              <a:t> time </a:t>
            </a:r>
            <a:r>
              <a:rPr lang="en-US" dirty="0" smtClean="0">
                <a:solidFill>
                  <a:srgbClr val="0070C0"/>
                </a:solidFill>
              </a:rPr>
              <a:t>is</a:t>
            </a:r>
            <a:r>
              <a:rPr lang="en-US" dirty="0" smtClean="0"/>
              <a:t> it?”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/>
              <a:t>He </a:t>
            </a:r>
            <a:r>
              <a:rPr lang="en-US" dirty="0" smtClean="0"/>
              <a:t>asked me </a:t>
            </a:r>
            <a:r>
              <a:rPr lang="en-US" dirty="0" smtClean="0">
                <a:solidFill>
                  <a:srgbClr val="FF0000"/>
                </a:solidFill>
              </a:rPr>
              <a:t>what</a:t>
            </a:r>
            <a:r>
              <a:rPr lang="en-US" dirty="0" smtClean="0"/>
              <a:t> time it </a:t>
            </a:r>
            <a:r>
              <a:rPr lang="en-US" dirty="0" smtClean="0">
                <a:solidFill>
                  <a:srgbClr val="0070C0"/>
                </a:solidFill>
              </a:rPr>
              <a:t>was</a:t>
            </a:r>
          </a:p>
          <a:p>
            <a:pPr marL="0" indent="0">
              <a:buNone/>
            </a:pPr>
            <a:r>
              <a:rPr lang="en-US" dirty="0" smtClean="0"/>
              <a:t>2.  </a:t>
            </a:r>
            <a:r>
              <a:rPr lang="en-US" dirty="0" smtClean="0"/>
              <a:t>She </a:t>
            </a:r>
            <a:r>
              <a:rPr lang="en-US" dirty="0" smtClean="0"/>
              <a:t>said to me, ”</a:t>
            </a:r>
            <a:r>
              <a:rPr lang="en-US" dirty="0" smtClean="0">
                <a:solidFill>
                  <a:srgbClr val="FF0000"/>
                </a:solidFill>
              </a:rPr>
              <a:t> Where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did </a:t>
            </a:r>
            <a:r>
              <a:rPr lang="en-US" dirty="0" smtClean="0"/>
              <a:t>you </a:t>
            </a:r>
            <a:r>
              <a:rPr lang="en-US" dirty="0" smtClean="0">
                <a:solidFill>
                  <a:srgbClr val="0070C0"/>
                </a:solidFill>
              </a:rPr>
              <a:t>get</a:t>
            </a:r>
            <a:r>
              <a:rPr lang="en-US" dirty="0" smtClean="0"/>
              <a:t> it?”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smtClean="0"/>
              <a:t>She </a:t>
            </a:r>
            <a:r>
              <a:rPr lang="en-US" dirty="0" smtClean="0"/>
              <a:t>want to know </a:t>
            </a:r>
            <a:r>
              <a:rPr lang="en-US" dirty="0" smtClean="0">
                <a:solidFill>
                  <a:srgbClr val="FF0000"/>
                </a:solidFill>
              </a:rPr>
              <a:t>where </a:t>
            </a:r>
            <a:r>
              <a:rPr lang="en-US" dirty="0" smtClean="0"/>
              <a:t>I </a:t>
            </a:r>
            <a:r>
              <a:rPr lang="en-US" dirty="0" smtClean="0">
                <a:solidFill>
                  <a:srgbClr val="00B050"/>
                </a:solidFill>
              </a:rPr>
              <a:t>had </a:t>
            </a:r>
            <a:r>
              <a:rPr lang="en-US" dirty="0" smtClean="0">
                <a:solidFill>
                  <a:srgbClr val="0070C0"/>
                </a:solidFill>
              </a:rPr>
              <a:t>got</a:t>
            </a:r>
            <a:r>
              <a:rPr lang="en-US" dirty="0" smtClean="0"/>
              <a:t> it</a:t>
            </a:r>
          </a:p>
          <a:p>
            <a:pPr marL="514350" indent="-514350">
              <a:buAutoNum type="arabicPeriod" startAt="3"/>
            </a:pPr>
            <a:r>
              <a:rPr lang="en-US" dirty="0" smtClean="0"/>
              <a:t>Joy said to Mary, “</a:t>
            </a:r>
            <a:r>
              <a:rPr lang="en-US" dirty="0" smtClean="0">
                <a:solidFill>
                  <a:srgbClr val="FF0000"/>
                </a:solidFill>
              </a:rPr>
              <a:t>Why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are</a:t>
            </a:r>
            <a:r>
              <a:rPr lang="en-US" dirty="0" smtClean="0"/>
              <a:t> you doing </a:t>
            </a:r>
            <a:r>
              <a:rPr lang="en-US" dirty="0" smtClean="0">
                <a:solidFill>
                  <a:srgbClr val="0070C0"/>
                </a:solidFill>
              </a:rPr>
              <a:t>this</a:t>
            </a:r>
            <a:r>
              <a:rPr lang="en-US" dirty="0" smtClean="0"/>
              <a:t>?”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/>
              <a:t>Joy </a:t>
            </a:r>
            <a:r>
              <a:rPr lang="en-US" dirty="0" smtClean="0"/>
              <a:t>wanted to know </a:t>
            </a:r>
            <a:r>
              <a:rPr lang="en-US" dirty="0" smtClean="0">
                <a:solidFill>
                  <a:srgbClr val="FF0000"/>
                </a:solidFill>
              </a:rPr>
              <a:t>why</a:t>
            </a:r>
            <a:r>
              <a:rPr lang="en-US" dirty="0" smtClean="0"/>
              <a:t> she </a:t>
            </a:r>
            <a:r>
              <a:rPr lang="en-US" dirty="0" smtClean="0">
                <a:solidFill>
                  <a:srgbClr val="00B0F0"/>
                </a:solidFill>
              </a:rPr>
              <a:t>was</a:t>
            </a:r>
            <a:r>
              <a:rPr lang="en-US" dirty="0" smtClean="0"/>
              <a:t> doing </a:t>
            </a:r>
            <a:r>
              <a:rPr lang="en-US" dirty="0" smtClean="0">
                <a:solidFill>
                  <a:srgbClr val="0070C0"/>
                </a:solidFill>
              </a:rPr>
              <a:t>that.</a:t>
            </a:r>
          </a:p>
          <a:p>
            <a:pPr marL="514350" indent="-514350">
              <a:buAutoNum type="arabicPeriod" startAt="4"/>
            </a:pPr>
            <a:r>
              <a:rPr lang="en-US" dirty="0" err="1" smtClean="0"/>
              <a:t>Lia</a:t>
            </a:r>
            <a:r>
              <a:rPr lang="en-US" dirty="0" smtClean="0"/>
              <a:t> said to me, “ </a:t>
            </a:r>
            <a:r>
              <a:rPr lang="en-US" dirty="0" smtClean="0">
                <a:solidFill>
                  <a:srgbClr val="FF0000"/>
                </a:solidFill>
              </a:rPr>
              <a:t>How </a:t>
            </a:r>
            <a:r>
              <a:rPr lang="en-US" dirty="0" smtClean="0"/>
              <a:t>do you </a:t>
            </a:r>
            <a:r>
              <a:rPr lang="en-US" dirty="0" smtClean="0">
                <a:solidFill>
                  <a:srgbClr val="0070C0"/>
                </a:solidFill>
              </a:rPr>
              <a:t>spell</a:t>
            </a:r>
            <a:r>
              <a:rPr lang="en-US" dirty="0" smtClean="0"/>
              <a:t> your name?”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Lia</a:t>
            </a:r>
            <a:r>
              <a:rPr lang="en-US" dirty="0" smtClean="0"/>
              <a:t> </a:t>
            </a:r>
            <a:r>
              <a:rPr lang="en-US" dirty="0" smtClean="0"/>
              <a:t>wondered </a:t>
            </a:r>
            <a:r>
              <a:rPr lang="en-US" dirty="0" smtClean="0">
                <a:solidFill>
                  <a:srgbClr val="FF0000"/>
                </a:solidFill>
              </a:rPr>
              <a:t>how </a:t>
            </a:r>
            <a:r>
              <a:rPr lang="en-US" dirty="0" smtClean="0"/>
              <a:t>I </a:t>
            </a:r>
            <a:r>
              <a:rPr lang="en-US" dirty="0" smtClean="0">
                <a:solidFill>
                  <a:srgbClr val="00B0F0"/>
                </a:solidFill>
              </a:rPr>
              <a:t>spelt</a:t>
            </a:r>
            <a:r>
              <a:rPr lang="en-US" dirty="0" smtClean="0"/>
              <a:t> my </a:t>
            </a:r>
            <a:r>
              <a:rPr lang="en-US" dirty="0"/>
              <a:t>n</a:t>
            </a:r>
            <a:r>
              <a:rPr lang="en-US" dirty="0" smtClean="0"/>
              <a:t>ame.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WH- QUESTIONS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46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74345"/>
            <a:ext cx="9144000" cy="6055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Mario said me, “Why should I go?”. We can conclude that…. *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/>
              <a:t>Mario said </a:t>
            </a:r>
            <a:r>
              <a:rPr lang="en-US" sz="2000" dirty="0" err="1"/>
              <a:t>me,to</a:t>
            </a:r>
            <a:r>
              <a:rPr lang="en-US" sz="2000" dirty="0"/>
              <a:t> he should have </a:t>
            </a:r>
            <a:r>
              <a:rPr lang="en-US" sz="2000" dirty="0" smtClean="0"/>
              <a:t>gone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Mario </a:t>
            </a:r>
            <a:r>
              <a:rPr lang="en-US" sz="2000" dirty="0"/>
              <a:t>said me why he should have been </a:t>
            </a:r>
            <a:r>
              <a:rPr lang="en-US" sz="2000" dirty="0" smtClean="0"/>
              <a:t>gone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Mario </a:t>
            </a:r>
            <a:r>
              <a:rPr lang="en-US" sz="2000" dirty="0"/>
              <a:t>said me why I should have </a:t>
            </a:r>
            <a:r>
              <a:rPr lang="en-US" sz="2000" dirty="0" smtClean="0"/>
              <a:t>gone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Mario </a:t>
            </a:r>
            <a:r>
              <a:rPr lang="en-US" sz="2000" dirty="0"/>
              <a:t>said me why he should have </a:t>
            </a:r>
            <a:r>
              <a:rPr lang="en-US" sz="2000" dirty="0" smtClean="0"/>
              <a:t>gone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Mario </a:t>
            </a:r>
            <a:r>
              <a:rPr lang="en-US" sz="2000" dirty="0"/>
              <a:t>said me, why he should go</a:t>
            </a:r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Tiara </a:t>
            </a:r>
            <a:r>
              <a:rPr lang="en-US" sz="2000" dirty="0"/>
              <a:t>asked </a:t>
            </a:r>
            <a:r>
              <a:rPr lang="en-US" sz="2000" dirty="0" err="1"/>
              <a:t>Fino</a:t>
            </a:r>
            <a:r>
              <a:rPr lang="en-US" sz="2000" dirty="0"/>
              <a:t>, “Where Can I buy this hat now?”. We know that…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/>
              <a:t>Tiara said </a:t>
            </a:r>
            <a:r>
              <a:rPr lang="en-US" sz="2000" dirty="0" err="1"/>
              <a:t>Fino</a:t>
            </a:r>
            <a:r>
              <a:rPr lang="en-US" sz="2000" dirty="0"/>
              <a:t> where she could buy that hat, </a:t>
            </a:r>
            <a:r>
              <a:rPr lang="en-US" sz="2000" dirty="0" smtClean="0"/>
              <a:t>then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Tiara </a:t>
            </a:r>
            <a:r>
              <a:rPr lang="en-US" sz="2000" dirty="0"/>
              <a:t>said </a:t>
            </a:r>
            <a:r>
              <a:rPr lang="en-US" sz="2000" dirty="0" err="1"/>
              <a:t>Fino</a:t>
            </a:r>
            <a:r>
              <a:rPr lang="en-US" sz="2000" dirty="0"/>
              <a:t> where she could have bought that hat, </a:t>
            </a:r>
            <a:r>
              <a:rPr lang="en-US" sz="2000" dirty="0" smtClean="0"/>
              <a:t>then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Tiara </a:t>
            </a:r>
            <a:r>
              <a:rPr lang="en-US" sz="2000" dirty="0"/>
              <a:t>said </a:t>
            </a:r>
            <a:r>
              <a:rPr lang="en-US" sz="2000" dirty="0" err="1"/>
              <a:t>Fino</a:t>
            </a:r>
            <a:r>
              <a:rPr lang="en-US" sz="2000" dirty="0"/>
              <a:t> where she could buy this hat, </a:t>
            </a:r>
            <a:r>
              <a:rPr lang="en-US" sz="2000" dirty="0" smtClean="0"/>
              <a:t>now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Tiara </a:t>
            </a:r>
            <a:r>
              <a:rPr lang="en-US" sz="2000" dirty="0"/>
              <a:t>said </a:t>
            </a:r>
            <a:r>
              <a:rPr lang="en-US" sz="2000" dirty="0" err="1"/>
              <a:t>Fino</a:t>
            </a:r>
            <a:r>
              <a:rPr lang="en-US" sz="2000" dirty="0"/>
              <a:t> where he could have bought that hat, </a:t>
            </a:r>
            <a:r>
              <a:rPr lang="en-US" sz="2000" dirty="0" smtClean="0"/>
              <a:t>then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Tiara </a:t>
            </a:r>
            <a:r>
              <a:rPr lang="en-US" sz="2000" dirty="0"/>
              <a:t>said </a:t>
            </a:r>
            <a:r>
              <a:rPr lang="en-US" sz="2000" dirty="0" err="1"/>
              <a:t>Fino</a:t>
            </a:r>
            <a:r>
              <a:rPr lang="en-US" sz="2000" dirty="0"/>
              <a:t> where he could buy that hat, then</a:t>
            </a:r>
          </a:p>
        </p:txBody>
      </p:sp>
    </p:spTree>
    <p:extLst>
      <p:ext uri="{BB962C8B-B14F-4D97-AF65-F5344CB8AC3E}">
        <p14:creationId xmlns:p14="http://schemas.microsoft.com/office/powerpoint/2010/main" val="1034482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35846"/>
            <a:ext cx="8964488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My teacher asked me, “Have you done your homework?” *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/>
              <a:t>My teacher asked me if you had done my </a:t>
            </a:r>
            <a:r>
              <a:rPr lang="en-US" sz="2000" dirty="0" smtClean="0"/>
              <a:t>homework.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My </a:t>
            </a:r>
            <a:r>
              <a:rPr lang="en-US" sz="2000" dirty="0"/>
              <a:t>teacher asked me if I have done my </a:t>
            </a:r>
            <a:r>
              <a:rPr lang="en-US" sz="2000" dirty="0" smtClean="0"/>
              <a:t>homework.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My </a:t>
            </a:r>
            <a:r>
              <a:rPr lang="en-US" sz="2000" dirty="0"/>
              <a:t>teacher asked me that if I had done my </a:t>
            </a:r>
            <a:r>
              <a:rPr lang="en-US" sz="2000" dirty="0" smtClean="0"/>
              <a:t>homework.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My </a:t>
            </a:r>
            <a:r>
              <a:rPr lang="en-US" sz="2000" dirty="0"/>
              <a:t>teacher asked me if I had done my </a:t>
            </a:r>
            <a:r>
              <a:rPr lang="en-US" sz="2000" dirty="0" smtClean="0"/>
              <a:t>homework.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My </a:t>
            </a:r>
            <a:r>
              <a:rPr lang="en-US" sz="2000" dirty="0"/>
              <a:t>teacher asked me whether she had done her homework.</a:t>
            </a:r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Mr</a:t>
            </a:r>
            <a:r>
              <a:rPr lang="en-US" sz="2000" dirty="0"/>
              <a:t>. </a:t>
            </a:r>
            <a:r>
              <a:rPr lang="en-US" sz="2000" dirty="0" err="1"/>
              <a:t>Adi</a:t>
            </a:r>
            <a:r>
              <a:rPr lang="en-US" sz="2000" dirty="0"/>
              <a:t> asked me, “Do you like English?” *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/>
              <a:t>Mr. </a:t>
            </a:r>
            <a:r>
              <a:rPr lang="en-US" sz="2000" dirty="0" err="1"/>
              <a:t>Adi</a:t>
            </a:r>
            <a:r>
              <a:rPr lang="en-US" sz="2000" dirty="0"/>
              <a:t> asked me that I liked </a:t>
            </a:r>
            <a:r>
              <a:rPr lang="en-US" sz="2000" dirty="0" smtClean="0"/>
              <a:t>English.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Mr</a:t>
            </a:r>
            <a:r>
              <a:rPr lang="en-US" sz="2000" dirty="0"/>
              <a:t>. </a:t>
            </a:r>
            <a:r>
              <a:rPr lang="en-US" sz="2000" dirty="0" err="1"/>
              <a:t>Adi</a:t>
            </a:r>
            <a:r>
              <a:rPr lang="en-US" sz="2000" dirty="0"/>
              <a:t> asked me if/whether I have liked </a:t>
            </a:r>
            <a:r>
              <a:rPr lang="en-US" sz="2000" dirty="0" smtClean="0"/>
              <a:t>English.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Mr</a:t>
            </a:r>
            <a:r>
              <a:rPr lang="en-US" sz="2000" dirty="0"/>
              <a:t>. </a:t>
            </a:r>
            <a:r>
              <a:rPr lang="en-US" sz="2000" dirty="0" err="1"/>
              <a:t>Adi</a:t>
            </a:r>
            <a:r>
              <a:rPr lang="en-US" sz="2000" dirty="0"/>
              <a:t> asked me if/whether she liked </a:t>
            </a:r>
            <a:r>
              <a:rPr lang="en-US" sz="2000" dirty="0" smtClean="0"/>
              <a:t>English.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Mr</a:t>
            </a:r>
            <a:r>
              <a:rPr lang="en-US" sz="2000" dirty="0"/>
              <a:t>. </a:t>
            </a:r>
            <a:r>
              <a:rPr lang="en-US" sz="2000" dirty="0" err="1"/>
              <a:t>Adi</a:t>
            </a:r>
            <a:r>
              <a:rPr lang="en-US" sz="2000" dirty="0"/>
              <a:t> asked me if I like </a:t>
            </a:r>
            <a:r>
              <a:rPr lang="en-US" sz="2000" dirty="0" smtClean="0"/>
              <a:t>English.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Mr</a:t>
            </a:r>
            <a:r>
              <a:rPr lang="en-US" sz="2000" dirty="0"/>
              <a:t>. </a:t>
            </a:r>
            <a:r>
              <a:rPr lang="en-US" sz="2000" dirty="0" err="1"/>
              <a:t>Adi</a:t>
            </a:r>
            <a:r>
              <a:rPr lang="en-US" sz="2000" dirty="0"/>
              <a:t> asked me if/whether I liked English.</a:t>
            </a:r>
          </a:p>
        </p:txBody>
      </p:sp>
    </p:spTree>
    <p:extLst>
      <p:ext uri="{BB962C8B-B14F-4D97-AF65-F5344CB8AC3E}">
        <p14:creationId xmlns:p14="http://schemas.microsoft.com/office/powerpoint/2010/main" val="548624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0364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The director says," Call the managers for a meeting now!" *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/>
              <a:t>The director says don't call the managers for a meeting </a:t>
            </a:r>
            <a:r>
              <a:rPr lang="en-US" sz="2000" dirty="0" smtClean="0"/>
              <a:t>then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The </a:t>
            </a:r>
            <a:r>
              <a:rPr lang="en-US" sz="2000" dirty="0"/>
              <a:t>director says not to call the managers for a </a:t>
            </a:r>
            <a:r>
              <a:rPr lang="en-US" sz="2000" dirty="0" smtClean="0"/>
              <a:t>meeting then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The director says to call the managers for a meeting then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The director says that call the managers for a meeting then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The director says to be call the managers for a meeting then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-13855" y="2996952"/>
            <a:ext cx="90364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Diana said to me," Don't forget to bring my book tomorrow!' *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/>
              <a:t>Diana said to me not to forget to bring her book the next day.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/>
              <a:t>Diana said to me to forget to bring my book the next </a:t>
            </a:r>
            <a:r>
              <a:rPr lang="en-US" sz="2000" dirty="0" smtClean="0"/>
              <a:t>day.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Diana </a:t>
            </a:r>
            <a:r>
              <a:rPr lang="en-US" sz="2000" dirty="0"/>
              <a:t>said to me don't forget to bring my book the next </a:t>
            </a:r>
            <a:r>
              <a:rPr lang="en-US" sz="2000" dirty="0" smtClean="0"/>
              <a:t>day.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Diana </a:t>
            </a:r>
            <a:r>
              <a:rPr lang="en-US" sz="2000" dirty="0"/>
              <a:t>said to me did not to forget to bring my book the next </a:t>
            </a:r>
            <a:r>
              <a:rPr lang="en-US" sz="2000" dirty="0" smtClean="0"/>
              <a:t>day.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Diana </a:t>
            </a:r>
            <a:r>
              <a:rPr lang="en-US" sz="2000" dirty="0"/>
              <a:t>said to me not to forget to bring her book tomorrow</a:t>
            </a:r>
          </a:p>
        </p:txBody>
      </p:sp>
    </p:spTree>
    <p:extLst>
      <p:ext uri="{BB962C8B-B14F-4D97-AF65-F5344CB8AC3E}">
        <p14:creationId xmlns:p14="http://schemas.microsoft.com/office/powerpoint/2010/main" val="3363966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0"/>
            <a:ext cx="8496944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She said to me," I had understood your questions yesterday". we can say. She said to me that she _______my questions the day before. *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/>
              <a:t>Had been </a:t>
            </a:r>
            <a:r>
              <a:rPr lang="en-US" sz="2000" dirty="0" smtClean="0"/>
              <a:t>understood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Had understood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Will </a:t>
            </a:r>
            <a:r>
              <a:rPr lang="en-US" sz="2000" dirty="0"/>
              <a:t>have </a:t>
            </a:r>
            <a:r>
              <a:rPr lang="en-US" sz="2000" dirty="0" smtClean="0"/>
              <a:t>understood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Have understood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Has understood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Ronny </a:t>
            </a:r>
            <a:r>
              <a:rPr lang="en-US" sz="2000" dirty="0"/>
              <a:t>told me, “I like the movie.”</a:t>
            </a:r>
            <a:r>
              <a:rPr lang="en-US" sz="2000" dirty="0" err="1"/>
              <a:t>Rony</a:t>
            </a:r>
            <a:r>
              <a:rPr lang="en-US" sz="2000" dirty="0"/>
              <a:t> told me that .... *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/>
              <a:t>He doesn’t like the </a:t>
            </a:r>
            <a:r>
              <a:rPr lang="en-US" sz="2000" dirty="0" smtClean="0"/>
              <a:t>movie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He </a:t>
            </a:r>
            <a:r>
              <a:rPr lang="en-US" sz="2000" dirty="0"/>
              <a:t>likes that </a:t>
            </a:r>
            <a:r>
              <a:rPr lang="en-US" sz="2000" dirty="0" smtClean="0"/>
              <a:t>movie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She </a:t>
            </a:r>
            <a:r>
              <a:rPr lang="en-US" sz="2000" dirty="0"/>
              <a:t>liked the </a:t>
            </a:r>
            <a:r>
              <a:rPr lang="en-US" sz="2000" dirty="0" smtClean="0"/>
              <a:t>movie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smtClean="0"/>
              <a:t>He </a:t>
            </a:r>
            <a:r>
              <a:rPr lang="en-US" sz="2000"/>
              <a:t>liked </a:t>
            </a:r>
            <a:r>
              <a:rPr lang="en-US" sz="2000" smtClean="0"/>
              <a:t>everything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eriod"/>
            </a:pPr>
            <a:r>
              <a:rPr lang="en-US" sz="2000" smtClean="0"/>
              <a:t>He </a:t>
            </a:r>
            <a:r>
              <a:rPr lang="en-US" sz="2000" dirty="0"/>
              <a:t>liked the movie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744623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03649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Sar</a:t>
            </a:r>
            <a:r>
              <a:rPr lang="en-US" sz="2000" dirty="0"/>
              <a:t>ah said, "I will not invite you to my birthday party" Sarah said that_______ </a:t>
            </a:r>
            <a:r>
              <a:rPr lang="en-US" sz="2000" dirty="0" smtClean="0"/>
              <a:t>*</a:t>
            </a:r>
            <a:endParaRPr lang="en-US" sz="2000" dirty="0"/>
          </a:p>
          <a:p>
            <a:pPr marL="342900" indent="-342900">
              <a:lnSpc>
                <a:spcPct val="200000"/>
              </a:lnSpc>
              <a:buFont typeface="+mj-lt"/>
              <a:buAutoNum type="alphaLcPeriod"/>
            </a:pPr>
            <a:r>
              <a:rPr lang="en-US" sz="2000" dirty="0"/>
              <a:t>Sarah said that she would have invited me to her birthday </a:t>
            </a:r>
            <a:r>
              <a:rPr lang="en-US" sz="2000" dirty="0" smtClean="0"/>
              <a:t>party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LcPeriod"/>
            </a:pPr>
            <a:r>
              <a:rPr lang="en-US" sz="2000" dirty="0" smtClean="0"/>
              <a:t>Sarah </a:t>
            </a:r>
            <a:r>
              <a:rPr lang="en-US" sz="2000" dirty="0"/>
              <a:t>said that she will not invite me to her birthday </a:t>
            </a:r>
            <a:r>
              <a:rPr lang="en-US" sz="2000" dirty="0" smtClean="0"/>
              <a:t>party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LcPeriod"/>
            </a:pPr>
            <a:r>
              <a:rPr lang="en-US" sz="2000" dirty="0" smtClean="0"/>
              <a:t>Sarah </a:t>
            </a:r>
            <a:r>
              <a:rPr lang="en-US" sz="2000" dirty="0"/>
              <a:t>said that she wouldn't invite me to her birthday </a:t>
            </a:r>
            <a:r>
              <a:rPr lang="en-US" sz="2000" dirty="0" smtClean="0"/>
              <a:t>party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LcPeriod"/>
            </a:pPr>
            <a:r>
              <a:rPr lang="en-US" sz="2000" dirty="0" smtClean="0"/>
              <a:t>Sarah </a:t>
            </a:r>
            <a:r>
              <a:rPr lang="en-US" sz="2000" dirty="0"/>
              <a:t>said that she would invite me to her birthday </a:t>
            </a:r>
            <a:r>
              <a:rPr lang="en-US" sz="2000" dirty="0" smtClean="0"/>
              <a:t>party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 smtClean="0"/>
              <a:t>Sarah </a:t>
            </a:r>
            <a:r>
              <a:rPr lang="en-US" dirty="0"/>
              <a:t>said that she would be invited me to her birthday party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27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TENSES</a:t>
            </a:r>
          </a:p>
          <a:p>
            <a:r>
              <a:rPr lang="en-US" dirty="0" smtClean="0"/>
              <a:t>PRONOUNS</a:t>
            </a:r>
          </a:p>
          <a:p>
            <a:r>
              <a:rPr lang="en-US" dirty="0" smtClean="0"/>
              <a:t>TOBE</a:t>
            </a:r>
          </a:p>
          <a:p>
            <a:r>
              <a:rPr lang="en-US" dirty="0" smtClean="0"/>
              <a:t>ADVERD OF TIME, ADVERB OF PLACE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RULES CHANGES OF REPORTED SPEECH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874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457200"/>
            <a:ext cx="7239000" cy="762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CHANGES OF ADVERB OF TIME AND PLACE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1219200"/>
            <a:ext cx="3810000" cy="5562600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000" dirty="0" smtClean="0"/>
              <a:t>	</a:t>
            </a:r>
            <a:r>
              <a:rPr lang="en-US" sz="2000" b="1" dirty="0" smtClean="0"/>
              <a:t>DIRECT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NOW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TOMORROW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NEXT WEEK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TONIGHT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TODAY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YESTERDAY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LAST NIGHT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LAST WEEK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HERE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THIS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THESE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4572000" y="1219200"/>
            <a:ext cx="4343400" cy="5562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solidFill>
                  <a:schemeClr val="tx1"/>
                </a:solidFill>
              </a:rPr>
              <a:t>INDIRECT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THEN 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THE FOLLOWING DAY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THE FOLLOWING WEEK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THAT NIGHT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THAT DAY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THE DAY BEFORE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THE NIGHT BEFORE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THE WEEK BEFORE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THERE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THAT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THOSE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00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5976886"/>
              </p:ext>
            </p:extLst>
          </p:nvPr>
        </p:nvGraphicFramePr>
        <p:xfrm>
          <a:off x="609600" y="1219200"/>
          <a:ext cx="7315200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1657"/>
                <a:gridCol w="3853543"/>
              </a:tblGrid>
              <a:tr h="316716">
                <a:tc>
                  <a:txBody>
                    <a:bodyPr/>
                    <a:lstStyle/>
                    <a:p>
                      <a:r>
                        <a:rPr lang="en-US" dirty="0" smtClean="0"/>
                        <a:t>DIRECT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INDIRECT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79178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SIMPLE</a:t>
                      </a:r>
                      <a:r>
                        <a:rPr lang="en-US" baseline="0" dirty="0" smtClean="0"/>
                        <a:t> PRESENT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She </a:t>
                      </a:r>
                      <a:r>
                        <a:rPr lang="en-US" baseline="0" dirty="0" err="1" smtClean="0"/>
                        <a:t>said,“I</a:t>
                      </a:r>
                      <a:r>
                        <a:rPr lang="en-US" baseline="0" dirty="0" smtClean="0"/>
                        <a:t> phone my friend every day”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SIMPLE</a:t>
                      </a:r>
                      <a:r>
                        <a:rPr lang="en-US" baseline="0" dirty="0" smtClean="0"/>
                        <a:t> PAST</a:t>
                      </a:r>
                      <a:endParaRPr lang="en-US" dirty="0" smtClean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She told him that she phoned her friends every day</a:t>
                      </a:r>
                      <a:endParaRPr lang="en-US" dirty="0"/>
                    </a:p>
                  </a:txBody>
                  <a:tcPr/>
                </a:tc>
              </a:tr>
              <a:tr h="79178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PRESENT CONTINUOUS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She </a:t>
                      </a:r>
                      <a:r>
                        <a:rPr lang="en-US" dirty="0" err="1" smtClean="0"/>
                        <a:t>said,“I</a:t>
                      </a:r>
                      <a:r>
                        <a:rPr lang="en-US" dirty="0" smtClean="0"/>
                        <a:t> am</a:t>
                      </a:r>
                      <a:r>
                        <a:rPr lang="en-US" baseline="0" dirty="0" smtClean="0"/>
                        <a:t> waiting for Cindy”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PAST</a:t>
                      </a:r>
                      <a:r>
                        <a:rPr lang="en-US" baseline="0" dirty="0" smtClean="0"/>
                        <a:t> CONTINOUSE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He said that He was waiting for Cindy</a:t>
                      </a:r>
                      <a:endParaRPr lang="en-US" dirty="0"/>
                    </a:p>
                  </a:txBody>
                  <a:tcPr/>
                </a:tc>
              </a:tr>
              <a:tr h="79178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PRESENT</a:t>
                      </a:r>
                      <a:r>
                        <a:rPr lang="en-US" baseline="0" dirty="0" smtClean="0"/>
                        <a:t> PERFECT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He</a:t>
                      </a:r>
                      <a:r>
                        <a:rPr lang="en-US" baseline="0" dirty="0" smtClean="0"/>
                        <a:t> said “ I have finished.”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PAST PERFECT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He said that he had finished</a:t>
                      </a:r>
                      <a:endParaRPr lang="en-US" dirty="0"/>
                    </a:p>
                  </a:txBody>
                  <a:tcPr/>
                </a:tc>
              </a:tr>
              <a:tr h="11480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PAST</a:t>
                      </a:r>
                      <a:r>
                        <a:rPr lang="en-US" baseline="0" dirty="0" smtClean="0"/>
                        <a:t> PERFECT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She said, ”I had made a cake”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PAST</a:t>
                      </a:r>
                      <a:r>
                        <a:rPr lang="en-US" baseline="0" dirty="0" smtClean="0"/>
                        <a:t> PERFECT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She said that she had made a cake</a:t>
                      </a:r>
                    </a:p>
                  </a:txBody>
                  <a:tcPr/>
                </a:tc>
              </a:tr>
              <a:tr h="79178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SIMPLE</a:t>
                      </a:r>
                      <a:r>
                        <a:rPr lang="en-US" baseline="0" dirty="0" smtClean="0"/>
                        <a:t> FUTURE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She said, “ I will study better”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PAST FUTURE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She said that She would study better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sz="3600" dirty="0" smtClean="0"/>
              <a:t>CHANGES OF TENSES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741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224178"/>
              </p:ext>
            </p:extLst>
          </p:nvPr>
        </p:nvGraphicFramePr>
        <p:xfrm>
          <a:off x="0" y="1676400"/>
          <a:ext cx="7620002" cy="75946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810001"/>
                <a:gridCol w="38100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DIRECT</a:t>
                      </a:r>
                      <a:endParaRPr lang="en-US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INDIRECT</a:t>
                      </a:r>
                      <a:endParaRPr lang="en-US" dirty="0"/>
                    </a:p>
                  </a:txBody>
                  <a:tcPr marL="84667" marR="84667"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dirty="0" smtClean="0"/>
                        <a:t>Am,</a:t>
                      </a:r>
                      <a:r>
                        <a:rPr lang="en-US" b="1" baseline="0" dirty="0" smtClean="0"/>
                        <a:t> is, are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baseline="0" dirty="0" smtClean="0"/>
                        <a:t>Shall/ will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baseline="0" dirty="0" smtClean="0"/>
                        <a:t>V1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baseline="0" dirty="0" smtClean="0"/>
                        <a:t>V2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baseline="0" dirty="0" smtClean="0"/>
                        <a:t>Have/has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baseline="0" dirty="0" smtClean="0"/>
                        <a:t>DO/ DOES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baseline="0" dirty="0" smtClean="0"/>
                        <a:t>DID 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endParaRPr lang="en-US" b="1" baseline="0" dirty="0" smtClean="0"/>
                    </a:p>
                    <a:p>
                      <a:pPr marL="0" indent="0">
                        <a:lnSpc>
                          <a:spcPct val="200000"/>
                        </a:lnSpc>
                        <a:buFont typeface="Wingdings" pitchFamily="2" charset="2"/>
                        <a:buNone/>
                      </a:pPr>
                      <a:endParaRPr lang="en-US" dirty="0"/>
                    </a:p>
                  </a:txBody>
                  <a:tcPr marL="84667" marR="8466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dirty="0" smtClean="0"/>
                        <a:t>was</a:t>
                      </a:r>
                      <a:r>
                        <a:rPr lang="en-US" b="1" baseline="0" dirty="0" smtClean="0"/>
                        <a:t> / were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baseline="0" dirty="0" smtClean="0"/>
                        <a:t>Should/ would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baseline="0" dirty="0" smtClean="0"/>
                        <a:t>V2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baseline="0" dirty="0" smtClean="0"/>
                        <a:t>HAD V3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baseline="0" dirty="0" smtClean="0"/>
                        <a:t>Had to 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aseline="0" dirty="0" smtClean="0"/>
                        <a:t>DID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aseline="0" dirty="0" smtClean="0"/>
                        <a:t> HAD V3</a:t>
                      </a:r>
                    </a:p>
                    <a:p>
                      <a:pPr marL="0" indent="0">
                        <a:lnSpc>
                          <a:spcPct val="200000"/>
                        </a:lnSpc>
                        <a:buFont typeface="Wingdings" pitchFamily="2" charset="2"/>
                        <a:buNone/>
                      </a:pPr>
                      <a:endParaRPr lang="en-US" baseline="0" dirty="0" smtClean="0"/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endParaRPr lang="en-US" baseline="0" dirty="0" smtClean="0"/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endParaRPr lang="en-US" baseline="0" dirty="0" smtClean="0"/>
                    </a:p>
                    <a:p>
                      <a:pPr marL="0" indent="0">
                        <a:lnSpc>
                          <a:spcPct val="200000"/>
                        </a:lnSpc>
                        <a:buFont typeface="Wingdings" pitchFamily="2" charset="2"/>
                        <a:buNone/>
                      </a:pPr>
                      <a:endParaRPr lang="en-US" baseline="0" dirty="0" smtClean="0"/>
                    </a:p>
                    <a:p>
                      <a:pPr marL="0" indent="0">
                        <a:lnSpc>
                          <a:spcPct val="200000"/>
                        </a:lnSpc>
                        <a:buFont typeface="Wingdings" pitchFamily="2" charset="2"/>
                        <a:buNone/>
                      </a:pPr>
                      <a:endParaRPr lang="en-US" baseline="0" dirty="0" smtClean="0"/>
                    </a:p>
                    <a:p>
                      <a:pPr marL="0" indent="0">
                        <a:lnSpc>
                          <a:spcPct val="200000"/>
                        </a:lnSpc>
                        <a:buFont typeface="Wingdings" pitchFamily="2" charset="2"/>
                        <a:buNone/>
                      </a:pPr>
                      <a:endParaRPr lang="en-US" dirty="0"/>
                    </a:p>
                  </a:txBody>
                  <a:tcPr marL="84667" marR="84667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457200"/>
            <a:ext cx="7620000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800" dirty="0" smtClean="0"/>
              <a:t>The Changes of </a:t>
            </a:r>
            <a:r>
              <a:rPr lang="en-US" sz="2800" dirty="0" err="1" smtClean="0"/>
              <a:t>tobe</a:t>
            </a:r>
            <a:r>
              <a:rPr lang="en-US" sz="2800" dirty="0" smtClean="0"/>
              <a:t> and Auxiliary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137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718953"/>
              </p:ext>
            </p:extLst>
          </p:nvPr>
        </p:nvGraphicFramePr>
        <p:xfrm>
          <a:off x="76200" y="1676400"/>
          <a:ext cx="3733800" cy="526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Direct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indirect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He, she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I,</a:t>
                      </a:r>
                      <a:r>
                        <a:rPr lang="en-US" baseline="0" dirty="0" smtClean="0"/>
                        <a:t> she, he, we, they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Him, her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Him, her,</a:t>
                      </a:r>
                      <a:r>
                        <a:rPr lang="en-US" baseline="0" dirty="0" smtClean="0"/>
                        <a:t> us, them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His, her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your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My, his, her, our, their,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Their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His, hers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Yours</a:t>
                      </a:r>
                    </a:p>
                    <a:p>
                      <a:r>
                        <a:rPr lang="en-US" dirty="0" smtClean="0"/>
                        <a:t>Ours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Mine, his, hers, ours, Theirs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09600" y="685800"/>
            <a:ext cx="7391400" cy="762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 CHANGES OF PERSONAL PRONOUNS</a:t>
            </a:r>
            <a:endParaRPr lang="en-U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3962400" y="2286000"/>
            <a:ext cx="4343400" cy="449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200000"/>
              </a:lnSpc>
            </a:pPr>
            <a:r>
              <a:rPr lang="en-US" sz="2000" dirty="0" err="1" smtClean="0"/>
              <a:t>Eg</a:t>
            </a:r>
            <a:r>
              <a:rPr lang="en-US" sz="2000" dirty="0" smtClean="0"/>
              <a:t>. “ </a:t>
            </a:r>
            <a:r>
              <a:rPr lang="en-US" sz="2000" dirty="0" smtClean="0">
                <a:solidFill>
                  <a:srgbClr val="FF0000"/>
                </a:solidFill>
              </a:rPr>
              <a:t>I</a:t>
            </a:r>
            <a:r>
              <a:rPr lang="en-US" sz="2000" dirty="0" smtClean="0"/>
              <a:t> want to go home”</a:t>
            </a:r>
          </a:p>
          <a:p>
            <a:pPr algn="just">
              <a:lnSpc>
                <a:spcPct val="200000"/>
              </a:lnSpc>
            </a:pPr>
            <a:r>
              <a:rPr lang="en-US" sz="2000" dirty="0" err="1" smtClean="0">
                <a:solidFill>
                  <a:srgbClr val="FF0000"/>
                </a:solidFill>
              </a:rPr>
              <a:t>He/She</a:t>
            </a:r>
            <a:r>
              <a:rPr lang="en-US" sz="2000" dirty="0" smtClean="0"/>
              <a:t> said that </a:t>
            </a:r>
            <a:r>
              <a:rPr lang="en-US" sz="2000" dirty="0" smtClean="0">
                <a:solidFill>
                  <a:srgbClr val="FF0000"/>
                </a:solidFill>
              </a:rPr>
              <a:t>he/she</a:t>
            </a:r>
            <a:r>
              <a:rPr lang="en-US" sz="2000" dirty="0" smtClean="0"/>
              <a:t> wanted go home</a:t>
            </a:r>
          </a:p>
          <a:p>
            <a:pPr algn="just">
              <a:lnSpc>
                <a:spcPct val="200000"/>
              </a:lnSpc>
            </a:pPr>
            <a:r>
              <a:rPr lang="en-US" sz="2000" dirty="0" err="1" smtClean="0"/>
              <a:t>Eg</a:t>
            </a:r>
            <a:r>
              <a:rPr lang="en-US" sz="2000" dirty="0" smtClean="0"/>
              <a:t> . “ </a:t>
            </a:r>
            <a:r>
              <a:rPr lang="en-US" sz="2000" dirty="0" smtClean="0">
                <a:solidFill>
                  <a:srgbClr val="FF0000"/>
                </a:solidFill>
              </a:rPr>
              <a:t>You</a:t>
            </a:r>
            <a:r>
              <a:rPr lang="en-US" sz="2000" dirty="0" smtClean="0"/>
              <a:t> need to study .”</a:t>
            </a:r>
          </a:p>
          <a:p>
            <a:pPr algn="just">
              <a:lnSpc>
                <a:spcPct val="200000"/>
              </a:lnSpc>
            </a:pPr>
            <a:r>
              <a:rPr lang="en-US" sz="2000" dirty="0" smtClean="0"/>
              <a:t>She told me that </a:t>
            </a:r>
            <a:r>
              <a:rPr lang="en-US" sz="2000" dirty="0" smtClean="0">
                <a:solidFill>
                  <a:srgbClr val="FF0000"/>
                </a:solidFill>
              </a:rPr>
              <a:t>I</a:t>
            </a:r>
            <a:r>
              <a:rPr lang="en-US" sz="2000" dirty="0" smtClean="0"/>
              <a:t> needed to study</a:t>
            </a:r>
          </a:p>
          <a:p>
            <a:pPr algn="just">
              <a:lnSpc>
                <a:spcPct val="200000"/>
              </a:lnSpc>
            </a:pPr>
            <a:r>
              <a:rPr lang="en-US" sz="2000" dirty="0" err="1" smtClean="0"/>
              <a:t>Eg</a:t>
            </a:r>
            <a:r>
              <a:rPr lang="en-US" sz="2000" dirty="0" smtClean="0"/>
              <a:t>. “ </a:t>
            </a:r>
            <a:r>
              <a:rPr lang="en-US" sz="2000" dirty="0" smtClean="0">
                <a:solidFill>
                  <a:srgbClr val="FF0000"/>
                </a:solidFill>
              </a:rPr>
              <a:t>we</a:t>
            </a:r>
            <a:r>
              <a:rPr lang="en-US" sz="2000" dirty="0" smtClean="0"/>
              <a:t> want some fruit”</a:t>
            </a:r>
          </a:p>
          <a:p>
            <a:pPr algn="just">
              <a:lnSpc>
                <a:spcPct val="200000"/>
              </a:lnSpc>
            </a:pPr>
            <a:r>
              <a:rPr lang="en-US" sz="2000" dirty="0" smtClean="0"/>
              <a:t>He said that</a:t>
            </a:r>
            <a:r>
              <a:rPr lang="en-US" sz="2000" dirty="0" smtClean="0">
                <a:solidFill>
                  <a:srgbClr val="FF0000"/>
                </a:solidFill>
              </a:rPr>
              <a:t> they </a:t>
            </a:r>
            <a:r>
              <a:rPr lang="en-US" sz="2000" dirty="0" smtClean="0"/>
              <a:t>wanted some fruit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17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4000" dirty="0" smtClean="0"/>
              <a:t>Statement ( </a:t>
            </a:r>
            <a:r>
              <a:rPr lang="en-US" sz="4000" dirty="0" err="1" smtClean="0"/>
              <a:t>pernyataan</a:t>
            </a:r>
            <a:r>
              <a:rPr lang="en-US" sz="4000" dirty="0" smtClean="0"/>
              <a:t>)</a:t>
            </a:r>
          </a:p>
          <a:p>
            <a:pPr>
              <a:lnSpc>
                <a:spcPct val="200000"/>
              </a:lnSpc>
            </a:pPr>
            <a:r>
              <a:rPr lang="en-US" sz="4000" dirty="0" smtClean="0"/>
              <a:t>Imperative /Command </a:t>
            </a:r>
          </a:p>
          <a:p>
            <a:pPr>
              <a:lnSpc>
                <a:spcPct val="200000"/>
              </a:lnSpc>
            </a:pPr>
            <a:r>
              <a:rPr lang="en-US" sz="4000" dirty="0" smtClean="0"/>
              <a:t>Question 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Kinds of Direct and Indirect  Speech REPORTED SPEECH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093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1. STATEMENT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7544" y="1454727"/>
            <a:ext cx="2286000" cy="1447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HE SAID</a:t>
            </a:r>
          </a:p>
          <a:p>
            <a:pPr algn="ctr"/>
            <a:r>
              <a:rPr lang="en-US" sz="2400" dirty="0" smtClean="0"/>
              <a:t>HE SAID TO ME</a:t>
            </a:r>
          </a:p>
          <a:p>
            <a:pPr algn="ctr"/>
            <a:r>
              <a:rPr lang="en-US" sz="2400" dirty="0" smtClean="0"/>
              <a:t>HE TOLD ME</a:t>
            </a:r>
            <a:endParaRPr lang="en-US" sz="2400" dirty="0"/>
          </a:p>
        </p:txBody>
      </p:sp>
      <p:sp>
        <p:nvSpPr>
          <p:cNvPr id="4" name="Right Arrow 3"/>
          <p:cNvSpPr/>
          <p:nvPr/>
        </p:nvSpPr>
        <p:spPr>
          <a:xfrm>
            <a:off x="2753544" y="1950027"/>
            <a:ext cx="838200" cy="4572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ross 4"/>
          <p:cNvSpPr/>
          <p:nvPr/>
        </p:nvSpPr>
        <p:spPr>
          <a:xfrm>
            <a:off x="3591744" y="1620982"/>
            <a:ext cx="1600200" cy="1371600"/>
          </a:xfrm>
          <a:prstGeom prst="plus">
            <a:avLst/>
          </a:prstGeom>
          <a:solidFill>
            <a:srgbClr val="00B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THAT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5364088" y="1600200"/>
            <a:ext cx="2438400" cy="1524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REPORTED WORD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269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US" sz="3600" dirty="0" smtClean="0"/>
              <a:t>STATEMENT EXAMPLE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 smtClean="0"/>
              <a:t>DIRECT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smtClean="0"/>
              <a:t>INDIRECT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US" sz="2000" dirty="0" smtClean="0"/>
              <a:t>She </a:t>
            </a:r>
            <a:r>
              <a:rPr lang="en-US" sz="2000" dirty="0" smtClean="0">
                <a:solidFill>
                  <a:srgbClr val="FF0000"/>
                </a:solidFill>
              </a:rPr>
              <a:t>says, “ I’m </a:t>
            </a:r>
            <a:r>
              <a:rPr lang="en-US" sz="2000" dirty="0" smtClean="0"/>
              <a:t>a student of HM”</a:t>
            </a:r>
          </a:p>
          <a:p>
            <a:r>
              <a:rPr lang="en-US" sz="2000" dirty="0" err="1" smtClean="0"/>
              <a:t>Jeffri</a:t>
            </a:r>
            <a:r>
              <a:rPr lang="en-US" sz="2000" dirty="0" smtClean="0"/>
              <a:t> said,” I </a:t>
            </a:r>
            <a:r>
              <a:rPr lang="en-US" sz="2000" dirty="0" smtClean="0">
                <a:solidFill>
                  <a:srgbClr val="FF0000"/>
                </a:solidFill>
              </a:rPr>
              <a:t>didn’t go </a:t>
            </a:r>
            <a:r>
              <a:rPr lang="en-US" sz="2000" dirty="0" smtClean="0"/>
              <a:t>to school today”</a:t>
            </a:r>
          </a:p>
          <a:p>
            <a:r>
              <a:rPr lang="en-US" sz="2000" dirty="0" smtClean="0"/>
              <a:t>Anna told </a:t>
            </a:r>
            <a:r>
              <a:rPr lang="en-US" sz="2000" dirty="0" err="1" smtClean="0"/>
              <a:t>Agus</a:t>
            </a:r>
            <a:r>
              <a:rPr lang="en-US" sz="2000" dirty="0" smtClean="0"/>
              <a:t>,” </a:t>
            </a:r>
            <a:r>
              <a:rPr lang="en-US" sz="2000" dirty="0" smtClean="0">
                <a:solidFill>
                  <a:srgbClr val="FF0000"/>
                </a:solidFill>
              </a:rPr>
              <a:t>My</a:t>
            </a:r>
            <a:r>
              <a:rPr lang="en-US" sz="2000" dirty="0" smtClean="0"/>
              <a:t> father </a:t>
            </a:r>
            <a:r>
              <a:rPr lang="en-US" sz="2000" dirty="0" smtClean="0">
                <a:solidFill>
                  <a:srgbClr val="FF0000"/>
                </a:solidFill>
              </a:rPr>
              <a:t>got</a:t>
            </a:r>
            <a:r>
              <a:rPr lang="en-US" sz="2000" dirty="0" smtClean="0"/>
              <a:t> angry with me last night”</a:t>
            </a:r>
          </a:p>
          <a:p>
            <a:r>
              <a:rPr lang="en-US" sz="2000" dirty="0" smtClean="0"/>
              <a:t>He told me, “ </a:t>
            </a:r>
            <a:r>
              <a:rPr lang="en-US" sz="2000" dirty="0" smtClean="0">
                <a:solidFill>
                  <a:srgbClr val="FF0000"/>
                </a:solidFill>
              </a:rPr>
              <a:t>I will go </a:t>
            </a:r>
            <a:r>
              <a:rPr lang="en-US" sz="2000" dirty="0" smtClean="0"/>
              <a:t>to the Borobudur  tomorrow”</a:t>
            </a:r>
          </a:p>
          <a:p>
            <a:r>
              <a:rPr lang="en-US" sz="2000" dirty="0" smtClean="0"/>
              <a:t>They said,” </a:t>
            </a:r>
            <a:r>
              <a:rPr lang="en-US" sz="2000" dirty="0" smtClean="0">
                <a:solidFill>
                  <a:srgbClr val="FF0000"/>
                </a:solidFill>
              </a:rPr>
              <a:t>We are studying </a:t>
            </a:r>
            <a:r>
              <a:rPr lang="en-US" sz="2000" dirty="0" smtClean="0"/>
              <a:t>English </a:t>
            </a:r>
            <a:r>
              <a:rPr lang="en-US" sz="2000" dirty="0" smtClean="0">
                <a:solidFill>
                  <a:srgbClr val="FF0000"/>
                </a:solidFill>
              </a:rPr>
              <a:t>now</a:t>
            </a:r>
            <a:r>
              <a:rPr lang="en-US" sz="2000" dirty="0" smtClean="0"/>
              <a:t>”</a:t>
            </a:r>
          </a:p>
          <a:p>
            <a:r>
              <a:rPr lang="en-US" sz="2000" dirty="0" err="1" smtClean="0"/>
              <a:t>Tomm</a:t>
            </a:r>
            <a:r>
              <a:rPr lang="en-US" sz="2000" dirty="0" smtClean="0"/>
              <a:t> said,” </a:t>
            </a:r>
            <a:r>
              <a:rPr lang="en-US" sz="2000" dirty="0" smtClean="0">
                <a:solidFill>
                  <a:srgbClr val="FF0000"/>
                </a:solidFill>
              </a:rPr>
              <a:t>I don’t </a:t>
            </a:r>
            <a:r>
              <a:rPr lang="en-US" sz="2000" dirty="0" smtClean="0"/>
              <a:t>understand</a:t>
            </a:r>
            <a:r>
              <a:rPr lang="en-US" sz="2000" dirty="0" smtClean="0">
                <a:solidFill>
                  <a:srgbClr val="FF0000"/>
                </a:solidFill>
              </a:rPr>
              <a:t> this </a:t>
            </a:r>
            <a:r>
              <a:rPr lang="en-US" sz="2000" dirty="0" smtClean="0"/>
              <a:t>question”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800" dirty="0"/>
              <a:t>She says that </a:t>
            </a:r>
            <a:r>
              <a:rPr lang="en-US" sz="1800" dirty="0">
                <a:solidFill>
                  <a:srgbClr val="FF0000"/>
                </a:solidFill>
              </a:rPr>
              <a:t>she is </a:t>
            </a:r>
            <a:r>
              <a:rPr lang="en-US" sz="1800" dirty="0"/>
              <a:t>a student of </a:t>
            </a:r>
            <a:r>
              <a:rPr lang="en-US" sz="1800" dirty="0" smtClean="0"/>
              <a:t>HM</a:t>
            </a:r>
          </a:p>
          <a:p>
            <a:pPr>
              <a:buFont typeface="Wingdings" pitchFamily="2" charset="2"/>
              <a:buChar char="§"/>
            </a:pPr>
            <a:r>
              <a:rPr lang="en-US" sz="1800" dirty="0" err="1" smtClean="0"/>
              <a:t>Jeffri</a:t>
            </a:r>
            <a:r>
              <a:rPr lang="en-US" sz="1800" dirty="0" smtClean="0"/>
              <a:t> said that </a:t>
            </a:r>
            <a:r>
              <a:rPr lang="en-US" sz="1800" dirty="0" smtClean="0">
                <a:solidFill>
                  <a:srgbClr val="FF0000"/>
                </a:solidFill>
              </a:rPr>
              <a:t>he hadn’t gone </a:t>
            </a:r>
            <a:r>
              <a:rPr lang="en-US" sz="1800" dirty="0" smtClean="0"/>
              <a:t>to school </a:t>
            </a:r>
            <a:r>
              <a:rPr lang="en-US" sz="1800" dirty="0" smtClean="0">
                <a:solidFill>
                  <a:srgbClr val="FF0000"/>
                </a:solidFill>
              </a:rPr>
              <a:t>that day</a:t>
            </a:r>
          </a:p>
          <a:p>
            <a:pPr>
              <a:buFont typeface="Wingdings" pitchFamily="2" charset="2"/>
              <a:buChar char="§"/>
            </a:pPr>
            <a:r>
              <a:rPr lang="en-US" sz="1800" dirty="0" smtClean="0"/>
              <a:t>Anna told </a:t>
            </a:r>
            <a:r>
              <a:rPr lang="en-US" sz="1800" dirty="0" err="1" smtClean="0"/>
              <a:t>Agus</a:t>
            </a:r>
            <a:r>
              <a:rPr lang="en-US" sz="1800" dirty="0" smtClean="0"/>
              <a:t> that </a:t>
            </a:r>
            <a:r>
              <a:rPr lang="en-US" sz="1800" dirty="0" smtClean="0">
                <a:solidFill>
                  <a:srgbClr val="FF0000"/>
                </a:solidFill>
              </a:rPr>
              <a:t>her</a:t>
            </a:r>
            <a:r>
              <a:rPr lang="en-US" sz="1800" dirty="0" smtClean="0"/>
              <a:t> father </a:t>
            </a:r>
            <a:r>
              <a:rPr lang="en-US" sz="1800" dirty="0" smtClean="0">
                <a:solidFill>
                  <a:srgbClr val="FF0000"/>
                </a:solidFill>
              </a:rPr>
              <a:t>had got </a:t>
            </a:r>
            <a:r>
              <a:rPr lang="en-US" sz="1800" dirty="0" smtClean="0"/>
              <a:t>angry with </a:t>
            </a:r>
            <a:r>
              <a:rPr lang="en-US" sz="1800" dirty="0" smtClean="0">
                <a:solidFill>
                  <a:srgbClr val="FF0000"/>
                </a:solidFill>
              </a:rPr>
              <a:t>her the night before</a:t>
            </a:r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 smtClean="0"/>
              <a:t>He told me that </a:t>
            </a:r>
            <a:r>
              <a:rPr lang="en-US" sz="1800" dirty="0" smtClean="0">
                <a:solidFill>
                  <a:srgbClr val="FF0000"/>
                </a:solidFill>
              </a:rPr>
              <a:t>He would go </a:t>
            </a:r>
            <a:r>
              <a:rPr lang="en-US" sz="1800" dirty="0" smtClean="0"/>
              <a:t>to the Borobudur </a:t>
            </a:r>
            <a:r>
              <a:rPr lang="en-US" sz="1800" dirty="0" smtClean="0">
                <a:solidFill>
                  <a:srgbClr val="FF0000"/>
                </a:solidFill>
              </a:rPr>
              <a:t>the following day</a:t>
            </a:r>
          </a:p>
          <a:p>
            <a:r>
              <a:rPr lang="en-US" sz="1800" dirty="0" smtClean="0"/>
              <a:t>They said that </a:t>
            </a:r>
            <a:r>
              <a:rPr lang="en-US" sz="1800" dirty="0" smtClean="0">
                <a:solidFill>
                  <a:srgbClr val="FF0000"/>
                </a:solidFill>
              </a:rPr>
              <a:t>they was studying </a:t>
            </a:r>
            <a:r>
              <a:rPr lang="en-US" sz="1800" dirty="0" err="1" smtClean="0"/>
              <a:t>Englihs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then</a:t>
            </a:r>
          </a:p>
          <a:p>
            <a:r>
              <a:rPr lang="en-US" sz="1800" dirty="0" err="1" smtClean="0"/>
              <a:t>Tomm</a:t>
            </a:r>
            <a:r>
              <a:rPr lang="en-US" sz="1800" dirty="0" smtClean="0"/>
              <a:t> said </a:t>
            </a:r>
            <a:r>
              <a:rPr lang="en-US" sz="1800" dirty="0" smtClean="0">
                <a:solidFill>
                  <a:srgbClr val="FF0000"/>
                </a:solidFill>
              </a:rPr>
              <a:t>he didn’t </a:t>
            </a:r>
            <a:r>
              <a:rPr lang="en-US" sz="1800" dirty="0" smtClean="0"/>
              <a:t>understand </a:t>
            </a:r>
            <a:r>
              <a:rPr lang="en-US" sz="1800" dirty="0" smtClean="0">
                <a:solidFill>
                  <a:srgbClr val="FF0000"/>
                </a:solidFill>
              </a:rPr>
              <a:t>that</a:t>
            </a:r>
            <a:r>
              <a:rPr lang="en-US" sz="1800" dirty="0" smtClean="0"/>
              <a:t> question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4870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183</TotalTime>
  <Words>849</Words>
  <Application>Microsoft Office PowerPoint</Application>
  <PresentationFormat>On-screen Show (4:3)</PresentationFormat>
  <Paragraphs>234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LESSON REVIEW REPORTED SPEECH</vt:lpstr>
      <vt:lpstr>THE RULES CHANGES OF REPORTED SPEECH</vt:lpstr>
      <vt:lpstr>PowerPoint Presentation</vt:lpstr>
      <vt:lpstr>CHANGES OF TENSES</vt:lpstr>
      <vt:lpstr>The Changes of tobe and Auxiliary</vt:lpstr>
      <vt:lpstr>PowerPoint Presentation</vt:lpstr>
      <vt:lpstr>Kinds of Direct and Indirect  Speech REPORTED SPEECH</vt:lpstr>
      <vt:lpstr>1. STATEMENT </vt:lpstr>
      <vt:lpstr>STATEMENT EXAMPLE</vt:lpstr>
      <vt:lpstr>2. Reported  Imperative</vt:lpstr>
      <vt:lpstr>TYPES OF QUESTIONS</vt:lpstr>
      <vt:lpstr>YES / NO QUESTION (if/ whether)</vt:lpstr>
      <vt:lpstr>WH- QUESTIONS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RIVIEW REPORTED SPEECH</dc:title>
  <dc:creator>USER</dc:creator>
  <cp:lastModifiedBy>USER</cp:lastModifiedBy>
  <cp:revision>11</cp:revision>
  <dcterms:created xsi:type="dcterms:W3CDTF">2020-11-30T01:41:55Z</dcterms:created>
  <dcterms:modified xsi:type="dcterms:W3CDTF">2020-12-01T01:47:56Z</dcterms:modified>
</cp:coreProperties>
</file>