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30DA89-F1DA-4EF0-B540-1E051C27E2D0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3681A3-4EED-4E01-910F-4E386065CB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LESSON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REPORTED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0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lnSpc>
                <a:spcPct val="160000"/>
              </a:lnSpc>
              <a:buNone/>
            </a:pPr>
            <a:r>
              <a:rPr lang="en-US" sz="3600" b="1" dirty="0" smtClean="0"/>
              <a:t>POSITVE Imperative/Commands → </a:t>
            </a:r>
            <a:r>
              <a:rPr lang="en-US" sz="3600" b="1" dirty="0" smtClean="0">
                <a:solidFill>
                  <a:srgbClr val="FF0000"/>
                </a:solidFill>
              </a:rPr>
              <a:t>TO</a:t>
            </a:r>
            <a:r>
              <a:rPr lang="en-US" sz="3600" b="1" dirty="0" smtClean="0"/>
              <a:t> </a:t>
            </a:r>
            <a:r>
              <a:rPr lang="en-US" sz="3600" b="1" dirty="0"/>
              <a:t>+ </a:t>
            </a:r>
            <a:r>
              <a:rPr lang="en-US" sz="3600" b="1" dirty="0" smtClean="0"/>
              <a:t>infinitive</a:t>
            </a:r>
          </a:p>
          <a:p>
            <a:pPr>
              <a:lnSpc>
                <a:spcPct val="160000"/>
              </a:lnSpc>
            </a:pPr>
            <a:r>
              <a:rPr lang="en-US" sz="3600" dirty="0"/>
              <a:t>Direct Speech → Dad: “Do your </a:t>
            </a:r>
            <a:r>
              <a:rPr lang="en-US" sz="3600" dirty="0" smtClean="0"/>
              <a:t>homework!”</a:t>
            </a:r>
            <a:endParaRPr lang="en-US" sz="3600" dirty="0"/>
          </a:p>
          <a:p>
            <a:pPr>
              <a:lnSpc>
                <a:spcPct val="160000"/>
              </a:lnSpc>
            </a:pPr>
            <a:r>
              <a:rPr lang="en-US" sz="3600" dirty="0"/>
              <a:t>Reported Speech → Dad </a:t>
            </a:r>
            <a:r>
              <a:rPr lang="en-US" sz="3600" b="1" dirty="0"/>
              <a:t>told</a:t>
            </a:r>
            <a:r>
              <a:rPr lang="en-US" sz="3600" dirty="0"/>
              <a:t> me </a:t>
            </a:r>
            <a:r>
              <a:rPr lang="en-US" sz="3600" b="1" dirty="0">
                <a:solidFill>
                  <a:srgbClr val="FF0000"/>
                </a:solidFill>
              </a:rPr>
              <a:t>to do </a:t>
            </a:r>
            <a:r>
              <a:rPr lang="en-US" sz="3600" dirty="0"/>
              <a:t>my </a:t>
            </a:r>
            <a:r>
              <a:rPr lang="en-US" sz="3600" dirty="0" smtClean="0"/>
              <a:t>homework.</a:t>
            </a:r>
          </a:p>
          <a:p>
            <a:pPr marL="114300" indent="0">
              <a:lnSpc>
                <a:spcPct val="160000"/>
              </a:lnSpc>
              <a:buNone/>
            </a:pPr>
            <a:r>
              <a:rPr lang="en-US" sz="3600" b="1" dirty="0" smtClean="0"/>
              <a:t>NEGATIVE Commands → </a:t>
            </a:r>
            <a:r>
              <a:rPr lang="en-US" sz="3600" b="1" dirty="0" smtClean="0">
                <a:solidFill>
                  <a:srgbClr val="FF0000"/>
                </a:solidFill>
              </a:rPr>
              <a:t>NOT TO </a:t>
            </a:r>
            <a:r>
              <a:rPr lang="en-US" sz="3600" b="1" dirty="0" smtClean="0"/>
              <a:t>+ </a:t>
            </a:r>
            <a:r>
              <a:rPr lang="en-US" sz="3600" b="1" dirty="0"/>
              <a:t>infinitive</a:t>
            </a:r>
          </a:p>
          <a:p>
            <a:pPr>
              <a:lnSpc>
                <a:spcPct val="160000"/>
              </a:lnSpc>
            </a:pPr>
            <a:r>
              <a:rPr lang="en-US" sz="3600" dirty="0"/>
              <a:t>Direct Speech → Teacher: “Don't talk to your friend.”</a:t>
            </a:r>
          </a:p>
          <a:p>
            <a:pPr>
              <a:lnSpc>
                <a:spcPct val="160000"/>
              </a:lnSpc>
            </a:pPr>
            <a:r>
              <a:rPr lang="en-US" sz="3600" dirty="0"/>
              <a:t>Reported Speech → The teacher </a:t>
            </a:r>
            <a:r>
              <a:rPr lang="en-US" sz="3600" b="1" dirty="0"/>
              <a:t>told</a:t>
            </a:r>
            <a:r>
              <a:rPr lang="en-US" sz="3600" dirty="0"/>
              <a:t> me </a:t>
            </a:r>
            <a:r>
              <a:rPr lang="en-US" sz="3600" b="1" dirty="0">
                <a:solidFill>
                  <a:srgbClr val="FF0000"/>
                </a:solidFill>
              </a:rPr>
              <a:t>not to talk </a:t>
            </a:r>
            <a:r>
              <a:rPr lang="en-US" sz="3600" dirty="0"/>
              <a:t>to my friend.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Reported  Imperative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Yes / No question </a:t>
            </a:r>
            <a:endParaRPr lang="en-US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Indirect question phrase + if/ whether + subject + predicate +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complement</a:t>
            </a:r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Wh</a:t>
            </a:r>
            <a:r>
              <a:rPr lang="en-US" b="1" dirty="0" smtClean="0">
                <a:solidFill>
                  <a:srgbClr val="FF0000"/>
                </a:solidFill>
              </a:rPr>
              <a:t> – question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Indirect question phrase + WH- word + subject + predicate + complement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said, “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a brother?”</a:t>
            </a:r>
          </a:p>
          <a:p>
            <a:pPr marL="0" indent="0">
              <a:buNone/>
            </a:pPr>
            <a:r>
              <a:rPr lang="en-US" dirty="0" smtClean="0"/>
              <a:t>      He asked </a:t>
            </a:r>
            <a:r>
              <a:rPr lang="en-US" dirty="0" smtClean="0">
                <a:solidFill>
                  <a:srgbClr val="FF0000"/>
                </a:solidFill>
              </a:rPr>
              <a:t>if / whether</a:t>
            </a:r>
            <a:r>
              <a:rPr lang="en-US" dirty="0" smtClean="0"/>
              <a:t> I </a:t>
            </a:r>
            <a:r>
              <a:rPr lang="en-US" b="1" dirty="0" smtClean="0">
                <a:solidFill>
                  <a:srgbClr val="FF0000"/>
                </a:solidFill>
              </a:rPr>
              <a:t>had </a:t>
            </a:r>
            <a:r>
              <a:rPr lang="en-US" dirty="0" smtClean="0"/>
              <a:t>a brother.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Sim</a:t>
            </a:r>
            <a:r>
              <a:rPr lang="en-US" dirty="0" smtClean="0"/>
              <a:t> said.”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anyone at home?”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Sim</a:t>
            </a:r>
            <a:r>
              <a:rPr lang="en-US" dirty="0" smtClean="0"/>
              <a:t> asked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anyone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at home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She said to me, “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0070C0"/>
                </a:solidFill>
              </a:rPr>
              <a:t>met</a:t>
            </a:r>
            <a:r>
              <a:rPr lang="en-US" dirty="0" smtClean="0"/>
              <a:t> him?”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She asked to me if / whether </a:t>
            </a:r>
            <a:r>
              <a:rPr lang="en-US" b="1" dirty="0" smtClean="0">
                <a:solidFill>
                  <a:srgbClr val="FF0000"/>
                </a:solidFill>
              </a:rPr>
              <a:t>had </a:t>
            </a:r>
            <a:r>
              <a:rPr lang="en-US" b="1" dirty="0" smtClean="0">
                <a:solidFill>
                  <a:srgbClr val="0070C0"/>
                </a:solidFill>
              </a:rPr>
              <a:t>met</a:t>
            </a:r>
            <a:r>
              <a:rPr lang="en-US" dirty="0" smtClean="0"/>
              <a:t> him.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He said, “</a:t>
            </a:r>
            <a:r>
              <a:rPr lang="en-US" b="1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you </a:t>
            </a:r>
            <a:r>
              <a:rPr lang="en-US" b="1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this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He asked if/ whether I</a:t>
            </a:r>
            <a:r>
              <a:rPr lang="en-US" b="1" dirty="0" smtClean="0">
                <a:solidFill>
                  <a:srgbClr val="FF0000"/>
                </a:solidFill>
              </a:rPr>
              <a:t> had known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that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YES / NO QUESTION (if/ whether)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said, “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time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en-US" dirty="0" smtClean="0"/>
              <a:t> it?”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He </a:t>
            </a:r>
            <a:r>
              <a:rPr lang="en-US" dirty="0" smtClean="0"/>
              <a:t>asked me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time it </a:t>
            </a:r>
            <a:r>
              <a:rPr lang="en-US" dirty="0" smtClean="0">
                <a:solidFill>
                  <a:srgbClr val="0070C0"/>
                </a:solidFill>
              </a:rPr>
              <a:t>was</a:t>
            </a:r>
          </a:p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dirty="0" smtClean="0"/>
              <a:t>She </a:t>
            </a:r>
            <a:r>
              <a:rPr lang="en-US" dirty="0" smtClean="0"/>
              <a:t>said to me, ”</a:t>
            </a:r>
            <a:r>
              <a:rPr lang="en-US" dirty="0" smtClean="0">
                <a:solidFill>
                  <a:srgbClr val="FF0000"/>
                </a:solidFill>
              </a:rPr>
              <a:t> Where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did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0070C0"/>
                </a:solidFill>
              </a:rPr>
              <a:t>get</a:t>
            </a:r>
            <a:r>
              <a:rPr lang="en-US" dirty="0" smtClean="0"/>
              <a:t> it?”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/>
              <a:t>She </a:t>
            </a:r>
            <a:r>
              <a:rPr lang="en-US" dirty="0" smtClean="0"/>
              <a:t>want to know 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00B050"/>
                </a:solidFill>
              </a:rPr>
              <a:t>had </a:t>
            </a:r>
            <a:r>
              <a:rPr lang="en-US" dirty="0" smtClean="0">
                <a:solidFill>
                  <a:srgbClr val="0070C0"/>
                </a:solidFill>
              </a:rPr>
              <a:t>got</a:t>
            </a:r>
            <a:r>
              <a:rPr lang="en-US" dirty="0" smtClean="0"/>
              <a:t> it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Joy said to Mary, “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are</a:t>
            </a:r>
            <a:r>
              <a:rPr lang="en-US" dirty="0" smtClean="0"/>
              <a:t> you doing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Joy </a:t>
            </a:r>
            <a:r>
              <a:rPr lang="en-US" dirty="0" smtClean="0"/>
              <a:t>wanted to know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she </a:t>
            </a:r>
            <a:r>
              <a:rPr lang="en-US" dirty="0" smtClean="0">
                <a:solidFill>
                  <a:srgbClr val="00B0F0"/>
                </a:solidFill>
              </a:rPr>
              <a:t>was</a:t>
            </a:r>
            <a:r>
              <a:rPr lang="en-US" dirty="0" smtClean="0"/>
              <a:t> doing </a:t>
            </a:r>
            <a:r>
              <a:rPr lang="en-US" dirty="0" smtClean="0">
                <a:solidFill>
                  <a:srgbClr val="0070C0"/>
                </a:solidFill>
              </a:rPr>
              <a:t>that.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Lia</a:t>
            </a:r>
            <a:r>
              <a:rPr lang="en-US" dirty="0" smtClean="0"/>
              <a:t> said to me, “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do you </a:t>
            </a:r>
            <a:r>
              <a:rPr lang="en-US" dirty="0" smtClean="0">
                <a:solidFill>
                  <a:srgbClr val="0070C0"/>
                </a:solidFill>
              </a:rPr>
              <a:t>spell</a:t>
            </a:r>
            <a:r>
              <a:rPr lang="en-US" dirty="0" smtClean="0"/>
              <a:t> your name?”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Lia</a:t>
            </a:r>
            <a:r>
              <a:rPr lang="en-US" dirty="0" smtClean="0"/>
              <a:t> </a:t>
            </a:r>
            <a:r>
              <a:rPr lang="en-US" dirty="0" smtClean="0"/>
              <a:t>wondered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I </a:t>
            </a:r>
            <a:r>
              <a:rPr lang="en-US" dirty="0" smtClean="0">
                <a:solidFill>
                  <a:srgbClr val="00B0F0"/>
                </a:solidFill>
              </a:rPr>
              <a:t>spelt</a:t>
            </a:r>
            <a:r>
              <a:rPr lang="en-US" dirty="0" smtClean="0"/>
              <a:t> my </a:t>
            </a:r>
            <a:r>
              <a:rPr lang="en-US" dirty="0"/>
              <a:t>n</a:t>
            </a:r>
            <a:r>
              <a:rPr lang="en-US" dirty="0" smtClean="0"/>
              <a:t>ame.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WH-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605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Mario said me, “Why should I go?”. We can conclude that….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Mario said </a:t>
            </a:r>
            <a:r>
              <a:rPr lang="en-US" sz="2000" dirty="0" err="1"/>
              <a:t>me,to</a:t>
            </a:r>
            <a:r>
              <a:rPr lang="en-US" sz="2000" dirty="0"/>
              <a:t> he should have </a:t>
            </a:r>
            <a:r>
              <a:rPr lang="en-US" sz="2000" dirty="0" smtClean="0"/>
              <a:t>gone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Mario </a:t>
            </a:r>
            <a:r>
              <a:rPr lang="en-US" sz="2000" dirty="0"/>
              <a:t>said me why he should have been </a:t>
            </a:r>
            <a:r>
              <a:rPr lang="en-US" sz="2000" dirty="0" smtClean="0"/>
              <a:t>gone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Mario </a:t>
            </a:r>
            <a:r>
              <a:rPr lang="en-US" sz="2000" dirty="0"/>
              <a:t>said me why I should have </a:t>
            </a:r>
            <a:r>
              <a:rPr lang="en-US" sz="2000" dirty="0" smtClean="0"/>
              <a:t>gone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Mario </a:t>
            </a:r>
            <a:r>
              <a:rPr lang="en-US" sz="2000" dirty="0"/>
              <a:t>said me why he should have </a:t>
            </a:r>
            <a:r>
              <a:rPr lang="en-US" sz="2000" dirty="0" smtClean="0"/>
              <a:t>gone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Mario </a:t>
            </a:r>
            <a:r>
              <a:rPr lang="en-US" sz="2000" dirty="0"/>
              <a:t>said me, why he should go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Tiara </a:t>
            </a:r>
            <a:r>
              <a:rPr lang="en-US" sz="2000" dirty="0"/>
              <a:t>asked </a:t>
            </a:r>
            <a:r>
              <a:rPr lang="en-US" sz="2000" dirty="0" err="1"/>
              <a:t>Fino</a:t>
            </a:r>
            <a:r>
              <a:rPr lang="en-US" sz="2000" dirty="0"/>
              <a:t>, “Where Can I buy this hat now?”. We know that…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Tiara said </a:t>
            </a:r>
            <a:r>
              <a:rPr lang="en-US" sz="2000" dirty="0" err="1"/>
              <a:t>Fino</a:t>
            </a:r>
            <a:r>
              <a:rPr lang="en-US" sz="2000" dirty="0"/>
              <a:t> where she could buy that hat, </a:t>
            </a:r>
            <a:r>
              <a:rPr lang="en-US" sz="2000" dirty="0" smtClean="0"/>
              <a:t>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Tiara </a:t>
            </a:r>
            <a:r>
              <a:rPr lang="en-US" sz="2000" dirty="0"/>
              <a:t>said </a:t>
            </a:r>
            <a:r>
              <a:rPr lang="en-US" sz="2000" dirty="0" err="1"/>
              <a:t>Fino</a:t>
            </a:r>
            <a:r>
              <a:rPr lang="en-US" sz="2000" dirty="0"/>
              <a:t> where she could have bought that hat, </a:t>
            </a:r>
            <a:r>
              <a:rPr lang="en-US" sz="2000" dirty="0" smtClean="0"/>
              <a:t>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Tiara </a:t>
            </a:r>
            <a:r>
              <a:rPr lang="en-US" sz="2000" dirty="0"/>
              <a:t>said </a:t>
            </a:r>
            <a:r>
              <a:rPr lang="en-US" sz="2000" dirty="0" err="1"/>
              <a:t>Fino</a:t>
            </a:r>
            <a:r>
              <a:rPr lang="en-US" sz="2000" dirty="0"/>
              <a:t> where she could buy this hat, </a:t>
            </a:r>
            <a:r>
              <a:rPr lang="en-US" sz="2000" dirty="0" smtClean="0"/>
              <a:t>now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Tiara </a:t>
            </a:r>
            <a:r>
              <a:rPr lang="en-US" sz="2000" dirty="0"/>
              <a:t>said </a:t>
            </a:r>
            <a:r>
              <a:rPr lang="en-US" sz="2000" dirty="0" err="1"/>
              <a:t>Fino</a:t>
            </a:r>
            <a:r>
              <a:rPr lang="en-US" sz="2000" dirty="0"/>
              <a:t> where he could have bought that hat, </a:t>
            </a:r>
            <a:r>
              <a:rPr lang="en-US" sz="2000" dirty="0" smtClean="0"/>
              <a:t>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Tiara </a:t>
            </a:r>
            <a:r>
              <a:rPr lang="en-US" sz="2000" dirty="0"/>
              <a:t>said </a:t>
            </a:r>
            <a:r>
              <a:rPr lang="en-US" sz="2000" dirty="0" err="1"/>
              <a:t>Fino</a:t>
            </a:r>
            <a:r>
              <a:rPr lang="en-US" sz="2000" dirty="0"/>
              <a:t> where he could buy that hat, then</a:t>
            </a:r>
          </a:p>
        </p:txBody>
      </p:sp>
    </p:spTree>
    <p:extLst>
      <p:ext uri="{BB962C8B-B14F-4D97-AF65-F5344CB8AC3E}">
        <p14:creationId xmlns:p14="http://schemas.microsoft.com/office/powerpoint/2010/main" val="103448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846"/>
            <a:ext cx="89644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My teacher asked me, “Have you done your homework?”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My teacher asked me if you had done my </a:t>
            </a:r>
            <a:r>
              <a:rPr lang="en-US" sz="2000" dirty="0" smtClean="0"/>
              <a:t>homework.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My </a:t>
            </a:r>
            <a:r>
              <a:rPr lang="en-US" sz="2000" dirty="0"/>
              <a:t>teacher asked me if I have done my </a:t>
            </a:r>
            <a:r>
              <a:rPr lang="en-US" sz="2000" dirty="0" smtClean="0"/>
              <a:t>homework.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My </a:t>
            </a:r>
            <a:r>
              <a:rPr lang="en-US" sz="2000" dirty="0"/>
              <a:t>teacher asked me that if I had done my </a:t>
            </a:r>
            <a:r>
              <a:rPr lang="en-US" sz="2000" dirty="0" smtClean="0"/>
              <a:t>homework.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My </a:t>
            </a:r>
            <a:r>
              <a:rPr lang="en-US" sz="2000" dirty="0"/>
              <a:t>teacher asked me if I had done my </a:t>
            </a:r>
            <a:r>
              <a:rPr lang="en-US" sz="2000" dirty="0" smtClean="0"/>
              <a:t>homework.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My </a:t>
            </a:r>
            <a:r>
              <a:rPr lang="en-US" sz="2000" dirty="0"/>
              <a:t>teacher asked me whether she had done her homework.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err="1"/>
              <a:t>Adi</a:t>
            </a:r>
            <a:r>
              <a:rPr lang="en-US" sz="2000" dirty="0"/>
              <a:t> asked me, “Do you like English?”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Mr. </a:t>
            </a:r>
            <a:r>
              <a:rPr lang="en-US" sz="2000" dirty="0" err="1"/>
              <a:t>Adi</a:t>
            </a:r>
            <a:r>
              <a:rPr lang="en-US" sz="2000" dirty="0"/>
              <a:t> asked me that I liked </a:t>
            </a:r>
            <a:r>
              <a:rPr lang="en-US" sz="2000" dirty="0" smtClean="0"/>
              <a:t>English.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err="1"/>
              <a:t>Adi</a:t>
            </a:r>
            <a:r>
              <a:rPr lang="en-US" sz="2000" dirty="0"/>
              <a:t> asked me if/whether I have liked </a:t>
            </a:r>
            <a:r>
              <a:rPr lang="en-US" sz="2000" dirty="0" smtClean="0"/>
              <a:t>English.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err="1"/>
              <a:t>Adi</a:t>
            </a:r>
            <a:r>
              <a:rPr lang="en-US" sz="2000" dirty="0"/>
              <a:t> asked me if/whether she liked </a:t>
            </a:r>
            <a:r>
              <a:rPr lang="en-US" sz="2000" dirty="0" smtClean="0"/>
              <a:t>English.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err="1"/>
              <a:t>Adi</a:t>
            </a:r>
            <a:r>
              <a:rPr lang="en-US" sz="2000" dirty="0"/>
              <a:t> asked me if I like </a:t>
            </a:r>
            <a:r>
              <a:rPr lang="en-US" sz="2000" dirty="0" smtClean="0"/>
              <a:t>English.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Mr</a:t>
            </a:r>
            <a:r>
              <a:rPr lang="en-US" sz="2000" dirty="0"/>
              <a:t>. </a:t>
            </a:r>
            <a:r>
              <a:rPr lang="en-US" sz="2000" dirty="0" err="1"/>
              <a:t>Adi</a:t>
            </a:r>
            <a:r>
              <a:rPr lang="en-US" sz="2000" dirty="0"/>
              <a:t> asked me if/whether I liked English.</a:t>
            </a:r>
          </a:p>
        </p:txBody>
      </p:sp>
    </p:spTree>
    <p:extLst>
      <p:ext uri="{BB962C8B-B14F-4D97-AF65-F5344CB8AC3E}">
        <p14:creationId xmlns:p14="http://schemas.microsoft.com/office/powerpoint/2010/main" val="54862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The director says," Call the managers for a meeting now!"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The director says don't call the managers for a meeting </a:t>
            </a:r>
            <a:r>
              <a:rPr lang="en-US" sz="2000" dirty="0" smtClean="0"/>
              <a:t>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The </a:t>
            </a:r>
            <a:r>
              <a:rPr lang="en-US" sz="2000" dirty="0"/>
              <a:t>director says not to call the managers for a </a:t>
            </a:r>
            <a:r>
              <a:rPr lang="en-US" sz="2000" dirty="0" smtClean="0"/>
              <a:t>meeting 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The director says to call the managers for a meeting 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The director says that call the managers for a meeting then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The director says to be call the managers for a meeting then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-13855" y="2996952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Diana said to me," Don't forget to bring my book tomorrow!'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Diana said to me not to forget to bring her book the next day.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Diana said to me to forget to bring my book the next </a:t>
            </a:r>
            <a:r>
              <a:rPr lang="en-US" sz="2000" dirty="0" smtClean="0"/>
              <a:t>day.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Diana </a:t>
            </a:r>
            <a:r>
              <a:rPr lang="en-US" sz="2000" dirty="0"/>
              <a:t>said to me don't forget to bring my book the next </a:t>
            </a:r>
            <a:r>
              <a:rPr lang="en-US" sz="2000" dirty="0" smtClean="0"/>
              <a:t>day.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Diana </a:t>
            </a:r>
            <a:r>
              <a:rPr lang="en-US" sz="2000" dirty="0"/>
              <a:t>said to me did not to forget to bring my book the next </a:t>
            </a:r>
            <a:r>
              <a:rPr lang="en-US" sz="2000" dirty="0" smtClean="0"/>
              <a:t>day.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Diana </a:t>
            </a:r>
            <a:r>
              <a:rPr lang="en-US" sz="2000" dirty="0"/>
              <a:t>said to me not to forget to bring her book tomorrow</a:t>
            </a:r>
          </a:p>
        </p:txBody>
      </p:sp>
    </p:spTree>
    <p:extLst>
      <p:ext uri="{BB962C8B-B14F-4D97-AF65-F5344CB8AC3E}">
        <p14:creationId xmlns:p14="http://schemas.microsoft.com/office/powerpoint/2010/main" val="336396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0"/>
            <a:ext cx="849694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She said to me," I had understood your questions yesterday". we can say. She said to me that she _______my questions the day before. *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Had been </a:t>
            </a:r>
            <a:r>
              <a:rPr lang="en-US" sz="2000" dirty="0" smtClean="0"/>
              <a:t>understood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Had understood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Will </a:t>
            </a:r>
            <a:r>
              <a:rPr lang="en-US" sz="2000" dirty="0"/>
              <a:t>have </a:t>
            </a:r>
            <a:r>
              <a:rPr lang="en-US" sz="2000" dirty="0" smtClean="0"/>
              <a:t>understood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Have understood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Has understood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Ronny </a:t>
            </a:r>
            <a:r>
              <a:rPr lang="en-US" sz="2000" dirty="0"/>
              <a:t>told me, “I like the movie.”</a:t>
            </a:r>
            <a:r>
              <a:rPr lang="en-US" sz="2000" dirty="0" err="1"/>
              <a:t>Rony</a:t>
            </a:r>
            <a:r>
              <a:rPr lang="en-US" sz="2000" dirty="0"/>
              <a:t> told me that .... *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/>
              <a:t>He doesn’t like the </a:t>
            </a:r>
            <a:r>
              <a:rPr lang="en-US" sz="2000" dirty="0" smtClean="0"/>
              <a:t>movie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He </a:t>
            </a:r>
            <a:r>
              <a:rPr lang="en-US" sz="2000" dirty="0"/>
              <a:t>likes that </a:t>
            </a:r>
            <a:r>
              <a:rPr lang="en-US" sz="2000" dirty="0" smtClean="0"/>
              <a:t>movie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She </a:t>
            </a:r>
            <a:r>
              <a:rPr lang="en-US" sz="2000" dirty="0"/>
              <a:t>liked the </a:t>
            </a:r>
            <a:r>
              <a:rPr lang="en-US" sz="2000" dirty="0" smtClean="0"/>
              <a:t>movie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dirty="0" smtClean="0"/>
              <a:t>He </a:t>
            </a:r>
            <a:r>
              <a:rPr lang="en-US" sz="2000"/>
              <a:t>liked </a:t>
            </a:r>
            <a:r>
              <a:rPr lang="en-US" sz="2000" smtClean="0"/>
              <a:t>everything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en-US" sz="2000" smtClean="0"/>
              <a:t>He </a:t>
            </a:r>
            <a:r>
              <a:rPr lang="en-US" sz="2000" dirty="0"/>
              <a:t>liked the movie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46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Sar</a:t>
            </a:r>
            <a:r>
              <a:rPr lang="en-US" sz="2000" dirty="0"/>
              <a:t>ah said, "I will not invite you to my birthday party" Sarah said that_______ </a:t>
            </a:r>
            <a:r>
              <a:rPr lang="en-US" sz="2000" dirty="0" smtClean="0"/>
              <a:t>*</a:t>
            </a:r>
            <a:endParaRPr lang="en-US" sz="2000" dirty="0"/>
          </a:p>
          <a:p>
            <a:pPr marL="342900" indent="-342900">
              <a:lnSpc>
                <a:spcPct val="200000"/>
              </a:lnSpc>
              <a:buFont typeface="+mj-lt"/>
              <a:buAutoNum type="alphaLcPeriod"/>
            </a:pPr>
            <a:r>
              <a:rPr lang="en-US" sz="2000" dirty="0"/>
              <a:t>Sarah said that she would have invited me to her birthday </a:t>
            </a:r>
            <a:r>
              <a:rPr lang="en-US" sz="2000" dirty="0" smtClean="0"/>
              <a:t>party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eriod"/>
            </a:pPr>
            <a:r>
              <a:rPr lang="en-US" sz="2000" dirty="0" smtClean="0"/>
              <a:t>Sarah </a:t>
            </a:r>
            <a:r>
              <a:rPr lang="en-US" sz="2000" dirty="0"/>
              <a:t>said that she will not invite me to her birthday </a:t>
            </a:r>
            <a:r>
              <a:rPr lang="en-US" sz="2000" dirty="0" smtClean="0"/>
              <a:t>party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eriod"/>
            </a:pPr>
            <a:r>
              <a:rPr lang="en-US" sz="2000" dirty="0" smtClean="0"/>
              <a:t>Sarah </a:t>
            </a:r>
            <a:r>
              <a:rPr lang="en-US" sz="2000" dirty="0"/>
              <a:t>said that she wouldn't invite me to her birthday </a:t>
            </a:r>
            <a:r>
              <a:rPr lang="en-US" sz="2000" dirty="0" smtClean="0"/>
              <a:t>party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eriod"/>
            </a:pPr>
            <a:r>
              <a:rPr lang="en-US" sz="2000" dirty="0" smtClean="0"/>
              <a:t>Sarah </a:t>
            </a:r>
            <a:r>
              <a:rPr lang="en-US" sz="2000" dirty="0"/>
              <a:t>said that she would invite me to her birthday </a:t>
            </a:r>
            <a:r>
              <a:rPr lang="en-US" sz="2000" dirty="0" smtClean="0"/>
              <a:t>party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smtClean="0"/>
              <a:t>Sarah </a:t>
            </a:r>
            <a:r>
              <a:rPr lang="en-US" dirty="0"/>
              <a:t>said that she would be invited me to her birthday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TENSES</a:t>
            </a:r>
          </a:p>
          <a:p>
            <a:r>
              <a:rPr lang="en-US" dirty="0" smtClean="0"/>
              <a:t>PRONOUNS</a:t>
            </a:r>
          </a:p>
          <a:p>
            <a:r>
              <a:rPr lang="en-US" dirty="0" smtClean="0"/>
              <a:t>TOBE</a:t>
            </a:r>
          </a:p>
          <a:p>
            <a:r>
              <a:rPr lang="en-US" dirty="0" smtClean="0"/>
              <a:t>ADVERD OF TIME, ADVERB OF PLACE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RULES CHANGES OF REPORTED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239000" cy="762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CHANGES OF ADVERB OF TIME AND PLACE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3810000" cy="55626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	</a:t>
            </a:r>
            <a:r>
              <a:rPr lang="en-US" sz="2000" b="1" dirty="0" smtClean="0"/>
              <a:t>DIRECT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NOW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TOMORROW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NEXT WEEK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TONIGHT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TODAY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YESTERDAY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LAST NIGHT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LAST WEEK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HERE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THIS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THESE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2000" y="1219200"/>
            <a:ext cx="4343400" cy="556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INDIRECT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THEN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FOLLOWING DAY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FOLLOWING WEEK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 NIGHT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 DAY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DAY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NIGHT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 WEEK BEFORE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THERE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THAT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THOSE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976886"/>
              </p:ext>
            </p:extLst>
          </p:nvPr>
        </p:nvGraphicFramePr>
        <p:xfrm>
          <a:off x="609600" y="1219200"/>
          <a:ext cx="73152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657"/>
                <a:gridCol w="3853543"/>
              </a:tblGrid>
              <a:tr h="316716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PRESENT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</a:t>
                      </a:r>
                      <a:r>
                        <a:rPr lang="en-US" baseline="0" dirty="0" err="1" smtClean="0"/>
                        <a:t>said,“I</a:t>
                      </a:r>
                      <a:r>
                        <a:rPr lang="en-US" baseline="0" dirty="0" smtClean="0"/>
                        <a:t> phone my friend every day”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PAST</a:t>
                      </a:r>
                      <a:endParaRPr lang="en-US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told him that she phoned her friends every day</a:t>
                      </a:r>
                      <a:endParaRPr lang="en-US" dirty="0"/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PRESENT CONTINUOUS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</a:t>
                      </a:r>
                      <a:r>
                        <a:rPr lang="en-US" dirty="0" err="1" smtClean="0"/>
                        <a:t>said,“I</a:t>
                      </a:r>
                      <a:r>
                        <a:rPr lang="en-US" dirty="0" smtClean="0"/>
                        <a:t> am</a:t>
                      </a:r>
                      <a:r>
                        <a:rPr lang="en-US" baseline="0" dirty="0" smtClean="0"/>
                        <a:t> waiting for Cindy”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CONTINOUSE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He said that He was waiting for Cindy</a:t>
                      </a:r>
                      <a:endParaRPr lang="en-US" dirty="0"/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said “ I have finished.”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He said that he had finished</a:t>
                      </a:r>
                      <a:endParaRPr lang="en-US" dirty="0"/>
                    </a:p>
                  </a:txBody>
                  <a:tcPr/>
                </a:tc>
              </a:tr>
              <a:tr h="1148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said, ”I had made a cake”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PERFECT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 that she had made a cake</a:t>
                      </a:r>
                    </a:p>
                  </a:txBody>
                  <a:tcPr/>
                </a:tc>
              </a:tr>
              <a:tr h="7917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baseline="0" dirty="0" smtClean="0"/>
                        <a:t>She said, “ I will study better”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PAST FUTURE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She said that She would study better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dirty="0" smtClean="0"/>
              <a:t>CHANGES OF TENSES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41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24178"/>
              </p:ext>
            </p:extLst>
          </p:nvPr>
        </p:nvGraphicFramePr>
        <p:xfrm>
          <a:off x="0" y="1676400"/>
          <a:ext cx="7620002" cy="7594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10001"/>
                <a:gridCol w="3810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dirty="0" smtClean="0"/>
                        <a:t>Am,</a:t>
                      </a:r>
                      <a:r>
                        <a:rPr lang="en-US" b="1" baseline="0" dirty="0" smtClean="0"/>
                        <a:t> is, are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Shall/ will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V1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V2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Have/has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DO/ DOES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DID 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="1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 marL="84667" marR="8466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dirty="0" smtClean="0"/>
                        <a:t>was</a:t>
                      </a:r>
                      <a:r>
                        <a:rPr lang="en-US" b="1" baseline="0" dirty="0" smtClean="0"/>
                        <a:t> / were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Should/ would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V2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HAD V3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="1" baseline="0" dirty="0" smtClean="0"/>
                        <a:t>Had to 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DID</a:t>
                      </a:r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HAD V3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 marL="285750" indent="-285750">
                        <a:lnSpc>
                          <a:spcPct val="200000"/>
                        </a:lnSpc>
                        <a:buFont typeface="Wingdings" pitchFamily="2" charset="2"/>
                        <a:buChar char="§"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 typeface="Wingdings" pitchFamily="2" charset="2"/>
                        <a:buNone/>
                      </a:pPr>
                      <a:endParaRPr lang="en-US" dirty="0"/>
                    </a:p>
                  </a:txBody>
                  <a:tcPr marL="84667" marR="84667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76200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The Changes of </a:t>
            </a:r>
            <a:r>
              <a:rPr lang="en-US" sz="2800" dirty="0" err="1" smtClean="0"/>
              <a:t>tobe</a:t>
            </a:r>
            <a:r>
              <a:rPr lang="en-US" sz="2800" dirty="0" smtClean="0"/>
              <a:t> and Auxiliary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3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18953"/>
              </p:ext>
            </p:extLst>
          </p:nvPr>
        </p:nvGraphicFramePr>
        <p:xfrm>
          <a:off x="76200" y="1676400"/>
          <a:ext cx="3733800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she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I,</a:t>
                      </a:r>
                      <a:r>
                        <a:rPr lang="en-US" baseline="0" dirty="0" smtClean="0"/>
                        <a:t> she, he, we, they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her,</a:t>
                      </a:r>
                      <a:r>
                        <a:rPr lang="en-US" baseline="0" dirty="0" smtClean="0"/>
                        <a:t> us, them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His, 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My, his, her, our, their,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His, hers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Yours</a:t>
                      </a:r>
                    </a:p>
                    <a:p>
                      <a:r>
                        <a:rPr lang="en-US" dirty="0" smtClean="0"/>
                        <a:t>Ours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Mine, his, hers, ours, Theirs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685800"/>
            <a:ext cx="7391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CHANGES OF PERSONAL PRONOUNS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962400" y="2286000"/>
            <a:ext cx="4343400" cy="449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. “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 want to go home”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>
                <a:solidFill>
                  <a:srgbClr val="FF0000"/>
                </a:solidFill>
              </a:rPr>
              <a:t>He/She</a:t>
            </a:r>
            <a:r>
              <a:rPr lang="en-US" sz="2000" dirty="0" smtClean="0"/>
              <a:t> said that </a:t>
            </a:r>
            <a:r>
              <a:rPr lang="en-US" sz="2000" dirty="0" smtClean="0">
                <a:solidFill>
                  <a:srgbClr val="FF0000"/>
                </a:solidFill>
              </a:rPr>
              <a:t>he/she</a:t>
            </a:r>
            <a:r>
              <a:rPr lang="en-US" sz="2000" dirty="0" smtClean="0"/>
              <a:t> wanted go home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 . “ </a:t>
            </a:r>
            <a:r>
              <a:rPr lang="en-US" sz="2000" dirty="0" smtClean="0">
                <a:solidFill>
                  <a:srgbClr val="FF0000"/>
                </a:solidFill>
              </a:rPr>
              <a:t>You</a:t>
            </a:r>
            <a:r>
              <a:rPr lang="en-US" sz="2000" dirty="0" smtClean="0"/>
              <a:t> need to study .”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/>
              <a:t>She told me that </a:t>
            </a:r>
            <a:r>
              <a:rPr lang="en-US" sz="2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/>
              <a:t> needed to study</a:t>
            </a:r>
          </a:p>
          <a:p>
            <a:pPr algn="just">
              <a:lnSpc>
                <a:spcPct val="20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. “ </a:t>
            </a:r>
            <a:r>
              <a:rPr lang="en-US" sz="2000" dirty="0" smtClean="0">
                <a:solidFill>
                  <a:srgbClr val="FF0000"/>
                </a:solidFill>
              </a:rPr>
              <a:t>we</a:t>
            </a:r>
            <a:r>
              <a:rPr lang="en-US" sz="2000" dirty="0" smtClean="0"/>
              <a:t> want some fruit”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/>
              <a:t>He said that</a:t>
            </a:r>
            <a:r>
              <a:rPr lang="en-US" sz="2000" dirty="0" smtClean="0">
                <a:solidFill>
                  <a:srgbClr val="FF0000"/>
                </a:solidFill>
              </a:rPr>
              <a:t> they </a:t>
            </a:r>
            <a:r>
              <a:rPr lang="en-US" sz="2000" dirty="0" smtClean="0"/>
              <a:t>wanted some fruit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dirty="0" smtClean="0"/>
              <a:t>Statement ( </a:t>
            </a:r>
            <a:r>
              <a:rPr lang="en-US" sz="4000" dirty="0" err="1" smtClean="0"/>
              <a:t>pernyataan</a:t>
            </a:r>
            <a:r>
              <a:rPr lang="en-US" sz="40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sz="4000" dirty="0" smtClean="0"/>
              <a:t>Imperative /Command </a:t>
            </a:r>
          </a:p>
          <a:p>
            <a:pPr>
              <a:lnSpc>
                <a:spcPct val="200000"/>
              </a:lnSpc>
            </a:pPr>
            <a:r>
              <a:rPr lang="en-US" sz="4000" dirty="0" smtClean="0"/>
              <a:t>Question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Kinds of Direct and Indirect  Speech REPORTED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9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1. STATEMENT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454727"/>
            <a:ext cx="2286000" cy="1447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HE SAID</a:t>
            </a:r>
          </a:p>
          <a:p>
            <a:pPr algn="ctr"/>
            <a:r>
              <a:rPr lang="en-US" sz="2400" dirty="0" smtClean="0"/>
              <a:t>HE SAID TO ME</a:t>
            </a:r>
          </a:p>
          <a:p>
            <a:pPr algn="ctr"/>
            <a:r>
              <a:rPr lang="en-US" sz="2400" dirty="0" smtClean="0"/>
              <a:t>HE TOLD ME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2753544" y="1950027"/>
            <a:ext cx="838200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3591744" y="1620982"/>
            <a:ext cx="1600200" cy="1371600"/>
          </a:xfrm>
          <a:prstGeom prst="plus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THAT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364088" y="1600200"/>
            <a:ext cx="2438400" cy="15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REPORTED WORD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6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sz="3600" dirty="0" smtClean="0"/>
              <a:t>STATEMENT EXAMPLE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DIRECT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INDIRECT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She </a:t>
            </a:r>
            <a:r>
              <a:rPr lang="en-US" sz="2000" dirty="0" smtClean="0">
                <a:solidFill>
                  <a:srgbClr val="FF0000"/>
                </a:solidFill>
              </a:rPr>
              <a:t>says, “ I’m </a:t>
            </a:r>
            <a:r>
              <a:rPr lang="en-US" sz="2000" dirty="0" smtClean="0"/>
              <a:t>a student of HM”</a:t>
            </a:r>
          </a:p>
          <a:p>
            <a:r>
              <a:rPr lang="en-US" sz="2000" dirty="0" err="1" smtClean="0"/>
              <a:t>Jeffri</a:t>
            </a:r>
            <a:r>
              <a:rPr lang="en-US" sz="2000" dirty="0" smtClean="0"/>
              <a:t> said,” I </a:t>
            </a:r>
            <a:r>
              <a:rPr lang="en-US" sz="2000" dirty="0" smtClean="0">
                <a:solidFill>
                  <a:srgbClr val="FF0000"/>
                </a:solidFill>
              </a:rPr>
              <a:t>didn’t go </a:t>
            </a:r>
            <a:r>
              <a:rPr lang="en-US" sz="2000" dirty="0" smtClean="0"/>
              <a:t>to school today”</a:t>
            </a:r>
          </a:p>
          <a:p>
            <a:r>
              <a:rPr lang="en-US" sz="2000" dirty="0" smtClean="0"/>
              <a:t>Anna told </a:t>
            </a:r>
            <a:r>
              <a:rPr lang="en-US" sz="2000" dirty="0" err="1" smtClean="0"/>
              <a:t>Agus</a:t>
            </a:r>
            <a:r>
              <a:rPr lang="en-US" sz="2000" dirty="0" smtClean="0"/>
              <a:t>,” </a:t>
            </a:r>
            <a:r>
              <a:rPr lang="en-US" sz="2000" dirty="0" smtClean="0">
                <a:solidFill>
                  <a:srgbClr val="FF0000"/>
                </a:solidFill>
              </a:rPr>
              <a:t>My</a:t>
            </a:r>
            <a:r>
              <a:rPr lang="en-US" sz="2000" dirty="0" smtClean="0"/>
              <a:t> father </a:t>
            </a:r>
            <a:r>
              <a:rPr lang="en-US" sz="2000" dirty="0" smtClean="0">
                <a:solidFill>
                  <a:srgbClr val="FF0000"/>
                </a:solidFill>
              </a:rPr>
              <a:t>got</a:t>
            </a:r>
            <a:r>
              <a:rPr lang="en-US" sz="2000" dirty="0" smtClean="0"/>
              <a:t> angry with me last night”</a:t>
            </a:r>
          </a:p>
          <a:p>
            <a:r>
              <a:rPr lang="en-US" sz="2000" dirty="0" smtClean="0"/>
              <a:t>He told me, “ </a:t>
            </a:r>
            <a:r>
              <a:rPr lang="en-US" sz="2000" dirty="0" smtClean="0">
                <a:solidFill>
                  <a:srgbClr val="FF0000"/>
                </a:solidFill>
              </a:rPr>
              <a:t>I will go </a:t>
            </a:r>
            <a:r>
              <a:rPr lang="en-US" sz="2000" dirty="0" smtClean="0"/>
              <a:t>to the Borobudur  tomorrow”</a:t>
            </a:r>
          </a:p>
          <a:p>
            <a:r>
              <a:rPr lang="en-US" sz="2000" dirty="0" smtClean="0"/>
              <a:t>They said,” </a:t>
            </a:r>
            <a:r>
              <a:rPr lang="en-US" sz="2000" dirty="0" smtClean="0">
                <a:solidFill>
                  <a:srgbClr val="FF0000"/>
                </a:solidFill>
              </a:rPr>
              <a:t>We are studying </a:t>
            </a:r>
            <a:r>
              <a:rPr lang="en-US" sz="2000" dirty="0" smtClean="0"/>
              <a:t>English </a:t>
            </a:r>
            <a:r>
              <a:rPr lang="en-US" sz="2000" dirty="0" smtClean="0">
                <a:solidFill>
                  <a:srgbClr val="FF0000"/>
                </a:solidFill>
              </a:rPr>
              <a:t>now</a:t>
            </a:r>
            <a:r>
              <a:rPr lang="en-US" sz="2000" dirty="0" smtClean="0"/>
              <a:t>”</a:t>
            </a:r>
          </a:p>
          <a:p>
            <a:r>
              <a:rPr lang="en-US" sz="2000" dirty="0" err="1" smtClean="0"/>
              <a:t>Tomm</a:t>
            </a:r>
            <a:r>
              <a:rPr lang="en-US" sz="2000" dirty="0" smtClean="0"/>
              <a:t> said,” </a:t>
            </a:r>
            <a:r>
              <a:rPr lang="en-US" sz="2000" dirty="0" smtClean="0">
                <a:solidFill>
                  <a:srgbClr val="FF0000"/>
                </a:solidFill>
              </a:rPr>
              <a:t>I don’t </a:t>
            </a:r>
            <a:r>
              <a:rPr lang="en-US" sz="2000" dirty="0" smtClean="0"/>
              <a:t>understand</a:t>
            </a:r>
            <a:r>
              <a:rPr lang="en-US" sz="2000" dirty="0" smtClean="0">
                <a:solidFill>
                  <a:srgbClr val="FF0000"/>
                </a:solidFill>
              </a:rPr>
              <a:t> this </a:t>
            </a:r>
            <a:r>
              <a:rPr lang="en-US" sz="2000" dirty="0" smtClean="0"/>
              <a:t>question”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She says that </a:t>
            </a:r>
            <a:r>
              <a:rPr lang="en-US" sz="1800" dirty="0">
                <a:solidFill>
                  <a:srgbClr val="FF0000"/>
                </a:solidFill>
              </a:rPr>
              <a:t>she is </a:t>
            </a:r>
            <a:r>
              <a:rPr lang="en-US" sz="1800" dirty="0"/>
              <a:t>a student of </a:t>
            </a:r>
            <a:r>
              <a:rPr lang="en-US" sz="1800" dirty="0" smtClean="0"/>
              <a:t>HM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Jeffri</a:t>
            </a:r>
            <a:r>
              <a:rPr lang="en-US" sz="1800" dirty="0" smtClean="0"/>
              <a:t> said that </a:t>
            </a:r>
            <a:r>
              <a:rPr lang="en-US" sz="1800" dirty="0" smtClean="0">
                <a:solidFill>
                  <a:srgbClr val="FF0000"/>
                </a:solidFill>
              </a:rPr>
              <a:t>he hadn’t gone </a:t>
            </a:r>
            <a:r>
              <a:rPr lang="en-US" sz="1800" dirty="0" smtClean="0"/>
              <a:t>to school </a:t>
            </a:r>
            <a:r>
              <a:rPr lang="en-US" sz="1800" dirty="0" smtClean="0">
                <a:solidFill>
                  <a:srgbClr val="FF0000"/>
                </a:solidFill>
              </a:rPr>
              <a:t>that day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Anna told </a:t>
            </a:r>
            <a:r>
              <a:rPr lang="en-US" sz="1800" dirty="0" err="1" smtClean="0"/>
              <a:t>Agus</a:t>
            </a:r>
            <a:r>
              <a:rPr lang="en-US" sz="1800" dirty="0" smtClean="0"/>
              <a:t> that </a:t>
            </a:r>
            <a:r>
              <a:rPr lang="en-US" sz="1800" dirty="0" smtClean="0">
                <a:solidFill>
                  <a:srgbClr val="FF0000"/>
                </a:solidFill>
              </a:rPr>
              <a:t>her</a:t>
            </a:r>
            <a:r>
              <a:rPr lang="en-US" sz="1800" dirty="0" smtClean="0"/>
              <a:t> father </a:t>
            </a:r>
            <a:r>
              <a:rPr lang="en-US" sz="1800" dirty="0" smtClean="0">
                <a:solidFill>
                  <a:srgbClr val="FF0000"/>
                </a:solidFill>
              </a:rPr>
              <a:t>had got </a:t>
            </a:r>
            <a:r>
              <a:rPr lang="en-US" sz="1800" dirty="0" smtClean="0"/>
              <a:t>angry with </a:t>
            </a:r>
            <a:r>
              <a:rPr lang="en-US" sz="1800" dirty="0" smtClean="0">
                <a:solidFill>
                  <a:srgbClr val="FF0000"/>
                </a:solidFill>
              </a:rPr>
              <a:t>her the night before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/>
              <a:t>He told me that </a:t>
            </a:r>
            <a:r>
              <a:rPr lang="en-US" sz="1800" dirty="0" smtClean="0">
                <a:solidFill>
                  <a:srgbClr val="FF0000"/>
                </a:solidFill>
              </a:rPr>
              <a:t>He would go </a:t>
            </a:r>
            <a:r>
              <a:rPr lang="en-US" sz="1800" dirty="0" smtClean="0"/>
              <a:t>to the Borobudur </a:t>
            </a:r>
            <a:r>
              <a:rPr lang="en-US" sz="1800" dirty="0" smtClean="0">
                <a:solidFill>
                  <a:srgbClr val="FF0000"/>
                </a:solidFill>
              </a:rPr>
              <a:t>the following day</a:t>
            </a:r>
          </a:p>
          <a:p>
            <a:r>
              <a:rPr lang="en-US" sz="1800" dirty="0" smtClean="0"/>
              <a:t>They said that </a:t>
            </a:r>
            <a:r>
              <a:rPr lang="en-US" sz="1800" dirty="0" smtClean="0">
                <a:solidFill>
                  <a:srgbClr val="FF0000"/>
                </a:solidFill>
              </a:rPr>
              <a:t>they was studying </a:t>
            </a:r>
            <a:r>
              <a:rPr lang="en-US" sz="1800" dirty="0" err="1" smtClean="0"/>
              <a:t>Englihs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then</a:t>
            </a:r>
          </a:p>
          <a:p>
            <a:r>
              <a:rPr lang="en-US" sz="1800" dirty="0" err="1" smtClean="0"/>
              <a:t>Tomm</a:t>
            </a:r>
            <a:r>
              <a:rPr lang="en-US" sz="1800" dirty="0" smtClean="0"/>
              <a:t> said </a:t>
            </a:r>
            <a:r>
              <a:rPr lang="en-US" sz="1800" dirty="0" smtClean="0">
                <a:solidFill>
                  <a:srgbClr val="FF0000"/>
                </a:solidFill>
              </a:rPr>
              <a:t>he didn’t </a:t>
            </a:r>
            <a:r>
              <a:rPr lang="en-US" sz="1800" dirty="0" smtClean="0"/>
              <a:t>understand </a:t>
            </a:r>
            <a:r>
              <a:rPr lang="en-US" sz="1800" dirty="0" smtClean="0">
                <a:solidFill>
                  <a:srgbClr val="FF0000"/>
                </a:solidFill>
              </a:rPr>
              <a:t>that</a:t>
            </a:r>
            <a:r>
              <a:rPr lang="en-US" sz="1800" dirty="0" smtClean="0"/>
              <a:t> question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870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849</Words>
  <Application>Microsoft Office PowerPoint</Application>
  <PresentationFormat>On-screen Show (4:3)</PresentationFormat>
  <Paragraphs>234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LESSON REVIEW REPORTED SPEECH</vt:lpstr>
      <vt:lpstr>THE RULES CHANGES OF REPORTED SPEECH</vt:lpstr>
      <vt:lpstr>PowerPoint Presentation</vt:lpstr>
      <vt:lpstr>CHANGES OF TENSES</vt:lpstr>
      <vt:lpstr>The Changes of tobe and Auxiliary</vt:lpstr>
      <vt:lpstr>PowerPoint Presentation</vt:lpstr>
      <vt:lpstr>Kinds of Direct and Indirect  Speech REPORTED SPEECH</vt:lpstr>
      <vt:lpstr>1. STATEMENT </vt:lpstr>
      <vt:lpstr>STATEMENT EXAMPLE</vt:lpstr>
      <vt:lpstr>2. Reported  Imperative</vt:lpstr>
      <vt:lpstr>TYPES OF QUESTIONS</vt:lpstr>
      <vt:lpstr>YES / NO QUESTION (if/ whether)</vt:lpstr>
      <vt:lpstr>WH-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RIVIEW REPORTED SPEECH</dc:title>
  <dc:creator>USER</dc:creator>
  <cp:lastModifiedBy>USER</cp:lastModifiedBy>
  <cp:revision>11</cp:revision>
  <dcterms:created xsi:type="dcterms:W3CDTF">2020-11-30T01:41:55Z</dcterms:created>
  <dcterms:modified xsi:type="dcterms:W3CDTF">2020-12-01T01:47:56Z</dcterms:modified>
</cp:coreProperties>
</file>