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258" r:id="rId2"/>
    <p:sldId id="260" r:id="rId3"/>
    <p:sldId id="261" r:id="rId4"/>
    <p:sldId id="276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D4D9-F90B-4FE2-9872-76C522755BE5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DC0C-00B3-4D95-8603-052077A506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099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913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424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32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321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87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539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2555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719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393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288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300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501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727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97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88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323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ADAD-E316-4E18-853D-F8849CB5455C}" type="datetimeFigureOut">
              <a:rPr lang="en-ID" smtClean="0"/>
              <a:t>1/7/2022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D8C5E2-2308-4D49-B752-FA5D9853E79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2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8D674-85C4-4647-8708-D9D570D93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048" y="935420"/>
            <a:ext cx="8618483" cy="921152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LARUTAN  ASAM  &amp;  BASA</a:t>
            </a:r>
            <a:endParaRPr lang="en-ID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F69D41-7E6A-495F-81EA-47DD88ADB92E}"/>
              </a:ext>
            </a:extLst>
          </p:cNvPr>
          <p:cNvSpPr txBox="1"/>
          <p:nvPr/>
        </p:nvSpPr>
        <p:spPr>
          <a:xfrm>
            <a:off x="2701159" y="2774731"/>
            <a:ext cx="7094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 TEORI   ASAM dan BASA</a:t>
            </a:r>
          </a:p>
          <a:p>
            <a:pPr marL="342900" indent="-342900">
              <a:buAutoNum type="arabicPeriod"/>
            </a:pPr>
            <a:endParaRPr lang="en-US" sz="4000" dirty="0"/>
          </a:p>
          <a:p>
            <a:pPr marL="342900" indent="-342900">
              <a:buAutoNum type="arabicPeriod"/>
            </a:pPr>
            <a:r>
              <a:rPr lang="en-US" sz="4000" dirty="0"/>
              <a:t> pH </a:t>
            </a:r>
            <a:r>
              <a:rPr lang="en-US" sz="4000" dirty="0" err="1"/>
              <a:t>Larutan</a:t>
            </a:r>
            <a:r>
              <a:rPr lang="en-US" sz="4000" dirty="0"/>
              <a:t> ASAM dan BASA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84734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5D6407-53AF-47DB-9108-6136C008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19F3D00-DAFE-4ADF-8E13-7CF8B24E4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807" y="1156138"/>
            <a:ext cx="9186041" cy="4885887"/>
          </a:xfrm>
        </p:spPr>
      </p:pic>
    </p:spTree>
    <p:extLst>
      <p:ext uri="{BB962C8B-B14F-4D97-AF65-F5344CB8AC3E}">
        <p14:creationId xmlns:p14="http://schemas.microsoft.com/office/powerpoint/2010/main" val="359510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EAE5A7-1800-4349-B108-C27BF2BF2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358" y="557048"/>
            <a:ext cx="10174013" cy="5885793"/>
          </a:xfrm>
        </p:spPr>
      </p:pic>
    </p:spTree>
    <p:extLst>
      <p:ext uri="{BB962C8B-B14F-4D97-AF65-F5344CB8AC3E}">
        <p14:creationId xmlns:p14="http://schemas.microsoft.com/office/powerpoint/2010/main" val="211810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17386-A31C-484B-8F8D-CE702ED6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020790" cy="101950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A. pH  ASAM</a:t>
            </a:r>
            <a:endParaRPr lang="en-ID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8649C6-21BD-482D-9632-5B05D67EAAA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1. ASAM   KUAT   :   HCl, HBr, HI, HNO</a:t>
            </a:r>
            <a:r>
              <a:rPr lang="en-US" sz="2400" b="1" baseline="-25000" dirty="0"/>
              <a:t>3</a:t>
            </a:r>
            <a:r>
              <a:rPr lang="en-US" sz="2400" b="1" dirty="0"/>
              <a:t>, 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r>
              <a:rPr lang="en-US" sz="2400" b="1" dirty="0"/>
              <a:t>, HClO</a:t>
            </a:r>
            <a:r>
              <a:rPr lang="en-US" sz="2400" b="1" baseline="-25000" dirty="0"/>
              <a:t>4</a:t>
            </a:r>
            <a:r>
              <a:rPr lang="en-US" sz="2400" b="1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sz="3200" dirty="0"/>
              <a:t>[H]</a:t>
            </a:r>
            <a:r>
              <a:rPr lang="en-US" sz="3200" baseline="30000" dirty="0"/>
              <a:t>+</a:t>
            </a:r>
            <a:r>
              <a:rPr lang="en-US" sz="3200" dirty="0"/>
              <a:t>   =   Mas  .   n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</a:p>
          <a:p>
            <a:pPr marL="0" indent="0">
              <a:buNone/>
            </a:pPr>
            <a:r>
              <a:rPr lang="en-US" dirty="0"/>
              <a:t>             n    =  </a:t>
            </a:r>
            <a:r>
              <a:rPr lang="en-US" dirty="0" err="1"/>
              <a:t>Jumlah</a:t>
            </a:r>
            <a:r>
              <a:rPr lang="en-US" dirty="0"/>
              <a:t> atom H</a:t>
            </a:r>
          </a:p>
          <a:p>
            <a:pPr marL="0" indent="0">
              <a:buNone/>
            </a:pPr>
            <a:r>
              <a:rPr lang="en-US" dirty="0"/>
              <a:t>             M    =  mol / Liter </a:t>
            </a:r>
          </a:p>
          <a:p>
            <a:pPr marL="0" indent="0">
              <a:buNone/>
            </a:pPr>
            <a:r>
              <a:rPr lang="en-US" dirty="0"/>
              <a:t>                    =  gram / </a:t>
            </a:r>
            <a:r>
              <a:rPr lang="en-US" dirty="0" err="1"/>
              <a:t>Mr</a:t>
            </a:r>
            <a:r>
              <a:rPr lang="en-US" dirty="0"/>
              <a:t>   x  1000 / mL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012D38-BE25-462C-AD1D-273BD6E0F1F1}"/>
              </a:ext>
            </a:extLst>
          </p:cNvPr>
          <p:cNvSpPr/>
          <p:nvPr/>
        </p:nvSpPr>
        <p:spPr>
          <a:xfrm>
            <a:off x="1347660" y="3071648"/>
            <a:ext cx="4128230" cy="714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198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19608-4CF9-4AA0-97E1-71F0D5BB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Soal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C700B44-5EC8-4017-9037-5B213DEAD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55" y="1545814"/>
            <a:ext cx="6642537" cy="2836999"/>
          </a:xfrm>
        </p:spPr>
      </p:pic>
    </p:spTree>
    <p:extLst>
      <p:ext uri="{BB962C8B-B14F-4D97-AF65-F5344CB8AC3E}">
        <p14:creationId xmlns:p14="http://schemas.microsoft.com/office/powerpoint/2010/main" val="400079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A92495B-1651-4143-91D6-8E1812972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52" y="752202"/>
            <a:ext cx="10421062" cy="5238695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2. ASAM   LEMAH   :  </a:t>
            </a:r>
            <a:r>
              <a:rPr lang="en-US" sz="2000" dirty="0" err="1"/>
              <a:t>Kecuali</a:t>
            </a:r>
            <a:r>
              <a:rPr lang="en-US" sz="2000" dirty="0"/>
              <a:t>   HCl, HBr, HI, HNO</a:t>
            </a:r>
            <a:r>
              <a:rPr lang="en-US" sz="2000" baseline="-25000" dirty="0"/>
              <a:t>3</a:t>
            </a:r>
            <a:r>
              <a:rPr lang="en-US" sz="2000" dirty="0"/>
              <a:t>, 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, HClO</a:t>
            </a:r>
            <a:r>
              <a:rPr lang="en-US" sz="2000" baseline="-25000" dirty="0"/>
              <a:t>4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                 </a:t>
            </a:r>
            <a:r>
              <a:rPr lang="en-US" sz="2800" b="1" dirty="0" err="1"/>
              <a:t>Contoh</a:t>
            </a:r>
            <a:r>
              <a:rPr lang="en-US" sz="2800" b="1" dirty="0"/>
              <a:t>  : HF, H</a:t>
            </a:r>
            <a:r>
              <a:rPr lang="en-US" sz="2800" b="1" baseline="-25000" dirty="0"/>
              <a:t>2</a:t>
            </a:r>
            <a:r>
              <a:rPr lang="en-US" sz="2800" b="1" dirty="0"/>
              <a:t>S, HNO</a:t>
            </a:r>
            <a:r>
              <a:rPr lang="en-US" sz="2800" b="1" baseline="-25000" dirty="0"/>
              <a:t>2</a:t>
            </a:r>
            <a:r>
              <a:rPr lang="en-US" sz="2800" b="1" dirty="0"/>
              <a:t>, H</a:t>
            </a:r>
            <a:r>
              <a:rPr lang="en-US" sz="2800" b="1" baseline="-25000" dirty="0"/>
              <a:t>3</a:t>
            </a:r>
            <a:r>
              <a:rPr lang="en-US" sz="2800" b="1" dirty="0"/>
              <a:t>PO</a:t>
            </a:r>
            <a:r>
              <a:rPr lang="en-US" sz="2800" b="1" baseline="-25000" dirty="0"/>
              <a:t>4</a:t>
            </a:r>
            <a:r>
              <a:rPr lang="en-US" sz="2800" b="1" dirty="0"/>
              <a:t>,…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C1217F-882E-436B-B96C-8E4C9C14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2482740"/>
            <a:ext cx="7552176" cy="1731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4F4627C-52F4-4022-B285-EFC8DC51853F}"/>
                  </a:ext>
                </a:extLst>
              </p:cNvPr>
              <p:cNvSpPr txBox="1"/>
              <p:nvPr/>
            </p:nvSpPr>
            <p:spPr>
              <a:xfrm>
                <a:off x="1905001" y="4733440"/>
                <a:ext cx="55468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Catatan  :   Ka ( </a:t>
                </a:r>
                <a:r>
                  <a:rPr lang="en-US" sz="1800" b="1" dirty="0" err="1"/>
                  <a:t>tetapan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ionisasi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asam</a:t>
                </a:r>
                <a:r>
                  <a:rPr lang="en-US" sz="1800" b="1" dirty="0"/>
                  <a:t> )</a:t>
                </a:r>
              </a:p>
              <a:p>
                <a:r>
                  <a:rPr lang="en-US" b="1" dirty="0"/>
                  <a:t>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𝒅𝒆𝒓𝒂𝒋𝒂𝒕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𝒊𝒐𝒏𝒊𝒔𝒂𝒔𝒊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𝒂𝒔𝒂𝒎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F4627C-52F4-4022-B285-EFC8DC51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4733440"/>
                <a:ext cx="5546833" cy="646331"/>
              </a:xfrm>
              <a:prstGeom prst="rect">
                <a:avLst/>
              </a:prstGeom>
              <a:blipFill>
                <a:blip r:embed="rId3"/>
                <a:stretch>
                  <a:fillRect l="-990" t="-5607" b="-747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85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28321BF-4498-4432-A649-6D81320B4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16" y="184460"/>
            <a:ext cx="6162675" cy="2966243"/>
          </a:xfrm>
        </p:spPr>
      </p:pic>
    </p:spTree>
    <p:extLst>
      <p:ext uri="{BB962C8B-B14F-4D97-AF65-F5344CB8AC3E}">
        <p14:creationId xmlns:p14="http://schemas.microsoft.com/office/powerpoint/2010/main" val="47798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FFB47-9B64-4E56-B761-6A52A9E7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B. pH  BASA 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5E0598-BF15-46E2-95F9-C1E0D215C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99" y="148861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2. BASA  KUAT   :   </a:t>
            </a:r>
            <a:r>
              <a:rPr lang="en-US" sz="2400" b="1" dirty="0" err="1"/>
              <a:t>LiOH</a:t>
            </a:r>
            <a:r>
              <a:rPr lang="en-US" sz="2400" b="1" dirty="0"/>
              <a:t>, NaOH, KOH, </a:t>
            </a:r>
            <a:r>
              <a:rPr lang="en-US" sz="2400" b="1" dirty="0" err="1"/>
              <a:t>RbOH</a:t>
            </a:r>
            <a:r>
              <a:rPr lang="en-US" sz="2400" b="1" dirty="0"/>
              <a:t>, </a:t>
            </a:r>
            <a:r>
              <a:rPr lang="en-US" sz="2400" b="1" dirty="0" err="1"/>
              <a:t>CsOH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                             Ca(OH)</a:t>
            </a:r>
            <a:r>
              <a:rPr lang="en-US" sz="2400" b="1" baseline="-25000" dirty="0"/>
              <a:t>2</a:t>
            </a:r>
            <a:r>
              <a:rPr lang="en-US" sz="2400" b="1" dirty="0"/>
              <a:t>, Sr(OH)</a:t>
            </a:r>
            <a:r>
              <a:rPr lang="en-US" sz="2400" b="1" baseline="-25000" dirty="0"/>
              <a:t>2</a:t>
            </a:r>
            <a:r>
              <a:rPr lang="en-US" sz="2400" b="1" dirty="0"/>
              <a:t>, Ba(OH)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sz="3200" dirty="0"/>
              <a:t>[OH]</a:t>
            </a:r>
            <a:r>
              <a:rPr lang="en-US" sz="3200" baseline="30000" dirty="0"/>
              <a:t>-</a:t>
            </a:r>
            <a:r>
              <a:rPr lang="en-US" sz="3200" dirty="0"/>
              <a:t>   =   </a:t>
            </a:r>
            <a:r>
              <a:rPr lang="en-US" sz="3200" dirty="0" err="1"/>
              <a:t>Mbs</a:t>
            </a:r>
            <a:r>
              <a:rPr lang="en-US" sz="3200" dirty="0"/>
              <a:t>  .   n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</a:p>
          <a:p>
            <a:pPr marL="0" indent="0">
              <a:buNone/>
            </a:pPr>
            <a:r>
              <a:rPr lang="en-US" dirty="0"/>
              <a:t>             n    =  </a:t>
            </a:r>
            <a:r>
              <a:rPr lang="en-US" dirty="0" err="1"/>
              <a:t>Jumlah</a:t>
            </a:r>
            <a:r>
              <a:rPr lang="en-US" dirty="0"/>
              <a:t> atom OH</a:t>
            </a:r>
          </a:p>
          <a:p>
            <a:pPr marL="0" indent="0">
              <a:buNone/>
            </a:pPr>
            <a:r>
              <a:rPr lang="en-US" dirty="0"/>
              <a:t>             M    =  mol / Liter </a:t>
            </a:r>
          </a:p>
          <a:p>
            <a:pPr marL="0" indent="0">
              <a:buNone/>
            </a:pPr>
            <a:r>
              <a:rPr lang="en-US" dirty="0"/>
              <a:t>                    =  gram / </a:t>
            </a:r>
            <a:r>
              <a:rPr lang="en-US" dirty="0" err="1"/>
              <a:t>Mr</a:t>
            </a:r>
            <a:r>
              <a:rPr lang="en-US" dirty="0"/>
              <a:t>   x  1000 / mL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663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F8CE4F8-ADAB-453D-9285-F5FDB1517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49" y="193896"/>
            <a:ext cx="9469989" cy="3145652"/>
          </a:xfrm>
        </p:spPr>
      </p:pic>
    </p:spTree>
    <p:extLst>
      <p:ext uri="{BB962C8B-B14F-4D97-AF65-F5344CB8AC3E}">
        <p14:creationId xmlns:p14="http://schemas.microsoft.com/office/powerpoint/2010/main" val="275772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07684-1CAF-45F0-A977-A0B46F6C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400" b="1" dirty="0">
                <a:solidFill>
                  <a:schemeClr val="tx1"/>
                </a:solidFill>
              </a:rPr>
              <a:t>2.  BASA  LEMAH   :   </a:t>
            </a:r>
            <a:r>
              <a:rPr lang="en-US" sz="2400" dirty="0" err="1">
                <a:solidFill>
                  <a:schemeClr val="tx1"/>
                </a:solidFill>
              </a:rPr>
              <a:t>Kecuali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basa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kuat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                          </a:t>
            </a:r>
            <a:r>
              <a:rPr lang="en-US" sz="2400" b="1" dirty="0" err="1">
                <a:solidFill>
                  <a:schemeClr val="tx1"/>
                </a:solidFill>
              </a:rPr>
              <a:t>Contoh</a:t>
            </a:r>
            <a:r>
              <a:rPr lang="en-US" sz="2400" b="1" dirty="0">
                <a:solidFill>
                  <a:schemeClr val="tx1"/>
                </a:solidFill>
              </a:rPr>
              <a:t>  : NH</a:t>
            </a:r>
            <a:r>
              <a:rPr lang="en-US" sz="2400" b="1" baseline="-25000" dirty="0">
                <a:solidFill>
                  <a:schemeClr val="tx1"/>
                </a:solidFill>
              </a:rPr>
              <a:t>4</a:t>
            </a:r>
            <a:r>
              <a:rPr lang="en-US" sz="2400" b="1" dirty="0">
                <a:solidFill>
                  <a:schemeClr val="tx1"/>
                </a:solidFill>
              </a:rPr>
              <a:t>OH, Pb(OH)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, Zn(OH)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ID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620ACD5-7014-44DC-9412-F0185783A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738" y="3222211"/>
            <a:ext cx="5953856" cy="11733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3A17F0-D8C1-42BF-B1AC-2CFD1090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04" y="1901411"/>
            <a:ext cx="5876925" cy="1162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3A4000-5A80-46C9-9400-E653AC6BF3E2}"/>
              </a:ext>
            </a:extLst>
          </p:cNvPr>
          <p:cNvSpPr txBox="1"/>
          <p:nvPr/>
        </p:nvSpPr>
        <p:spPr>
          <a:xfrm>
            <a:off x="2236305" y="3429000"/>
            <a:ext cx="556591" cy="458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797EC33-D34C-4CE4-99B5-01879ECD7CF6}"/>
                  </a:ext>
                </a:extLst>
              </p:cNvPr>
              <p:cNvSpPr txBox="1"/>
              <p:nvPr/>
            </p:nvSpPr>
            <p:spPr>
              <a:xfrm>
                <a:off x="1689652" y="4927601"/>
                <a:ext cx="7782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Kb</a:t>
                </a:r>
                <a:r>
                  <a:rPr lang="en-US" sz="2400" dirty="0"/>
                  <a:t>  =  </a:t>
                </a:r>
                <a:r>
                  <a:rPr lang="en-US" sz="2400" dirty="0" err="1"/>
                  <a:t>Tetapan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ionisasi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basa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I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D" sz="2400" dirty="0"/>
                  <a:t>    =  </a:t>
                </a:r>
                <a:r>
                  <a:rPr lang="en-ID" sz="2400" dirty="0" err="1"/>
                  <a:t>Derajat</a:t>
                </a:r>
                <a:r>
                  <a:rPr lang="en-ID" sz="2400" dirty="0"/>
                  <a:t> </a:t>
                </a:r>
                <a:r>
                  <a:rPr lang="en-ID" sz="2400" dirty="0" err="1"/>
                  <a:t>ionisasi</a:t>
                </a:r>
                <a:endParaRPr lang="en-ID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97EC33-D34C-4CE4-99B5-01879ECD7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52" y="4927601"/>
                <a:ext cx="7782339" cy="830997"/>
              </a:xfrm>
              <a:prstGeom prst="rect">
                <a:avLst/>
              </a:prstGeom>
              <a:blipFill>
                <a:blip r:embed="rId4"/>
                <a:stretch>
                  <a:fillRect l="-1175" t="-5839" b="-1532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14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617DC-8FB2-40F8-B016-494D5D32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652275" cy="79181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Soal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E9BE8B0-623E-4D02-86B0-CAC8B6A91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27" y="1446636"/>
            <a:ext cx="9380537" cy="36819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CA2DDB-D951-4258-8426-266EC3077B12}"/>
              </a:ext>
            </a:extLst>
          </p:cNvPr>
          <p:cNvSpPr txBox="1"/>
          <p:nvPr/>
        </p:nvSpPr>
        <p:spPr>
          <a:xfrm>
            <a:off x="278296" y="1401417"/>
            <a:ext cx="399038" cy="506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0296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A9A836F-80FD-4C0D-A108-5C2FE4F69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885" y="649191"/>
            <a:ext cx="9960229" cy="5559617"/>
          </a:xfrm>
        </p:spPr>
      </p:pic>
    </p:spTree>
    <p:extLst>
      <p:ext uri="{BB962C8B-B14F-4D97-AF65-F5344CB8AC3E}">
        <p14:creationId xmlns:p14="http://schemas.microsoft.com/office/powerpoint/2010/main" val="373006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7F9D0-E892-45F9-B4D6-7979ACE0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870"/>
            <a:ext cx="2843632" cy="83031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Soal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9060A5-9DC9-46F6-93DB-153E7E880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9123"/>
            <a:ext cx="8528788" cy="4637690"/>
          </a:xfrm>
        </p:spPr>
      </p:pic>
    </p:spTree>
    <p:extLst>
      <p:ext uri="{BB962C8B-B14F-4D97-AF65-F5344CB8AC3E}">
        <p14:creationId xmlns:p14="http://schemas.microsoft.com/office/powerpoint/2010/main" val="190317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D9778-71B1-45E7-ACF8-D7DA144B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399327" cy="1080052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Syarat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spesi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bersifat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amfoter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C53686-DC6B-44CD-9B81-8DE9581D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65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1.   </a:t>
            </a:r>
            <a:r>
              <a:rPr lang="en-US" sz="2400" dirty="0" err="1"/>
              <a:t>Spesi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proton ( H</a:t>
            </a:r>
            <a:r>
              <a:rPr lang="en-US" sz="2400" baseline="30000" dirty="0"/>
              <a:t>+</a:t>
            </a:r>
            <a:r>
              <a:rPr lang="en-US" sz="2400" dirty="0"/>
              <a:t> )</a:t>
            </a:r>
          </a:p>
          <a:p>
            <a:pPr marL="0" indent="0">
              <a:buNone/>
            </a:pPr>
            <a:r>
              <a:rPr lang="en-US" sz="2400" dirty="0"/>
              <a:t>    2.   </a:t>
            </a:r>
            <a:r>
              <a:rPr lang="en-US" sz="2400" dirty="0" err="1"/>
              <a:t>Tidan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bermuatan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 :   HCO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 ,  H</a:t>
            </a:r>
            <a:r>
              <a:rPr lang="en-US" sz="2400" baseline="-25000" dirty="0"/>
              <a:t>2</a:t>
            </a:r>
            <a:r>
              <a:rPr lang="en-US" sz="2400" dirty="0"/>
              <a:t>S,   H</a:t>
            </a:r>
            <a:r>
              <a:rPr lang="en-US" sz="2400" baseline="-25000" dirty="0"/>
              <a:t>2</a:t>
            </a:r>
            <a:r>
              <a:rPr lang="en-US" sz="2400" dirty="0"/>
              <a:t>O    </a:t>
            </a:r>
            <a:r>
              <a:rPr lang="en-US" sz="2400" dirty="0">
                <a:sym typeface="Wingdings 2" panose="05020102010507070707" pitchFamily="18" charset="2"/>
              </a:rPr>
              <a:t>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NH</a:t>
            </a:r>
            <a:r>
              <a:rPr lang="en-US" sz="2400" baseline="-25000" dirty="0"/>
              <a:t>4</a:t>
            </a:r>
            <a:r>
              <a:rPr lang="en-US" sz="2400" baseline="30000" dirty="0"/>
              <a:t>+</a:t>
            </a:r>
            <a:r>
              <a:rPr lang="en-US" sz="2400" dirty="0"/>
              <a:t>   ,    CO</a:t>
            </a:r>
            <a:r>
              <a:rPr lang="en-US" sz="2400" baseline="-25000" dirty="0"/>
              <a:t>3</a:t>
            </a:r>
            <a:r>
              <a:rPr lang="en-US" sz="2400" baseline="30000" dirty="0"/>
              <a:t>2-</a:t>
            </a:r>
            <a:endParaRPr lang="en-ID" sz="2400" baseline="30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03C1FA5-C557-49C6-9455-4A304E3549A3}"/>
              </a:ext>
            </a:extLst>
          </p:cNvPr>
          <p:cNvCxnSpPr/>
          <p:nvPr/>
        </p:nvCxnSpPr>
        <p:spPr>
          <a:xfrm flipV="1">
            <a:off x="2405270" y="3717235"/>
            <a:ext cx="586408" cy="30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DB83B85-00B3-43BF-A9EF-4B79E290C738}"/>
              </a:ext>
            </a:extLst>
          </p:cNvPr>
          <p:cNvCxnSpPr/>
          <p:nvPr/>
        </p:nvCxnSpPr>
        <p:spPr>
          <a:xfrm flipV="1">
            <a:off x="3727174" y="3717235"/>
            <a:ext cx="586408" cy="30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00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0D90D05-6A0C-4D46-BC1D-66C8AF74E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45" y="552505"/>
            <a:ext cx="10258496" cy="5795743"/>
          </a:xfrm>
        </p:spPr>
      </p:pic>
    </p:spTree>
    <p:extLst>
      <p:ext uri="{BB962C8B-B14F-4D97-AF65-F5344CB8AC3E}">
        <p14:creationId xmlns:p14="http://schemas.microsoft.com/office/powerpoint/2010/main" val="13512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FC4120-B282-4342-AF75-C995BB838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138" y="1268905"/>
            <a:ext cx="10195033" cy="4206985"/>
          </a:xfrm>
        </p:spPr>
      </p:pic>
    </p:spTree>
    <p:extLst>
      <p:ext uri="{BB962C8B-B14F-4D97-AF65-F5344CB8AC3E}">
        <p14:creationId xmlns:p14="http://schemas.microsoft.com/office/powerpoint/2010/main" val="6674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8D674-85C4-4647-8708-D9D570D93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94F236-F058-4222-A1A8-1DAEF7234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1412F7-D336-4F18-9947-729753632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351340"/>
            <a:ext cx="9269067" cy="64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432BC-8479-4C8E-A540-2C5E47BA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041811" cy="10300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 </a:t>
            </a:r>
            <a:r>
              <a:rPr lang="en-US" dirty="0" err="1">
                <a:solidFill>
                  <a:srgbClr val="FF0000"/>
                </a:solidFill>
              </a:rPr>
              <a:t>Asam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>
                <a:solidFill>
                  <a:schemeClr val="accent2"/>
                </a:solidFill>
              </a:rPr>
              <a:t>Basa</a:t>
            </a:r>
            <a:endParaRPr lang="en-ID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7416FF0-64F9-4FFA-A5ED-61777DB7C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3738" y="132447"/>
            <a:ext cx="6852745" cy="398313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FBAFA0-40D6-420D-8497-ABA93893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9" y="2921876"/>
            <a:ext cx="11750565" cy="41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00E5007-7BFB-432A-BB1C-C0487389B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406" y="94594"/>
            <a:ext cx="9165021" cy="39624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8CDF97-0336-454B-BA88-CFD652D0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07" y="3514725"/>
            <a:ext cx="9165019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387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</TotalTime>
  <Words>226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Trebuchet MS</vt:lpstr>
      <vt:lpstr>Wingdings 2</vt:lpstr>
      <vt:lpstr>Wingdings 3</vt:lpstr>
      <vt:lpstr>Facet</vt:lpstr>
      <vt:lpstr>LARUTAN  ASAM  &amp;  BASA</vt:lpstr>
      <vt:lpstr>PowerPoint Presentation</vt:lpstr>
      <vt:lpstr>Contoh Soal</vt:lpstr>
      <vt:lpstr>Syarat spesi bersifat amfoter </vt:lpstr>
      <vt:lpstr>PowerPoint Presentation</vt:lpstr>
      <vt:lpstr>PowerPoint Presentation</vt:lpstr>
      <vt:lpstr>PowerPoint Presentation</vt:lpstr>
      <vt:lpstr>pH Asam dan Basa</vt:lpstr>
      <vt:lpstr>PowerPoint Presentation</vt:lpstr>
      <vt:lpstr>PowerPoint Presentation</vt:lpstr>
      <vt:lpstr>PowerPoint Presentation</vt:lpstr>
      <vt:lpstr>A. pH  ASAM</vt:lpstr>
      <vt:lpstr>Contoh Soal</vt:lpstr>
      <vt:lpstr>PowerPoint Presentation</vt:lpstr>
      <vt:lpstr>PowerPoint Presentation</vt:lpstr>
      <vt:lpstr>B. pH  BASA </vt:lpstr>
      <vt:lpstr>PowerPoint Presentation</vt:lpstr>
      <vt:lpstr>2.  BASA  LEMAH   :   Kecuali  basa kuat                                 Contoh  : NH4OH, Pb(OH)2, Zn(OH)2 </vt:lpstr>
      <vt:lpstr>Contoh Soal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LARUTAN  ASAM  &amp;  BASA</dc:title>
  <dc:creator>Juanda Rikki</dc:creator>
  <cp:lastModifiedBy>emachines</cp:lastModifiedBy>
  <cp:revision>2</cp:revision>
  <dcterms:created xsi:type="dcterms:W3CDTF">2022-01-04T09:36:02Z</dcterms:created>
  <dcterms:modified xsi:type="dcterms:W3CDTF">2022-01-06T22:02:39Z</dcterms:modified>
</cp:coreProperties>
</file>