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ACD"/>
    <a:srgbClr val="30C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2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C1C6-F245-4ED0-BFB1-47F2AD3A38B2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2FF3-BEF1-4220-9183-90A04B15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830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LARUTAN ASAM BASA -1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5847" y="344729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BY.RAHEL KEMIT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11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40677"/>
            <a:ext cx="11774658" cy="64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11015"/>
            <a:ext cx="11830930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6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309489"/>
            <a:ext cx="11591778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6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153551" y="618979"/>
            <a:ext cx="10072467" cy="579589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SEKIAN DAN TERIMAKASIH…………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err="1" smtClean="0"/>
              <a:t>Chayooooo</a:t>
            </a:r>
            <a:r>
              <a:rPr lang="en-US" sz="4000" b="1" dirty="0" smtClean="0"/>
              <a:t>………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3230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7" y="689317"/>
            <a:ext cx="1057890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Ada </a:t>
            </a:r>
            <a:r>
              <a:rPr lang="en-US" sz="4000" b="1" dirty="0" err="1" smtClean="0">
                <a:solidFill>
                  <a:srgbClr val="0070C0"/>
                </a:solidFill>
              </a:rPr>
              <a:t>dikenal</a:t>
            </a:r>
            <a:r>
              <a:rPr lang="en-US" sz="4000" b="1" dirty="0" smtClean="0">
                <a:solidFill>
                  <a:srgbClr val="0070C0"/>
                </a:solidFill>
              </a:rPr>
              <a:t> 3 </a:t>
            </a:r>
            <a:r>
              <a:rPr lang="en-US" sz="4000" b="1" dirty="0" err="1" smtClean="0">
                <a:solidFill>
                  <a:srgbClr val="0070C0"/>
                </a:solidFill>
              </a:rPr>
              <a:t>teori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asam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basa</a:t>
            </a:r>
            <a:r>
              <a:rPr lang="en-US" sz="4000" b="1" dirty="0" smtClean="0">
                <a:solidFill>
                  <a:srgbClr val="0070C0"/>
                </a:solidFill>
              </a:rPr>
              <a:t> , </a:t>
            </a:r>
            <a:r>
              <a:rPr lang="en-US" sz="4000" b="1" dirty="0" err="1" smtClean="0">
                <a:solidFill>
                  <a:srgbClr val="0070C0"/>
                </a:solidFill>
              </a:rPr>
              <a:t>Yaitu</a:t>
            </a:r>
            <a:r>
              <a:rPr lang="en-US" sz="4000" b="1" dirty="0" smtClean="0">
                <a:solidFill>
                  <a:srgbClr val="0070C0"/>
                </a:solidFill>
              </a:rPr>
              <a:t> :</a:t>
            </a:r>
          </a:p>
          <a:p>
            <a:endParaRPr lang="en-US" sz="4000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Arhennius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2. </a:t>
            </a:r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Bronsted</a:t>
            </a:r>
            <a:r>
              <a:rPr lang="en-US" sz="3600" b="1" dirty="0" smtClean="0"/>
              <a:t>-Lowry</a:t>
            </a:r>
          </a:p>
          <a:p>
            <a:pPr marL="342900" indent="-342900">
              <a:buAutoNum type="arabicPeriod"/>
            </a:pPr>
            <a:endParaRPr lang="en-US" sz="3600" b="1" dirty="0"/>
          </a:p>
          <a:p>
            <a:r>
              <a:rPr lang="en-US" sz="3600" b="1" dirty="0" smtClean="0"/>
              <a:t>3. </a:t>
            </a:r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basa</a:t>
            </a:r>
            <a:r>
              <a:rPr lang="en-US" sz="3600" b="1" dirty="0" smtClean="0"/>
              <a:t> Lewis</a:t>
            </a:r>
          </a:p>
          <a:p>
            <a:pPr marL="342900" indent="-342900">
              <a:buAutoNum type="arabicPeriod"/>
            </a:pPr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dirty="0" smtClean="0"/>
              <a:t>Kita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membahas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persatu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pertemuan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perdana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kita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bahas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Arhennius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032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225084"/>
            <a:ext cx="11901268" cy="66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7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8" y="86916"/>
            <a:ext cx="1163398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Pengelompokan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Asam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Berdasarkan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jumlah</a:t>
            </a:r>
            <a:r>
              <a:rPr lang="en-US" sz="2800" b="1" dirty="0">
                <a:solidFill>
                  <a:srgbClr val="002060"/>
                </a:solidFill>
              </a:rPr>
              <a:t> ion H+ yang </a:t>
            </a:r>
            <a:r>
              <a:rPr lang="en-US" sz="2800" b="1" dirty="0" err="1">
                <a:solidFill>
                  <a:srgbClr val="002060"/>
                </a:solidFill>
              </a:rPr>
              <a:t>dilepaskan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</a:rPr>
              <a:t>Asam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monoprotik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melepaskan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satu</a:t>
            </a:r>
            <a:r>
              <a:rPr lang="en-US" sz="3200" dirty="0">
                <a:solidFill>
                  <a:srgbClr val="FF0000"/>
                </a:solidFill>
              </a:rPr>
              <a:t> ion H+)</a:t>
            </a:r>
          </a:p>
          <a:p>
            <a:r>
              <a:rPr lang="en-US" sz="3200" dirty="0" err="1"/>
              <a:t>Contoh</a:t>
            </a:r>
            <a:r>
              <a:rPr lang="en-US" sz="3200" dirty="0"/>
              <a:t> :</a:t>
            </a:r>
          </a:p>
          <a:p>
            <a:r>
              <a:rPr lang="en-US" sz="3200" dirty="0" err="1"/>
              <a:t>HCl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→ H</a:t>
            </a:r>
            <a:r>
              <a:rPr lang="en-US" sz="3200" baseline="30000" dirty="0"/>
              <a:t>+</a:t>
            </a:r>
            <a:r>
              <a:rPr lang="en-US" sz="3200" dirty="0"/>
              <a:t> (</a:t>
            </a:r>
            <a:r>
              <a:rPr lang="en-US" sz="3200" dirty="0" err="1"/>
              <a:t>aq</a:t>
            </a:r>
            <a:r>
              <a:rPr lang="en-US" sz="3200" dirty="0"/>
              <a:t>) + </a:t>
            </a:r>
            <a:r>
              <a:rPr lang="en-US" sz="3200" dirty="0" err="1"/>
              <a:t>Cl</a:t>
            </a:r>
            <a:r>
              <a:rPr lang="en-US" sz="3200" baseline="30000" dirty="0"/>
              <a:t>-</a:t>
            </a:r>
            <a:r>
              <a:rPr lang="en-US" sz="3200" dirty="0"/>
              <a:t> (</a:t>
            </a:r>
            <a:r>
              <a:rPr lang="en-US" sz="3200" dirty="0" err="1"/>
              <a:t>aq</a:t>
            </a:r>
            <a:r>
              <a:rPr lang="en-US" sz="3200" dirty="0"/>
              <a:t>)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</a:rPr>
              <a:t>Asam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diprotik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melepaskan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dua</a:t>
            </a:r>
            <a:r>
              <a:rPr lang="en-US" sz="3200" dirty="0">
                <a:solidFill>
                  <a:srgbClr val="FF0000"/>
                </a:solidFill>
              </a:rPr>
              <a:t> ion H+)</a:t>
            </a:r>
          </a:p>
          <a:p>
            <a:r>
              <a:rPr lang="en-US" sz="3200" dirty="0" err="1"/>
              <a:t>Contoh</a:t>
            </a:r>
            <a:r>
              <a:rPr lang="en-US" sz="3200" dirty="0"/>
              <a:t> :</a:t>
            </a:r>
          </a:p>
          <a:p>
            <a:r>
              <a:rPr lang="en-US" sz="3200" dirty="0"/>
              <a:t>H2SO4(</a:t>
            </a:r>
            <a:r>
              <a:rPr lang="en-US" sz="3200" dirty="0" err="1"/>
              <a:t>aq</a:t>
            </a:r>
            <a:r>
              <a:rPr lang="en-US" sz="3200" dirty="0"/>
              <a:t>) → 2H</a:t>
            </a:r>
            <a:r>
              <a:rPr lang="en-US" sz="3200" baseline="30000" dirty="0"/>
              <a:t>+</a:t>
            </a:r>
            <a:r>
              <a:rPr lang="en-US" sz="3200" dirty="0"/>
              <a:t> (</a:t>
            </a:r>
            <a:r>
              <a:rPr lang="en-US" sz="3200" dirty="0" err="1"/>
              <a:t>aq</a:t>
            </a:r>
            <a:r>
              <a:rPr lang="en-US" sz="3200" dirty="0"/>
              <a:t>) + SO4</a:t>
            </a:r>
            <a:r>
              <a:rPr lang="en-US" sz="3200" baseline="30000" dirty="0"/>
              <a:t>-2</a:t>
            </a:r>
            <a:r>
              <a:rPr lang="en-US" sz="3200" dirty="0"/>
              <a:t> (</a:t>
            </a:r>
            <a:r>
              <a:rPr lang="en-US" sz="3200" dirty="0" err="1"/>
              <a:t>aq</a:t>
            </a:r>
            <a:r>
              <a:rPr lang="en-US" sz="3200" dirty="0"/>
              <a:t>)</a:t>
            </a:r>
          </a:p>
          <a:p>
            <a:r>
              <a:rPr lang="en-US" sz="3200" dirty="0"/>
              <a:t> 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err="1"/>
              <a:t>Contoh</a:t>
            </a:r>
            <a:r>
              <a:rPr lang="en-US" sz="3200" dirty="0"/>
              <a:t> 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c. </a:t>
            </a:r>
            <a:r>
              <a:rPr lang="en-US" sz="3200" dirty="0" err="1" smtClean="0">
                <a:solidFill>
                  <a:srgbClr val="FF0000"/>
                </a:solidFill>
              </a:rPr>
              <a:t>Asam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tripotik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melepaskan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tiga</a:t>
            </a:r>
            <a:r>
              <a:rPr lang="en-US" sz="3200" dirty="0">
                <a:solidFill>
                  <a:srgbClr val="FF0000"/>
                </a:solidFill>
              </a:rPr>
              <a:t> ion H+)</a:t>
            </a:r>
          </a:p>
          <a:p>
            <a:r>
              <a:rPr lang="en-US" sz="3200" dirty="0"/>
              <a:t>H3PO4(</a:t>
            </a:r>
            <a:r>
              <a:rPr lang="en-US" sz="3200" dirty="0" err="1"/>
              <a:t>aq</a:t>
            </a:r>
            <a:r>
              <a:rPr lang="en-US" sz="3200" dirty="0"/>
              <a:t>) → 3H</a:t>
            </a:r>
            <a:r>
              <a:rPr lang="en-US" sz="3200" baseline="30000" dirty="0"/>
              <a:t>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+ PO4</a:t>
            </a:r>
            <a:r>
              <a:rPr lang="en-US" sz="3200" baseline="30000" dirty="0"/>
              <a:t>-3</a:t>
            </a:r>
            <a:r>
              <a:rPr lang="en-US" sz="3200" dirty="0"/>
              <a:t> (</a:t>
            </a:r>
            <a:r>
              <a:rPr lang="en-US" sz="3200" dirty="0" err="1"/>
              <a:t>aq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7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950" y="0"/>
            <a:ext cx="1164805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Pengelompokan</a:t>
            </a:r>
            <a:r>
              <a:rPr lang="en-US" sz="2800" b="1" dirty="0"/>
              <a:t> </a:t>
            </a:r>
            <a:r>
              <a:rPr lang="en-US" sz="2800" b="1" dirty="0" err="1"/>
              <a:t>Asam</a:t>
            </a:r>
            <a:r>
              <a:rPr lang="en-US" sz="2800" b="1" dirty="0"/>
              <a:t> </a:t>
            </a:r>
            <a:r>
              <a:rPr lang="en-US" sz="2800" b="1" dirty="0" err="1"/>
              <a:t>Berdasarkan</a:t>
            </a:r>
            <a:r>
              <a:rPr lang="en-US" sz="2800" b="1" dirty="0"/>
              <a:t> </a:t>
            </a:r>
            <a:r>
              <a:rPr lang="en-US" sz="2800" b="1" dirty="0" err="1"/>
              <a:t>rumus</a:t>
            </a:r>
            <a:r>
              <a:rPr lang="en-US" sz="2800" b="1" dirty="0"/>
              <a:t> </a:t>
            </a:r>
            <a:r>
              <a:rPr lang="en-US" sz="2800" b="1" dirty="0" err="1" smtClean="0"/>
              <a:t>kimianya</a:t>
            </a:r>
            <a:endParaRPr lang="en-US" sz="2800" b="1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rgbClr val="FF0000"/>
                </a:solidFill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</a:rPr>
              <a:t>Asam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non </a:t>
            </a:r>
            <a:r>
              <a:rPr lang="en-US" sz="2800" dirty="0" err="1">
                <a:solidFill>
                  <a:srgbClr val="FF0000"/>
                </a:solidFill>
              </a:rPr>
              <a:t>oksi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tidak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mengandung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oksigen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/>
          </a:p>
          <a:p>
            <a:r>
              <a:rPr lang="en-US" sz="2800" b="1" dirty="0" err="1"/>
              <a:t>Contoh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HF, </a:t>
            </a:r>
            <a:r>
              <a:rPr lang="en-US" sz="2800" b="1" dirty="0" err="1"/>
              <a:t>HCl</a:t>
            </a:r>
            <a:r>
              <a:rPr lang="en-US" sz="2800" b="1" dirty="0"/>
              <a:t>, </a:t>
            </a:r>
            <a:r>
              <a:rPr lang="en-US" sz="2800" b="1" dirty="0" err="1"/>
              <a:t>HBr</a:t>
            </a:r>
            <a:r>
              <a:rPr lang="en-US" sz="2800" b="1" dirty="0"/>
              <a:t>, HCN, </a:t>
            </a:r>
            <a:r>
              <a:rPr lang="en-US" sz="2800" b="1" dirty="0" smtClean="0"/>
              <a:t>H2S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</a:rPr>
              <a:t>Asam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oksi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mengandung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oksigen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/>
          </a:p>
          <a:p>
            <a:r>
              <a:rPr lang="en-US" sz="2800" b="1" dirty="0" err="1"/>
              <a:t>Contoh</a:t>
            </a:r>
            <a:r>
              <a:rPr lang="en-US" sz="2800" b="1" dirty="0"/>
              <a:t> :</a:t>
            </a:r>
          </a:p>
          <a:p>
            <a:r>
              <a:rPr lang="en-US" sz="2800" b="1" dirty="0" err="1"/>
              <a:t>HClO</a:t>
            </a:r>
            <a:r>
              <a:rPr lang="en-US" sz="2800" b="1" dirty="0"/>
              <a:t>, HNO3, H2SO4, H2CO3, H3PO3, </a:t>
            </a:r>
            <a:r>
              <a:rPr lang="en-US" sz="2800" b="1" dirty="0" smtClean="0"/>
              <a:t>H3PO4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</a:rPr>
              <a:t>Asam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organik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asam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oksi</a:t>
            </a:r>
            <a:r>
              <a:rPr lang="en-US" sz="2800" dirty="0">
                <a:solidFill>
                  <a:srgbClr val="FF0000"/>
                </a:solidFill>
              </a:rPr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merupakan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senyawa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organik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endParaRPr lang="en-US" sz="2800" dirty="0"/>
          </a:p>
          <a:p>
            <a:r>
              <a:rPr lang="en-US" sz="2800" b="1" dirty="0" err="1"/>
              <a:t>Contoh</a:t>
            </a:r>
            <a:r>
              <a:rPr lang="en-US" sz="2800" b="1" dirty="0"/>
              <a:t> :</a:t>
            </a:r>
          </a:p>
          <a:p>
            <a:r>
              <a:rPr lang="en-US" sz="2800" b="1" dirty="0"/>
              <a:t>HCOOH, CH3COOH, C2H5COOH, C6H5COOH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281354"/>
            <a:ext cx="118168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Pengelompokan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AsamBerdasarkan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kekuatannya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asamnya</a:t>
            </a:r>
            <a:r>
              <a:rPr lang="en-US" sz="3600" dirty="0">
                <a:solidFill>
                  <a:srgbClr val="002060"/>
                </a:solidFill>
              </a:rPr>
              <a:t> , </a:t>
            </a:r>
            <a:r>
              <a:rPr lang="en-US" sz="3600" dirty="0" err="1">
                <a:solidFill>
                  <a:srgbClr val="002060"/>
                </a:solidFill>
              </a:rPr>
              <a:t>atau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(</a:t>
            </a:r>
            <a:r>
              <a:rPr lang="en-US" sz="3600" dirty="0" err="1">
                <a:solidFill>
                  <a:srgbClr val="002060"/>
                </a:solidFill>
              </a:rPr>
              <a:t>besarnya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derajat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ionisasinya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dalam</a:t>
            </a:r>
            <a:r>
              <a:rPr lang="en-US" sz="3600" dirty="0">
                <a:solidFill>
                  <a:srgbClr val="002060"/>
                </a:solidFill>
              </a:rPr>
              <a:t> air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a. </a:t>
            </a:r>
            <a:r>
              <a:rPr lang="en-US" sz="3600" dirty="0" err="1" smtClean="0">
                <a:solidFill>
                  <a:srgbClr val="FF0000"/>
                </a:solidFill>
              </a:rPr>
              <a:t>Asam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kuat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derajat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ionisasi</a:t>
            </a:r>
            <a:r>
              <a:rPr lang="en-US" sz="3600" dirty="0">
                <a:solidFill>
                  <a:srgbClr val="FF0000"/>
                </a:solidFill>
              </a:rPr>
              <a:t>=1; </a:t>
            </a:r>
            <a:r>
              <a:rPr lang="en-US" sz="3600" dirty="0" err="1">
                <a:solidFill>
                  <a:srgbClr val="FF0000"/>
                </a:solidFill>
              </a:rPr>
              <a:t>terionisasi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sempurna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/>
              <a:t>Contoh</a:t>
            </a:r>
            <a:r>
              <a:rPr lang="en-US" sz="3600" dirty="0"/>
              <a:t> :</a:t>
            </a:r>
          </a:p>
          <a:p>
            <a:r>
              <a:rPr lang="en-US" sz="3600" dirty="0" err="1"/>
              <a:t>HCl</a:t>
            </a:r>
            <a:r>
              <a:rPr lang="en-US" sz="3600" dirty="0"/>
              <a:t>, </a:t>
            </a:r>
            <a:r>
              <a:rPr lang="en-US" sz="3600" dirty="0" err="1"/>
              <a:t>HBr</a:t>
            </a:r>
            <a:r>
              <a:rPr lang="en-US" sz="3600" dirty="0"/>
              <a:t>, HI, HNO3, HClO3, HClO4,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smtClean="0"/>
              <a:t>H2SO4</a:t>
            </a:r>
          </a:p>
          <a:p>
            <a:r>
              <a:rPr lang="en-US" sz="3600" dirty="0" smtClean="0"/>
              <a:t> </a:t>
            </a:r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b. </a:t>
            </a:r>
            <a:r>
              <a:rPr lang="en-US" sz="3600" dirty="0" err="1" smtClean="0">
                <a:solidFill>
                  <a:srgbClr val="FF0000"/>
                </a:solidFill>
              </a:rPr>
              <a:t>Asam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lemah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derajat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ionisasi</a:t>
            </a:r>
            <a:r>
              <a:rPr lang="en-US" sz="3600" dirty="0">
                <a:solidFill>
                  <a:srgbClr val="FF0000"/>
                </a:solidFill>
              </a:rPr>
              <a:t>&lt;1; </a:t>
            </a:r>
            <a:r>
              <a:rPr lang="en-US" sz="3600" dirty="0" err="1">
                <a:solidFill>
                  <a:srgbClr val="FF0000"/>
                </a:solidFill>
              </a:rPr>
              <a:t>terionisasi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sebagian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/>
              <a:t>Contoh</a:t>
            </a:r>
            <a:r>
              <a:rPr lang="en-US" sz="3600" dirty="0"/>
              <a:t> :</a:t>
            </a:r>
          </a:p>
          <a:p>
            <a:r>
              <a:rPr lang="en-US" sz="3600" dirty="0"/>
              <a:t>HCOOH, CH3COOH, H2CO3, HCN, </a:t>
            </a:r>
            <a:r>
              <a:rPr lang="en-US" sz="3600" dirty="0" err="1"/>
              <a:t>dan</a:t>
            </a:r>
            <a:r>
              <a:rPr lang="en-US" sz="3600" dirty="0"/>
              <a:t> H2S</a:t>
            </a:r>
          </a:p>
        </p:txBody>
      </p:sp>
    </p:spTree>
    <p:extLst>
      <p:ext uri="{BB962C8B-B14F-4D97-AF65-F5344CB8AC3E}">
        <p14:creationId xmlns:p14="http://schemas.microsoft.com/office/powerpoint/2010/main" val="73513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8" y="365760"/>
            <a:ext cx="1119788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Contoh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Asam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dalam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Kehidupan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Sehari-Hari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askorbat</a:t>
            </a:r>
            <a:r>
              <a:rPr lang="en-US" sz="3600" b="1" dirty="0"/>
              <a:t> → 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buah-buahan</a:t>
            </a:r>
            <a:r>
              <a:rPr lang="en-US" sz="3600" b="1" dirty="0"/>
              <a:t> </a:t>
            </a:r>
            <a:r>
              <a:rPr lang="en-US" sz="3600" b="1" dirty="0" err="1"/>
              <a:t>dikenal</a:t>
            </a:r>
            <a:r>
              <a:rPr lang="en-US" sz="3600" b="1" dirty="0"/>
              <a:t> </a:t>
            </a:r>
            <a:r>
              <a:rPr lang="en-US" sz="3600" b="1" dirty="0" err="1"/>
              <a:t>sebagi</a:t>
            </a:r>
            <a:r>
              <a:rPr lang="en-US" sz="3600" b="1" dirty="0"/>
              <a:t> vitamin  C</a:t>
            </a:r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karbonat</a:t>
            </a:r>
            <a:r>
              <a:rPr lang="en-US" sz="3600" b="1" dirty="0"/>
              <a:t>  →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minuman</a:t>
            </a:r>
            <a:r>
              <a:rPr lang="en-US" sz="3600" b="1" dirty="0"/>
              <a:t> </a:t>
            </a:r>
            <a:r>
              <a:rPr lang="en-US" sz="3600" b="1" dirty="0" err="1"/>
              <a:t>ringan</a:t>
            </a:r>
            <a:r>
              <a:rPr lang="en-US" sz="3600" b="1" dirty="0"/>
              <a:t> </a:t>
            </a:r>
            <a:r>
              <a:rPr lang="en-US" sz="3600" b="1" dirty="0" err="1"/>
              <a:t>bersoda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sitrat</a:t>
            </a:r>
            <a:r>
              <a:rPr lang="en-US" sz="3600" b="1" dirty="0"/>
              <a:t> →  </a:t>
            </a:r>
            <a:r>
              <a:rPr lang="en-US" sz="3600" b="1" dirty="0" err="1"/>
              <a:t>Dalam</a:t>
            </a:r>
            <a:r>
              <a:rPr lang="en-US" sz="3600" b="1" dirty="0"/>
              <a:t> jus </a:t>
            </a:r>
            <a:r>
              <a:rPr lang="en-US" sz="3600" b="1" dirty="0" err="1"/>
              <a:t>jeruk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buah-buahan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asetat</a:t>
            </a:r>
            <a:r>
              <a:rPr lang="en-US" sz="3600" b="1" dirty="0"/>
              <a:t> →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cuka</a:t>
            </a:r>
            <a:r>
              <a:rPr lang="en-US" sz="3600" b="1" dirty="0"/>
              <a:t> </a:t>
            </a:r>
            <a:r>
              <a:rPr lang="en-US" sz="3600" b="1" dirty="0" err="1"/>
              <a:t>dapur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klorida</a:t>
            </a:r>
            <a:r>
              <a:rPr lang="en-US" sz="3600" b="1" dirty="0"/>
              <a:t>  →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lambung</a:t>
            </a:r>
            <a:r>
              <a:rPr lang="en-US" sz="3600" b="1" dirty="0"/>
              <a:t>, </a:t>
            </a:r>
            <a:r>
              <a:rPr lang="en-US" sz="3600" b="1" dirty="0" err="1"/>
              <a:t>pembersih</a:t>
            </a:r>
            <a:r>
              <a:rPr lang="en-US" sz="3600" b="1" dirty="0"/>
              <a:t> </a:t>
            </a:r>
            <a:r>
              <a:rPr lang="en-US" sz="3600" b="1" dirty="0" err="1"/>
              <a:t>lantai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laktat</a:t>
            </a:r>
            <a:r>
              <a:rPr lang="en-US" sz="3600" b="1" dirty="0"/>
              <a:t>  →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susu</a:t>
            </a:r>
            <a:r>
              <a:rPr lang="en-US" sz="3600" b="1" dirty="0"/>
              <a:t> </a:t>
            </a:r>
            <a:r>
              <a:rPr lang="en-US" sz="3600" b="1" dirty="0" err="1"/>
              <a:t>asam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fosfat</a:t>
            </a:r>
            <a:r>
              <a:rPr lang="en-US" sz="3600" b="1" dirty="0"/>
              <a:t>  →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bahan</a:t>
            </a:r>
            <a:r>
              <a:rPr lang="en-US" sz="3600" b="1" dirty="0"/>
              <a:t> </a:t>
            </a:r>
            <a:r>
              <a:rPr lang="en-US" sz="3600" b="1" dirty="0" err="1"/>
              <a:t>pupuk</a:t>
            </a:r>
            <a:endParaRPr lang="en-US" sz="3600" b="1" dirty="0"/>
          </a:p>
          <a:p>
            <a:r>
              <a:rPr lang="en-US" sz="3600" b="1" dirty="0" err="1"/>
              <a:t>Asam</a:t>
            </a:r>
            <a:r>
              <a:rPr lang="en-US" sz="3600" b="1" dirty="0"/>
              <a:t> </a:t>
            </a:r>
            <a:r>
              <a:rPr lang="en-US" sz="3600" b="1" dirty="0" err="1"/>
              <a:t>sulfat</a:t>
            </a:r>
            <a:r>
              <a:rPr lang="en-US" sz="3600" b="1" dirty="0"/>
              <a:t>  →  </a:t>
            </a:r>
            <a:r>
              <a:rPr lang="en-US" sz="3600" b="1" dirty="0" err="1"/>
              <a:t>Dalam</a:t>
            </a:r>
            <a:r>
              <a:rPr lang="en-US" sz="3600" b="1" dirty="0"/>
              <a:t> </a:t>
            </a:r>
            <a:r>
              <a:rPr lang="en-US" sz="3600" b="1" dirty="0" err="1"/>
              <a:t>aki</a:t>
            </a:r>
            <a:r>
              <a:rPr lang="en-US" sz="3600" b="1" dirty="0"/>
              <a:t> </a:t>
            </a:r>
            <a:r>
              <a:rPr lang="en-US" sz="3600" b="1" dirty="0" err="1"/>
              <a:t>mobil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bahan</a:t>
            </a:r>
            <a:r>
              <a:rPr lang="en-US" sz="3600" b="1" dirty="0"/>
              <a:t> </a:t>
            </a:r>
            <a:r>
              <a:rPr lang="en-US" sz="3600" b="1" dirty="0" err="1"/>
              <a:t>pupuk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2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96948"/>
            <a:ext cx="11830929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267286"/>
            <a:ext cx="11662117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LARUTAN ASAM BASA 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LARUTAN ASAM BASA -1</dc:title>
  <dc:creator>Windows User</dc:creator>
  <cp:lastModifiedBy>Windows User</cp:lastModifiedBy>
  <cp:revision>7</cp:revision>
  <dcterms:created xsi:type="dcterms:W3CDTF">2020-10-22T09:38:41Z</dcterms:created>
  <dcterms:modified xsi:type="dcterms:W3CDTF">2020-10-22T10:23:41Z</dcterms:modified>
</cp:coreProperties>
</file>