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5501" autoAdjust="0"/>
    <p:restoredTop sz="94660"/>
  </p:normalViewPr>
  <p:slideViewPr>
    <p:cSldViewPr>
      <p:cViewPr>
        <p:scale>
          <a:sx n="72" d="100"/>
          <a:sy n="72" d="100"/>
        </p:scale>
        <p:origin x="-79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048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Partikel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Bidang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1066800"/>
            <a:ext cx="8229600" cy="6858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a. </a:t>
            </a:r>
            <a:r>
              <a:rPr lang="en-US" sz="2800" b="1" dirty="0" err="1" smtClean="0"/>
              <a:t>Percepatan</a:t>
            </a:r>
            <a:r>
              <a:rPr lang="en-US" sz="2800" b="1" dirty="0" smtClean="0"/>
              <a:t> Rata-rata</a:t>
            </a:r>
            <a:endParaRPr lang="en-US" sz="2600" b="1" i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880" y="1905000"/>
            <a:ext cx="5486400" cy="788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240" y="4343400"/>
            <a:ext cx="593963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8280" y="2761325"/>
            <a:ext cx="4155441" cy="74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35124" y="3581400"/>
            <a:ext cx="2160876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22982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Kinematika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Gerak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Melingkar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Berubah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Beraturan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657600" y="3710947"/>
            <a:ext cx="152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841205"/>
            <a:ext cx="8415670" cy="82579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cs typeface="Arial" pitchFamily="34" charset="0"/>
              </a:rPr>
              <a:t>Persamaan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kinematika</a:t>
            </a:r>
            <a:r>
              <a:rPr lang="en-US" sz="2400" b="1" dirty="0" smtClean="0">
                <a:cs typeface="Arial" pitchFamily="34" charset="0"/>
              </a:rPr>
              <a:t> GMBB </a:t>
            </a:r>
            <a:r>
              <a:rPr lang="en-US" sz="2400" b="1" dirty="0" err="1" smtClean="0">
                <a:cs typeface="Arial" pitchFamily="34" charset="0"/>
              </a:rPr>
              <a:t>akan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mirip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dengan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persamaan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kinematika</a:t>
            </a:r>
            <a:r>
              <a:rPr lang="en-US" sz="2400" b="1" dirty="0" smtClean="0">
                <a:cs typeface="Arial" pitchFamily="34" charset="0"/>
              </a:rPr>
              <a:t> GLBB.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0"/>
            <a:ext cx="8458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497027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Parabola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657600" y="3710947"/>
            <a:ext cx="152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8725" y="1509713"/>
            <a:ext cx="6195075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438400"/>
            <a:ext cx="7924800" cy="388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01739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Bagaimana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 Parabola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</a:rPr>
              <a:t>Terjadi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" y="1143000"/>
            <a:ext cx="4648200" cy="3124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</a:rPr>
              <a:t>Galileo </a:t>
            </a:r>
            <a:r>
              <a:rPr lang="en-US" sz="2400" dirty="0" err="1" smtClean="0">
                <a:solidFill>
                  <a:schemeClr val="bg1"/>
                </a:solidFill>
              </a:rPr>
              <a:t>menyatakan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bahwa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kita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dapat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memandang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gerak</a:t>
            </a:r>
            <a:r>
              <a:rPr lang="en-US" sz="2400" dirty="0" smtClean="0">
                <a:solidFill>
                  <a:schemeClr val="bg1"/>
                </a:solidFill>
              </a:rPr>
              <a:t> parabola </a:t>
            </a:r>
            <a:r>
              <a:rPr lang="en-US" sz="2400" dirty="0" err="1" smtClean="0">
                <a:solidFill>
                  <a:schemeClr val="bg1"/>
                </a:solidFill>
              </a:rPr>
              <a:t>sebagai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gerak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lurus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beraturan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sumbu</a:t>
            </a:r>
            <a:r>
              <a:rPr lang="en-US" sz="2400" dirty="0" smtClean="0">
                <a:solidFill>
                  <a:schemeClr val="bg1"/>
                </a:solidFill>
              </a:rPr>
              <a:t> horizontal (</a:t>
            </a:r>
            <a:r>
              <a:rPr lang="en-US" sz="2400" dirty="0" err="1" smtClean="0">
                <a:solidFill>
                  <a:schemeClr val="bg1"/>
                </a:solidFill>
              </a:rPr>
              <a:t>sumbu</a:t>
            </a:r>
            <a:r>
              <a:rPr lang="en-US" sz="2400" dirty="0" smtClean="0">
                <a:solidFill>
                  <a:schemeClr val="bg1"/>
                </a:solidFill>
              </a:rPr>
              <a:t> X)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gerak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lurus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berubah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beraturan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sumbu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vertikal</a:t>
            </a:r>
            <a:r>
              <a:rPr lang="en-US" sz="2400" dirty="0" smtClean="0">
                <a:solidFill>
                  <a:schemeClr val="bg1"/>
                </a:solidFill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</a:rPr>
              <a:t>sumbu</a:t>
            </a:r>
            <a:r>
              <a:rPr lang="en-US" sz="2400" dirty="0" smtClean="0">
                <a:solidFill>
                  <a:schemeClr val="bg1"/>
                </a:solidFill>
              </a:rPr>
              <a:t> Y) </a:t>
            </a:r>
            <a:r>
              <a:rPr lang="en-US" sz="2400" dirty="0" err="1" smtClean="0">
                <a:solidFill>
                  <a:schemeClr val="bg1"/>
                </a:solidFill>
              </a:rPr>
              <a:t>secara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terpisah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7200" y="4953000"/>
            <a:ext cx="8077200" cy="1676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Tiga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Asumsi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Percepatan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jatuh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bebas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, g,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memiliki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besar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tetap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342900" indent="-342900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2.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Pengaruh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hambatan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udara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gesekan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udara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diabaikan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342900" indent="-342900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3.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Rotasi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bumi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tidak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memmengaruhi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gerakan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143000"/>
            <a:ext cx="3581400" cy="394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1524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Posisi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Kecepatan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Parabola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sumbu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X</a:t>
            </a:r>
          </a:p>
        </p:txBody>
      </p:sp>
      <p:sp>
        <p:nvSpPr>
          <p:cNvPr id="7" name="Rectangle 6"/>
          <p:cNvSpPr/>
          <p:nvPr/>
        </p:nvSpPr>
        <p:spPr>
          <a:xfrm>
            <a:off x="410191" y="1343025"/>
            <a:ext cx="16532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4">
                    <a:lumMod val="50000"/>
                  </a:schemeClr>
                </a:solidFill>
              </a:rPr>
              <a:t>sumbu</a:t>
            </a:r>
            <a:r>
              <a:rPr lang="en-US" sz="2000" i="1" dirty="0" smtClean="0">
                <a:solidFill>
                  <a:schemeClr val="accent4">
                    <a:lumMod val="50000"/>
                  </a:schemeClr>
                </a:solidFill>
              </a:rPr>
              <a:t> X</a:t>
            </a:r>
            <a:endParaRPr lang="en-US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1524001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199" y="1447800"/>
            <a:ext cx="1752601" cy="6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01320" y="2129135"/>
            <a:ext cx="1645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accent4">
                    <a:lumMod val="50000"/>
                  </a:schemeClr>
                </a:solidFill>
              </a:rPr>
              <a:t>sumbu</a:t>
            </a:r>
            <a:r>
              <a:rPr lang="en-US" sz="2000" i="1" dirty="0" smtClean="0">
                <a:solidFill>
                  <a:schemeClr val="accent4">
                    <a:lumMod val="50000"/>
                  </a:schemeClr>
                </a:solidFill>
              </a:rPr>
              <a:t> Y</a:t>
            </a:r>
            <a:endParaRPr lang="en-US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26360" y="2286000"/>
            <a:ext cx="4343400" cy="685800"/>
            <a:chOff x="2626360" y="2590800"/>
            <a:chExt cx="4343400" cy="685800"/>
          </a:xfrm>
        </p:grpSpPr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66999" y="2667000"/>
              <a:ext cx="4298461" cy="60960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Rectangle 9"/>
            <p:cNvSpPr/>
            <p:nvPr/>
          </p:nvSpPr>
          <p:spPr>
            <a:xfrm>
              <a:off x="2626360" y="2590800"/>
              <a:ext cx="4343400" cy="685800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9240" y="3657600"/>
            <a:ext cx="5161280" cy="285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53946" y="3352800"/>
            <a:ext cx="2194454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61125" y="3352800"/>
            <a:ext cx="2301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68891" y="4114800"/>
            <a:ext cx="3770309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29200" y="4953000"/>
            <a:ext cx="3810000" cy="6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000"/>
                            </p:stCondLst>
                            <p:childTnLst>
                              <p:par>
                                <p:cTn id="48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4500"/>
                            </p:stCondLst>
                            <p:childTnLst>
                              <p:par>
                                <p:cTn id="52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57071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Bagaimana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dengan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kecepatan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benda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pada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saat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t?</a:t>
            </a:r>
            <a:endParaRPr lang="en-US" sz="3600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111" y="2590800"/>
            <a:ext cx="7029689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133850"/>
            <a:ext cx="7526338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457200"/>
            <a:ext cx="88604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Menentukan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Tinggi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Maksimum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Jarak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Terjauh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1143000"/>
            <a:ext cx="8382000" cy="990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 smtClean="0">
                <a:solidFill>
                  <a:schemeClr val="bg1"/>
                </a:solidFill>
              </a:rPr>
              <a:t>Apa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syarat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benda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mencapai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titik</a:t>
            </a:r>
            <a:r>
              <a:rPr lang="en-US" sz="2800" b="1" i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err="1" smtClean="0">
                <a:solidFill>
                  <a:schemeClr val="bg1"/>
                </a:solidFill>
              </a:rPr>
              <a:t>maksimum</a:t>
            </a:r>
            <a:r>
              <a:rPr lang="en-US" sz="2800" b="1" i="1" dirty="0" smtClean="0">
                <a:solidFill>
                  <a:schemeClr val="bg1"/>
                </a:solidFill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>
                <a:cs typeface="Arial" pitchFamily="34" charset="0"/>
              </a:rPr>
              <a:t>Syarat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suatu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benda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mencapai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titik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tertinggi</a:t>
            </a:r>
            <a:r>
              <a:rPr lang="en-US" sz="2400" dirty="0" smtClean="0">
                <a:cs typeface="Arial" pitchFamily="34" charset="0"/>
              </a:rPr>
              <a:t> (</a:t>
            </a:r>
            <a:r>
              <a:rPr lang="en-US" sz="2400" dirty="0" err="1" smtClean="0">
                <a:cs typeface="Arial" pitchFamily="34" charset="0"/>
              </a:rPr>
              <a:t>titik</a:t>
            </a:r>
            <a:r>
              <a:rPr lang="en-US" sz="2400" dirty="0" smtClean="0">
                <a:cs typeface="Arial" pitchFamily="34" charset="0"/>
              </a:rPr>
              <a:t> H) </a:t>
            </a:r>
            <a:r>
              <a:rPr lang="en-US" sz="2400" dirty="0" err="1" smtClean="0">
                <a:cs typeface="Arial" pitchFamily="34" charset="0"/>
              </a:rPr>
              <a:t>adalah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v</a:t>
            </a:r>
            <a:r>
              <a:rPr lang="en-US" sz="1600" dirty="0" err="1" smtClean="0">
                <a:cs typeface="Arial" pitchFamily="34" charset="0"/>
              </a:rPr>
              <a:t>y</a:t>
            </a:r>
            <a:r>
              <a:rPr lang="en-US" sz="2400" dirty="0" smtClean="0">
                <a:cs typeface="Arial" pitchFamily="34" charset="0"/>
              </a:rPr>
              <a:t> = 0.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286000"/>
            <a:ext cx="2362200" cy="68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138488"/>
            <a:ext cx="326106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224205"/>
            <a:ext cx="2438400" cy="8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4224204"/>
            <a:ext cx="2286000" cy="881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5181600"/>
            <a:ext cx="7707457" cy="12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8500"/>
                            </p:stCondLst>
                            <p:childTnLst>
                              <p:par>
                                <p:cTn id="34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3534" y="533400"/>
            <a:ext cx="8860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Apa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syarat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benda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mencapai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jarak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terjauh</a:t>
            </a:r>
            <a:r>
              <a:rPr lang="en-US" sz="36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?</a:t>
            </a:r>
            <a:endParaRPr lang="en-US" sz="3600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371600"/>
            <a:ext cx="6182891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1236" y="2286000"/>
            <a:ext cx="661704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5029200"/>
            <a:ext cx="6629400" cy="139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3534" y="253425"/>
            <a:ext cx="88604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Sifat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Simetri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Grafik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Parabola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0" y="685800"/>
            <a:ext cx="8382000" cy="990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Gesekan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angin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dalam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gerak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parabola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diabaikan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grafik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parabola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dapat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kita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analisis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secara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matematis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.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599" y="1600200"/>
            <a:ext cx="526836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1" y="4066664"/>
            <a:ext cx="6400800" cy="254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0828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Sesaat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sebagai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Kemiringan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Grafik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v(t)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2950535"/>
            <a:ext cx="3886200" cy="1143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 smtClean="0"/>
              <a:t>Percepatan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sesaat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i="1" dirty="0" smtClean="0"/>
              <a:t>t = t</a:t>
            </a:r>
            <a:r>
              <a:rPr lang="en-US" sz="1200" b="1" i="1" dirty="0" smtClean="0"/>
              <a:t>1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kemiringan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garis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singgung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grafik</a:t>
            </a:r>
            <a:r>
              <a:rPr lang="en-US" sz="2000" b="1" dirty="0" smtClean="0"/>
              <a:t> </a:t>
            </a:r>
            <a:r>
              <a:rPr lang="en-US" sz="2000" b="1" i="1" dirty="0" smtClean="0"/>
              <a:t>v-t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saat</a:t>
            </a:r>
            <a:r>
              <a:rPr lang="en-US" sz="2000" b="1" dirty="0" smtClean="0"/>
              <a:t> </a:t>
            </a:r>
            <a:r>
              <a:rPr lang="en-US" sz="2000" b="1" i="1" dirty="0" smtClean="0"/>
              <a:t>t = t</a:t>
            </a:r>
            <a:r>
              <a:rPr lang="en-US" sz="1400" b="1" i="1" dirty="0" smtClean="0"/>
              <a:t>1</a:t>
            </a:r>
            <a:r>
              <a:rPr lang="en-US" sz="2000" b="1" dirty="0" smtClean="0"/>
              <a:t>.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238628"/>
            <a:ext cx="4308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Apakah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tafsiran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geometris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?</a:t>
            </a:r>
            <a:endParaRPr lang="en-US" sz="2800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393405" y="4793293"/>
            <a:ext cx="8382000" cy="838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/>
              <a:t>Percepatan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sesaat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turunan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pertama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fungsi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kecepatan</a:t>
            </a:r>
            <a:r>
              <a:rPr lang="en-US" sz="2400" b="1" dirty="0" smtClean="0"/>
              <a:t> v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waktu</a:t>
            </a:r>
            <a:r>
              <a:rPr lang="en-US" sz="2400" b="1" dirty="0" smtClean="0"/>
              <a:t> t.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560" y="1412240"/>
            <a:ext cx="3241040" cy="142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7880" y="907373"/>
            <a:ext cx="4191000" cy="342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5707693"/>
            <a:ext cx="1143000" cy="84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5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5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460" y="542744"/>
            <a:ext cx="8775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sesaat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Bidang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6298" y="1185928"/>
            <a:ext cx="1262062" cy="79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2410" y="2057400"/>
            <a:ext cx="6076950" cy="83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 l="50000" b="65217"/>
          <a:stretch>
            <a:fillRect/>
          </a:stretch>
        </p:blipFill>
        <p:spPr bwMode="auto">
          <a:xfrm>
            <a:off x="1812984" y="3124200"/>
            <a:ext cx="390201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166360"/>
            <a:ext cx="3754120" cy="1072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9"/>
          <p:cNvGrpSpPr/>
          <p:nvPr/>
        </p:nvGrpSpPr>
        <p:grpSpPr>
          <a:xfrm>
            <a:off x="609600" y="3962400"/>
            <a:ext cx="5582920" cy="990600"/>
            <a:chOff x="609600" y="3962400"/>
            <a:chExt cx="5582920" cy="990600"/>
          </a:xfrm>
        </p:grpSpPr>
        <p:sp>
          <p:nvSpPr>
            <p:cNvPr id="8" name="TextBox 7"/>
            <p:cNvSpPr txBox="1"/>
            <p:nvPr/>
          </p:nvSpPr>
          <p:spPr>
            <a:xfrm>
              <a:off x="609600" y="4338935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dengan</a:t>
              </a:r>
              <a:endParaRPr lang="en-US" sz="2400" b="1" dirty="0"/>
            </a:p>
          </p:txBody>
        </p:sp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/>
            <a:srcRect l="50000" t="43478"/>
            <a:stretch>
              <a:fillRect/>
            </a:stretch>
          </p:blipFill>
          <p:spPr bwMode="auto">
            <a:xfrm>
              <a:off x="2290504" y="3962400"/>
              <a:ext cx="3902016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2715" y="572869"/>
            <a:ext cx="7861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Menentukan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Grafik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a-t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7322" y="1562100"/>
            <a:ext cx="2743200" cy="679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 r="28225" b="68085"/>
          <a:stretch>
            <a:fillRect/>
          </a:stretch>
        </p:blipFill>
        <p:spPr bwMode="auto">
          <a:xfrm>
            <a:off x="374001" y="2581275"/>
            <a:ext cx="4959999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94522" y="4533900"/>
            <a:ext cx="25098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 l="38961" t="28369"/>
          <a:stretch>
            <a:fillRect/>
          </a:stretch>
        </p:blipFill>
        <p:spPr bwMode="auto">
          <a:xfrm>
            <a:off x="1384922" y="3314700"/>
            <a:ext cx="35814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2575" y="1525587"/>
            <a:ext cx="3400425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9860" y="304800"/>
            <a:ext cx="7861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Sudut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57200" y="1143000"/>
            <a:ext cx="8001000" cy="838200"/>
            <a:chOff x="457200" y="990600"/>
            <a:chExt cx="80010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457200" y="990600"/>
              <a:ext cx="8001000" cy="838200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err="1" smtClean="0"/>
                <a:t>Kecepatan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sudut</a:t>
              </a:r>
              <a:r>
                <a:rPr lang="en-US" sz="2400" dirty="0" smtClean="0"/>
                <a:t> rata-rata (</a:t>
              </a:r>
              <a:r>
                <a:rPr lang="el-GR" sz="2400" dirty="0" smtClean="0">
                  <a:cs typeface="Arial" pitchFamily="34" charset="0"/>
                </a:rPr>
                <a:t>ω</a:t>
              </a:r>
              <a:r>
                <a:rPr lang="en-US" sz="2400" dirty="0" smtClean="0">
                  <a:cs typeface="Arial" pitchFamily="34" charset="0"/>
                </a:rPr>
                <a:t>) </a:t>
              </a:r>
              <a:r>
                <a:rPr lang="en-US" sz="2400" dirty="0" err="1" smtClean="0">
                  <a:cs typeface="Arial" pitchFamily="34" charset="0"/>
                </a:rPr>
                <a:t>didefinisikan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sebagai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hasil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bagi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perpindahan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sudut</a:t>
              </a:r>
              <a:r>
                <a:rPr lang="en-US" sz="2400" dirty="0" smtClean="0">
                  <a:cs typeface="Arial" pitchFamily="34" charset="0"/>
                </a:rPr>
                <a:t> (∆</a:t>
              </a:r>
              <a:r>
                <a:rPr lang="ru-RU" sz="2400" dirty="0" smtClean="0">
                  <a:cs typeface="Arial" pitchFamily="34" charset="0"/>
                </a:rPr>
                <a:t>ө</a:t>
              </a:r>
              <a:r>
                <a:rPr lang="en-US" sz="2400" dirty="0" smtClean="0">
                  <a:cs typeface="Arial" pitchFamily="34" charset="0"/>
                </a:rPr>
                <a:t>) </a:t>
              </a:r>
              <a:r>
                <a:rPr lang="en-US" sz="2400" dirty="0" err="1" smtClean="0">
                  <a:cs typeface="Arial" pitchFamily="34" charset="0"/>
                </a:rPr>
                <a:t>dengan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selang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waktu</a:t>
              </a:r>
              <a:r>
                <a:rPr lang="en-US" sz="2400" dirty="0" smtClean="0">
                  <a:cs typeface="Arial" pitchFamily="34" charset="0"/>
                </a:rPr>
                <a:t> </a:t>
              </a:r>
              <a:r>
                <a:rPr lang="en-US" sz="2400" dirty="0" err="1" smtClean="0">
                  <a:cs typeface="Arial" pitchFamily="34" charset="0"/>
                </a:rPr>
                <a:t>tempuhnya</a:t>
              </a:r>
              <a:r>
                <a:rPr lang="en-US" sz="2400" dirty="0" smtClean="0">
                  <a:cs typeface="Arial" pitchFamily="34" charset="0"/>
                </a:rPr>
                <a:t> (∆t).</a:t>
              </a:r>
              <a:endParaRPr lang="en-US" sz="2400" b="1" i="1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962400" y="1098882"/>
              <a:ext cx="1524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457200" y="3927987"/>
            <a:ext cx="8001000" cy="8382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cs typeface="Arial" pitchFamily="34" charset="0"/>
              </a:rPr>
              <a:t>Kecepatan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sudut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sesaat</a:t>
            </a:r>
            <a:r>
              <a:rPr lang="en-US" sz="2400" dirty="0" smtClean="0">
                <a:cs typeface="Arial" pitchFamily="34" charset="0"/>
              </a:rPr>
              <a:t> (</a:t>
            </a:r>
            <a:r>
              <a:rPr lang="el-GR" sz="2400" dirty="0" smtClean="0">
                <a:cs typeface="Arial" pitchFamily="34" charset="0"/>
              </a:rPr>
              <a:t>ω</a:t>
            </a:r>
            <a:r>
              <a:rPr lang="en-US" sz="2400" dirty="0" smtClean="0">
                <a:cs typeface="Arial" pitchFamily="34" charset="0"/>
              </a:rPr>
              <a:t>) </a:t>
            </a:r>
            <a:r>
              <a:rPr lang="en-US" sz="2400" dirty="0" err="1" smtClean="0">
                <a:cs typeface="Arial" pitchFamily="34" charset="0"/>
              </a:rPr>
              <a:t>didefinisikan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sebagai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turunan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pertama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dari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fungsi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posisi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sudut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ru-RU" sz="2400" dirty="0" smtClean="0">
                <a:cs typeface="Arial" pitchFamily="34" charset="0"/>
              </a:rPr>
              <a:t>ө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terhadap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waktu</a:t>
            </a:r>
            <a:r>
              <a:rPr lang="en-US" sz="2400" dirty="0" smtClean="0">
                <a:cs typeface="Arial" pitchFamily="34" charset="0"/>
              </a:rPr>
              <a:t> t.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285999"/>
            <a:ext cx="3200400" cy="1019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029200"/>
            <a:ext cx="1600200" cy="110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28600"/>
            <a:ext cx="78610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Menentukan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Besar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Sudut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Sesaat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dari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Kemiringan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Grafik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ө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-t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657600" y="3710947"/>
            <a:ext cx="152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11217" t="7692" r="14575" b="7100"/>
          <a:stretch>
            <a:fillRect/>
          </a:stretch>
        </p:blipFill>
        <p:spPr bwMode="auto">
          <a:xfrm>
            <a:off x="1600200" y="1828800"/>
            <a:ext cx="1981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689" y="2833688"/>
            <a:ext cx="4371831" cy="957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360" y="3733800"/>
            <a:ext cx="256753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79586" y="1371600"/>
            <a:ext cx="3915494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5443653"/>
            <a:ext cx="6096000" cy="97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5" presetClass="entr" presetSubtype="5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8389"/>
            <a:ext cx="7861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Sudut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657600" y="3710947"/>
            <a:ext cx="152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155405"/>
            <a:ext cx="8415670" cy="67339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cs typeface="Arial" pitchFamily="34" charset="0"/>
              </a:rPr>
              <a:t>Menentukan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Besar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Percepatan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Sudut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dari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Kemiringan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Grafik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l-GR" sz="2400" b="1" dirty="0" smtClean="0">
                <a:cs typeface="Arial" pitchFamily="34" charset="0"/>
              </a:rPr>
              <a:t>ω</a:t>
            </a:r>
            <a:r>
              <a:rPr lang="en-US" sz="2400" b="1" dirty="0" smtClean="0">
                <a:cs typeface="Arial" pitchFamily="34" charset="0"/>
              </a:rPr>
              <a:t>-t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02265" y="3212805"/>
            <a:ext cx="6705600" cy="67339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sz="2400" b="1" dirty="0" smtClean="0">
                <a:cs typeface="Arial" pitchFamily="34" charset="0"/>
              </a:rPr>
              <a:t>ß </a:t>
            </a:r>
            <a:r>
              <a:rPr lang="en-US" sz="2400" b="1" dirty="0" err="1" smtClean="0">
                <a:cs typeface="Arial" pitchFamily="34" charset="0"/>
              </a:rPr>
              <a:t>adalah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sudut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antara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grafik</a:t>
            </a:r>
            <a:r>
              <a:rPr lang="en-US" sz="2400" b="1" i="1" dirty="0" smtClean="0">
                <a:cs typeface="Arial" pitchFamily="34" charset="0"/>
              </a:rPr>
              <a:t> </a:t>
            </a:r>
            <a:r>
              <a:rPr lang="el-GR" sz="2400" b="1" i="1" dirty="0" smtClean="0">
                <a:cs typeface="Arial" pitchFamily="34" charset="0"/>
              </a:rPr>
              <a:t>ω</a:t>
            </a:r>
            <a:r>
              <a:rPr lang="en-US" sz="2400" b="1" i="1" dirty="0" smtClean="0">
                <a:cs typeface="Arial" pitchFamily="34" charset="0"/>
              </a:rPr>
              <a:t>-t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terhadap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sumbu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i="1" dirty="0" smtClean="0">
                <a:cs typeface="Arial" pitchFamily="34" charset="0"/>
              </a:rPr>
              <a:t>t</a:t>
            </a:r>
            <a:r>
              <a:rPr lang="en-US" sz="2400" b="1" dirty="0" smtClean="0">
                <a:cs typeface="Arial" pitchFamily="34" charset="0"/>
              </a:rPr>
              <a:t>.</a:t>
            </a:r>
            <a:endParaRPr lang="el-GR" sz="2400" b="1" dirty="0"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057400"/>
            <a:ext cx="2438400" cy="70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6110" y="4003040"/>
            <a:ext cx="239649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4520" y="5146040"/>
            <a:ext cx="2563454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6804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Menentukan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Kecepatan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Sudut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dari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Fungsi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Percepatan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Sudut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657600" y="3710947"/>
            <a:ext cx="152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54965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ω</a:t>
            </a:r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0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adalah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kecepatan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sudut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awal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(</a:t>
            </a:r>
            <a:r>
              <a:rPr lang="el-GR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ω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pada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t = 0).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600200"/>
            <a:ext cx="4524375" cy="103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0204" y="2635688"/>
            <a:ext cx="2809876" cy="109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" y="4038600"/>
            <a:ext cx="7467600" cy="10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6804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Gerak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Melingkar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Berubah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Beraturan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  <a:latin typeface=""/>
                <a:cs typeface="Arial" pitchFamily="34" charset="0"/>
              </a:rPr>
              <a:t> (GMBB)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657600" y="3710947"/>
            <a:ext cx="1524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460205"/>
            <a:ext cx="4648200" cy="59719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cs typeface="Arial" pitchFamily="34" charset="0"/>
              </a:rPr>
              <a:t>a. </a:t>
            </a:r>
            <a:r>
              <a:rPr lang="en-US" sz="2400" b="1" dirty="0" err="1" smtClean="0">
                <a:cs typeface="Arial" pitchFamily="34" charset="0"/>
              </a:rPr>
              <a:t>Percepatan</a:t>
            </a:r>
            <a:r>
              <a:rPr lang="en-US" sz="2400" b="1" dirty="0" smtClean="0">
                <a:cs typeface="Arial" pitchFamily="34" charset="0"/>
              </a:rPr>
              <a:t> Total </a:t>
            </a:r>
            <a:r>
              <a:rPr lang="en-US" sz="2400" b="1" dirty="0" err="1" smtClean="0">
                <a:cs typeface="Arial" pitchFamily="34" charset="0"/>
              </a:rPr>
              <a:t>pada</a:t>
            </a:r>
            <a:r>
              <a:rPr lang="en-US" sz="2400" b="1" dirty="0" smtClean="0">
                <a:cs typeface="Arial" pitchFamily="34" charset="0"/>
              </a:rPr>
              <a:t> GMBB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" y="2362200"/>
            <a:ext cx="501856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912138"/>
            <a:ext cx="2362200" cy="238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240" y="3398520"/>
            <a:ext cx="35909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80114" y="3733800"/>
            <a:ext cx="458288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4724399"/>
            <a:ext cx="4648200" cy="5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30345" y="5562600"/>
            <a:ext cx="473004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757</TotalTime>
  <Words>279</Words>
  <Application>Microsoft Office PowerPoint</Application>
  <PresentationFormat>On-screen Show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aprizal</cp:lastModifiedBy>
  <cp:revision>112</cp:revision>
  <dcterms:created xsi:type="dcterms:W3CDTF">2012-01-30T07:22:06Z</dcterms:created>
  <dcterms:modified xsi:type="dcterms:W3CDTF">2021-04-21T01:05:44Z</dcterms:modified>
</cp:coreProperties>
</file>