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8" r:id="rId2"/>
    <p:sldMasterId id="2147483774" r:id="rId3"/>
    <p:sldMasterId id="2147483798" r:id="rId4"/>
    <p:sldMasterId id="2147483822" r:id="rId5"/>
  </p:sldMasterIdLst>
  <p:handoutMasterIdLst>
    <p:handoutMasterId r:id="rId23"/>
  </p:handoutMasterIdLst>
  <p:sldIdLst>
    <p:sldId id="257" r:id="rId6"/>
    <p:sldId id="258" r:id="rId7"/>
    <p:sldId id="290" r:id="rId8"/>
    <p:sldId id="295" r:id="rId9"/>
    <p:sldId id="291" r:id="rId10"/>
    <p:sldId id="292" r:id="rId11"/>
    <p:sldId id="296" r:id="rId12"/>
    <p:sldId id="297" r:id="rId13"/>
    <p:sldId id="281" r:id="rId14"/>
    <p:sldId id="288" r:id="rId15"/>
    <p:sldId id="298" r:id="rId16"/>
    <p:sldId id="286" r:id="rId17"/>
    <p:sldId id="287" r:id="rId18"/>
    <p:sldId id="294" r:id="rId19"/>
    <p:sldId id="272" r:id="rId20"/>
    <p:sldId id="273" r:id="rId21"/>
    <p:sldId id="275" r:id="rId22"/>
  </p:sldIdLst>
  <p:sldSz cx="12192000" cy="6858000"/>
  <p:notesSz cx="10020300" cy="6888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CC00"/>
    <a:srgbClr val="CB97FF"/>
    <a:srgbClr val="B061FF"/>
    <a:srgbClr val="FF6565"/>
    <a:srgbClr val="FFFF66"/>
    <a:srgbClr val="FF5050"/>
    <a:srgbClr val="CB9661"/>
    <a:srgbClr val="9933FF"/>
    <a:srgbClr val="A56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6" autoAdjust="0"/>
    <p:restoredTop sz="94660" autoAdjust="0"/>
  </p:normalViewPr>
  <p:slideViewPr>
    <p:cSldViewPr snapToGrid="0">
      <p:cViewPr>
        <p:scale>
          <a:sx n="40" d="100"/>
          <a:sy n="40" d="100"/>
        </p:scale>
        <p:origin x="-1710" y="-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70F5BA-EACA-405C-A220-3613BCB9921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4AA6A7C-2A3A-44EB-91F4-3B7CEACA8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5857-CA82-46B4-B887-CB4171AAE5AC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83F9-4790-44E4-94C9-A9F3DA6F6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9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08E7F-66B8-4672-879A-E1376569E469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E429-1002-448A-A2E4-CC791EE67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60FD-E72A-4EBD-83BE-D7F8F4042526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E4F3-6104-4818-8C68-2F5674BCA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355857-CA82-46B4-B887-CB4171AAE5A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3483F9-4790-44E4-94C9-A9F3DA6F6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BA0909-2C26-4728-B2D0-C6A0C7922C59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BC96CB-12C8-4347-915B-0D963670C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33BFD7-474C-43F0-BFA8-47D5796CC0E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F2C3F6-80F8-49BB-A09E-8FE207B0A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1496EE-39D2-40EF-B74E-54D5DE265F2D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2181F6-52E1-4BF0-97D1-6F6411DF0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BAFF39-1ACA-4928-8191-19D3874468B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5DB96D-FEF3-4C9E-9CA6-4CA1F4DE5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F69C36-A496-477A-96A1-B62ED9AFA507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A5FD6D-3FC0-4F95-86AA-6C71B84AFB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312A28-3A26-4D92-95BA-DF8B03F1DA60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6D8BED-AA41-4CC8-B83A-30E3698E56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A9EFCF-D102-444D-B3A2-2AAD731C230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AE7CEF-585A-4C05-A065-26FCA4AA20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0909-2C26-4728-B2D0-C6A0C7922C59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96CB-12C8-4347-915B-0D963670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2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A0A6DD-DB62-4E95-A99B-3D9C348FEC3D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B2A90B-6158-4B2A-98B1-1C23D9D3F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5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908E7F-66B8-4672-879A-E1376569E469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9AE429-1002-448A-A2E4-CC791EE67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2E60FD-E72A-4EBD-83BE-D7F8F404252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F0E4F3-6104-4818-8C68-2F5674BCAC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55857-CA82-46B4-B887-CB4171AAE5A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3483F9-4790-44E4-94C9-A9F3DA6F6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A0909-2C26-4728-B2D0-C6A0C7922C59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C96CB-12C8-4347-915B-0D963670C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3BFD7-474C-43F0-BFA8-47D5796CC0E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2C3F6-80F8-49BB-A09E-8FE207B0A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1496EE-39D2-40EF-B74E-54D5DE265F2D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181F6-52E1-4BF0-97D1-6F6411DF0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BAFF39-1ACA-4928-8191-19D3874468B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DB96D-FEF3-4C9E-9CA6-4CA1F4DE5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69C36-A496-477A-96A1-B62ED9AFA507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5FD6D-3FC0-4F95-86AA-6C71B84AFB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12A28-3A26-4D92-95BA-DF8B03F1DA60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D8BED-AA41-4CC8-B83A-30E3698E56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BFD7-474C-43F0-BFA8-47D5796CC0EC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C3F6-80F8-49BB-A09E-8FE207B0A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2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9EFCF-D102-444D-B3A2-2AAD731C230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E7CEF-585A-4C05-A065-26FCA4AA20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0A6DD-DB62-4E95-A99B-3D9C348FEC3D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2A90B-6158-4B2A-98B1-1C23D9D3F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08E7F-66B8-4672-879A-E1376569E469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AE429-1002-448A-A2E4-CC791EE67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E60FD-E72A-4EBD-83BE-D7F8F404252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0E4F3-6104-4818-8C68-2F5674BCAC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55857-CA82-46B4-B887-CB4171AAE5A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023483F9-4790-44E4-94C9-A9F3DA6F6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A0909-2C26-4728-B2D0-C6A0C7922C59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17BC96CB-12C8-4347-915B-0D963670C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3BFD7-474C-43F0-BFA8-47D5796CC0E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2C3F6-80F8-49BB-A09E-8FE207B0A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1496EE-39D2-40EF-B74E-54D5DE265F2D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181F6-52E1-4BF0-97D1-6F6411DF0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BAFF39-1ACA-4928-8191-19D3874468B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FF5DB96D-FEF3-4C9E-9CA6-4CA1F4DE5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69C36-A496-477A-96A1-B62ED9AFA507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5FD6D-3FC0-4F95-86AA-6C71B84AFB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96EE-39D2-40EF-B74E-54D5DE265F2D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81F6-52E1-4BF0-97D1-6F6411DF0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94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12A28-3A26-4D92-95BA-DF8B03F1DA60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D8BED-AA41-4CC8-B83A-30E3698E56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9EFCF-D102-444D-B3A2-2AAD731C230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E7CEF-585A-4C05-A065-26FCA4AA20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0A6DD-DB62-4E95-A99B-3D9C348FEC3D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2A90B-6158-4B2A-98B1-1C23D9D3F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08E7F-66B8-4672-879A-E1376569E469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AE429-1002-448A-A2E4-CC791EE67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E60FD-E72A-4EBD-83BE-D7F8F404252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0E4F3-6104-4818-8C68-2F5674BCAC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55857-CA82-46B4-B887-CB4171AAE5A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3483F9-4790-44E4-94C9-A9F3DA6F6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A0909-2C26-4728-B2D0-C6A0C7922C59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pPr>
              <a:defRPr/>
            </a:pPr>
            <a:fld id="{17BC96CB-12C8-4347-915B-0D963670C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3BFD7-474C-43F0-BFA8-47D5796CC0E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6F2C3F6-80F8-49BB-A09E-8FE207B0A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pPr>
              <a:defRPr/>
            </a:pPr>
            <a:fld id="{E11496EE-39D2-40EF-B74E-54D5DE265F2D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181F6-52E1-4BF0-97D1-6F6411DF0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9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2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BAFF39-1ACA-4928-8191-19D3874468B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5DB96D-FEF3-4C9E-9CA6-4CA1F4DE5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AFF39-1ACA-4928-8191-19D3874468BC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B96D-FEF3-4C9E-9CA6-4CA1F4DE5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8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69C36-A496-477A-96A1-B62ED9AFA507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2"/>
            <a:ext cx="609600" cy="441325"/>
          </a:xfrm>
        </p:spPr>
        <p:txBody>
          <a:bodyPr/>
          <a:lstStyle/>
          <a:p>
            <a:pPr>
              <a:defRPr/>
            </a:pPr>
            <a:fld id="{EDA5FD6D-3FC0-4F95-86AA-6C71B84AFB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12A28-3A26-4D92-95BA-DF8B03F1DA60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6D8BED-AA41-4CC8-B83A-30E3698E56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3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0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BAE7CEF-585A-4C05-A065-26FCA4AA20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9EFCF-D102-444D-B3A2-2AAD731C230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0"/>
            <a:ext cx="609600" cy="441325"/>
          </a:xfrm>
        </p:spPr>
        <p:txBody>
          <a:bodyPr/>
          <a:lstStyle/>
          <a:p>
            <a:pPr>
              <a:defRPr/>
            </a:pPr>
            <a:fld id="{A9B2A90B-6158-4B2A-98B1-1C23D9D3F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pPr>
              <a:defRPr/>
            </a:pPr>
            <a:fld id="{C9A0A6DD-DB62-4E95-A99B-3D9C348FEC3D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08E7F-66B8-4672-879A-E1376569E469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AE429-1002-448A-A2E4-CC791EE67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4"/>
            <a:ext cx="609600" cy="441325"/>
          </a:xfrm>
        </p:spPr>
        <p:txBody>
          <a:bodyPr/>
          <a:lstStyle/>
          <a:p>
            <a:pPr>
              <a:defRPr/>
            </a:pPr>
            <a:fld id="{2EF0E4F3-6104-4818-8C68-2F5674BCAC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E60FD-E72A-4EBD-83BE-D7F8F404252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9C36-A496-477A-96A1-B62ED9AFA507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FD6D-3FC0-4F95-86AA-6C71B84AF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2A28-3A26-4D92-95BA-DF8B03F1DA60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8BED-AA41-4CC8-B83A-30E3698E5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EFCF-D102-444D-B3A2-2AAD731C230C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7CEF-585A-4C05-A065-26FCA4AA2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4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A6DD-DB62-4E95-A99B-3D9C348FEC3D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A90B-6158-4B2A-98B1-1C23D9D3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B02BB-E19F-4FB5-8C61-C38FB869F69C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D85F5B-75C9-48B0-8B86-09B48A667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1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90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9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F2B02BB-E19F-4FB5-8C61-C38FB869F69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DD85F5B-75C9-48B0-8B86-09B48A667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F2B02BB-E19F-4FB5-8C61-C38FB869F69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DD85F5B-75C9-48B0-8B86-09B48A667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5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7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5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2B02BB-E19F-4FB5-8C61-C38FB869F69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D85F5B-75C9-48B0-8B86-09B48A667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2B02BB-E19F-4FB5-8C61-C38FB869F69C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D85F5B-75C9-48B0-8B86-09B48A667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18.wmf"/><Relationship Id="rId9" Type="http://schemas.openxmlformats.org/officeDocument/2006/relationships/image" Target="../media/image24.png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8756" y="2471327"/>
            <a:ext cx="5991726" cy="3448210"/>
          </a:xfrm>
        </p:spPr>
        <p:txBody>
          <a:bodyPr>
            <a:noAutofit/>
          </a:bodyPr>
          <a:lstStyle/>
          <a:p>
            <a:pPr lvl="0"/>
            <a:r>
              <a:rPr lang="en-US" dirty="0" err="1" smtClean="0">
                <a:latin typeface="Arial Narrow" pitchFamily="34" charset="0"/>
              </a:rPr>
              <a:t>Pengertian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kalor</a:t>
            </a:r>
            <a:endParaRPr lang="en-US" dirty="0" smtClean="0">
              <a:latin typeface="Arial Narrow" pitchFamily="34" charset="0"/>
            </a:endParaRPr>
          </a:p>
          <a:p>
            <a:pPr lvl="0"/>
            <a:r>
              <a:rPr lang="en-US" dirty="0" err="1" smtClean="0">
                <a:latin typeface="Arial Narrow" pitchFamily="34" charset="0"/>
              </a:rPr>
              <a:t>Pengaruh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kalor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terhadap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zat</a:t>
            </a:r>
            <a:endParaRPr lang="en-US" dirty="0" smtClean="0">
              <a:latin typeface="Arial Narrow" pitchFamily="34" charset="0"/>
            </a:endParaRPr>
          </a:p>
          <a:p>
            <a:pPr lvl="0"/>
            <a:r>
              <a:rPr lang="en-US" dirty="0" err="1" smtClean="0">
                <a:latin typeface="Arial Narrow" pitchFamily="34" charset="0"/>
              </a:rPr>
              <a:t>Pemuaian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termal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zat</a:t>
            </a:r>
            <a:endParaRPr lang="en-US" dirty="0" smtClean="0">
              <a:latin typeface="Arial Narrow" pitchFamily="34" charset="0"/>
            </a:endParaRPr>
          </a:p>
          <a:p>
            <a:pPr lvl="0"/>
            <a:r>
              <a:rPr lang="en-US" dirty="0" err="1" smtClean="0">
                <a:latin typeface="Arial Narrow" pitchFamily="34" charset="0"/>
              </a:rPr>
              <a:t>Penerapan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azas</a:t>
            </a:r>
            <a:r>
              <a:rPr lang="en-US" dirty="0" smtClean="0">
                <a:latin typeface="Arial Narrow" pitchFamily="34" charset="0"/>
              </a:rPr>
              <a:t> Black</a:t>
            </a:r>
          </a:p>
          <a:p>
            <a:pPr lvl="0"/>
            <a:r>
              <a:rPr lang="en-US" dirty="0" err="1" smtClean="0">
                <a:latin typeface="Arial Narrow" pitchFamily="34" charset="0"/>
              </a:rPr>
              <a:t>Proses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perpindahan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kalor</a:t>
            </a:r>
            <a:endParaRPr lang="en-US" dirty="0" smtClean="0">
              <a:latin typeface="Arial Narrow" pitchFamily="34" charset="0"/>
            </a:endParaRPr>
          </a:p>
          <a:p>
            <a:pPr lvl="0"/>
            <a:r>
              <a:rPr lang="en-US" dirty="0" err="1" smtClean="0">
                <a:latin typeface="Arial Narrow" pitchFamily="34" charset="0"/>
              </a:rPr>
              <a:t>Pengaruh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kalor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perpindahan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kalor</a:t>
            </a:r>
            <a:endParaRPr lang="en-US" dirty="0" smtClean="0">
              <a:latin typeface="Arial Narrow" pitchFamily="34" charset="0"/>
            </a:endParaRPr>
          </a:p>
          <a:p>
            <a:pPr marL="109538" indent="0">
              <a:buNone/>
            </a:pP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2" name="Picture 2" descr="F:\PowerPoint\New folder (2)\KTSP FISIKA X KAMAJAYA\Bab 7\gambar 7.5 (wlne.images.worldnow.com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05" y="39170"/>
            <a:ext cx="5972295" cy="6866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No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15972" y="5894695"/>
            <a:ext cx="609600" cy="6096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864139"/>
            <a:ext cx="5986316" cy="1094841"/>
            <a:chOff x="309784" y="1857065"/>
            <a:chExt cx="5986316" cy="1094841"/>
          </a:xfrm>
        </p:grpSpPr>
        <p:sp>
          <p:nvSpPr>
            <p:cNvPr id="17" name="Rectangle 16"/>
            <p:cNvSpPr/>
            <p:nvPr/>
          </p:nvSpPr>
          <p:spPr>
            <a:xfrm>
              <a:off x="309784" y="1857065"/>
              <a:ext cx="5967266" cy="10948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0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258000" y="1857065"/>
              <a:ext cx="38100" cy="888253"/>
            </a:xfrm>
            <a:prstGeom prst="line">
              <a:avLst/>
            </a:prstGeom>
            <a:ln w="88900" cap="rnd" cmpd="dbl">
              <a:solidFill>
                <a:srgbClr val="0033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309784" y="2951904"/>
              <a:ext cx="5948216" cy="2"/>
            </a:xfrm>
            <a:prstGeom prst="line">
              <a:avLst/>
            </a:prstGeom>
            <a:ln w="88900" cap="rnd" cmpd="dbl">
              <a:solidFill>
                <a:srgbClr val="0033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40319" y="2129435"/>
              <a:ext cx="5029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latin typeface="Arial Black" pitchFamily="34" charset="0"/>
                  <a:ea typeface="Tahoma" pitchFamily="34" charset="0"/>
                  <a:cs typeface="Tahoma" pitchFamily="34" charset="0"/>
                </a:rPr>
                <a:t>Zat</a:t>
              </a:r>
              <a:r>
                <a:rPr lang="en-US" sz="3200" dirty="0" smtClean="0">
                  <a:latin typeface="Arial Black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dirty="0" err="1" smtClean="0">
                  <a:latin typeface="Arial Black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3200" dirty="0" smtClean="0">
                  <a:latin typeface="Arial Black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dirty="0" err="1" smtClean="0">
                  <a:latin typeface="Arial Black" pitchFamily="34" charset="0"/>
                  <a:ea typeface="Tahoma" pitchFamily="34" charset="0"/>
                  <a:cs typeface="Tahoma" pitchFamily="34" charset="0"/>
                </a:rPr>
                <a:t>Kalor</a:t>
              </a:r>
              <a:endParaRPr lang="en-US" sz="3200" dirty="0">
                <a:latin typeface="Arial Black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301593" y="6271388"/>
            <a:ext cx="3371796" cy="5866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Fisika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Kelas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XI SMA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95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uiExpand="1" build="p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19865" y="406666"/>
            <a:ext cx="5688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400" b="1" dirty="0" err="1" smtClean="0">
                <a:latin typeface="Arial Black" pitchFamily="34" charset="0"/>
                <a:cs typeface="Calibri" pitchFamily="34" charset="0"/>
              </a:rPr>
              <a:t>Pemuaian</a:t>
            </a:r>
            <a:r>
              <a:rPr lang="en-US" sz="24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Calibri" pitchFamily="34" charset="0"/>
              </a:rPr>
              <a:t>Zat</a:t>
            </a:r>
            <a:r>
              <a:rPr lang="en-US" sz="24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Calibri" pitchFamily="34" charset="0"/>
              </a:rPr>
              <a:t>Cair</a:t>
            </a:r>
            <a:endParaRPr lang="en-US" sz="2400" b="1" dirty="0">
              <a:latin typeface="Arial Black" pitchFamily="34" charset="0"/>
              <a:cs typeface="Calibri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04710"/>
              </p:ext>
            </p:extLst>
          </p:nvPr>
        </p:nvGraphicFramePr>
        <p:xfrm>
          <a:off x="5735605" y="1770427"/>
          <a:ext cx="3423977" cy="51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Equation" r:id="rId3" imgW="1688760" imgH="253800" progId="">
                  <p:embed/>
                </p:oleObj>
              </mc:Choice>
              <mc:Fallback>
                <p:oleObj name="Equation" r:id="rId3" imgW="1688760" imgH="25380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05" y="1770427"/>
                        <a:ext cx="3423977" cy="514884"/>
                      </a:xfrm>
                      <a:prstGeom prst="rect">
                        <a:avLst/>
                      </a:prstGeom>
                      <a:solidFill>
                        <a:srgbClr val="B9CDE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35926"/>
              </p:ext>
            </p:extLst>
          </p:nvPr>
        </p:nvGraphicFramePr>
        <p:xfrm>
          <a:off x="5901836" y="3350223"/>
          <a:ext cx="1620839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0" name="Equation" r:id="rId5" imgW="799920" imgH="228600" progId="">
                  <p:embed/>
                </p:oleObj>
              </mc:Choice>
              <mc:Fallback>
                <p:oleObj name="Equation" r:id="rId5" imgW="799920" imgH="228600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836" y="3350223"/>
                        <a:ext cx="1620839" cy="463550"/>
                      </a:xfrm>
                      <a:prstGeom prst="rect">
                        <a:avLst/>
                      </a:prstGeom>
                      <a:solidFill>
                        <a:srgbClr val="FF656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285900"/>
              </p:ext>
            </p:extLst>
          </p:nvPr>
        </p:nvGraphicFramePr>
        <p:xfrm>
          <a:off x="8498594" y="3350455"/>
          <a:ext cx="21621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1" name="Equation" r:id="rId7" imgW="1066680" imgH="253800" progId="">
                  <p:embed/>
                </p:oleObj>
              </mc:Choice>
              <mc:Fallback>
                <p:oleObj name="Equation" r:id="rId7" imgW="1066680" imgH="253800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594" y="3350455"/>
                        <a:ext cx="2162175" cy="514350"/>
                      </a:xfrm>
                      <a:prstGeom prst="rect">
                        <a:avLst/>
                      </a:prstGeom>
                      <a:solidFill>
                        <a:srgbClr val="B9CDE5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5662864" y="2769834"/>
            <a:ext cx="4931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Narrow" pitchFamily="34" charset="0"/>
                <a:cs typeface="Calibri" pitchFamily="34" charset="0"/>
              </a:rPr>
              <a:t>Setelah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suhunya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naik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volumenya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Calibri" pitchFamily="34" charset="0"/>
              </a:rPr>
              <a:t>menjadi</a:t>
            </a:r>
            <a:endParaRPr lang="en-US" sz="2400" dirty="0"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747073" y="3218070"/>
            <a:ext cx="543823" cy="655093"/>
          </a:xfrm>
          <a:prstGeom prst="right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latin typeface="Arial Narrow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7" y="1492085"/>
            <a:ext cx="4082099" cy="2449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3438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548419" y="2425187"/>
            <a:ext cx="3598339" cy="1978369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9966" y="72189"/>
            <a:ext cx="5505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1313" algn="l"/>
              </a:tabLst>
            </a:pPr>
            <a:r>
              <a:rPr lang="fi-FI" sz="2800" b="1" dirty="0" smtClean="0">
                <a:latin typeface="Arial Black" pitchFamily="34" charset="0"/>
                <a:cs typeface="Calibri" pitchFamily="34" charset="0"/>
              </a:rPr>
              <a:t>Asas Black</a:t>
            </a:r>
            <a:endParaRPr lang="en-US" sz="2800" dirty="0"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4040" y="987721"/>
            <a:ext cx="9890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itchFamily="34" charset="0"/>
                <a:cs typeface="Calibri" pitchFamily="34" charset="0"/>
              </a:rPr>
              <a:t>Asas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Black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menyatakan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bahwa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dilepaskan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oleh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sebuah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benda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sama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diterima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oleh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benda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yang lain.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menggunakan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asas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Black,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jenis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suatu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zat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dapat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ditentukan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menggunakan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kalorimeter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301011"/>
              </p:ext>
            </p:extLst>
          </p:nvPr>
        </p:nvGraphicFramePr>
        <p:xfrm>
          <a:off x="3867470" y="2425187"/>
          <a:ext cx="3309696" cy="6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2" name="Equation" r:id="rId3" imgW="1320480" imgH="241200" progId="">
                  <p:embed/>
                </p:oleObj>
              </mc:Choice>
              <mc:Fallback>
                <p:oleObj name="Equation" r:id="rId3" imgW="1320480" imgH="24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470" y="2425187"/>
                        <a:ext cx="3309696" cy="604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141579"/>
              </p:ext>
            </p:extLst>
          </p:nvPr>
        </p:nvGraphicFramePr>
        <p:xfrm>
          <a:off x="4092529" y="3615217"/>
          <a:ext cx="2983316" cy="55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3" name="Equation" r:id="rId5" imgW="1231560" imgH="228600" progId="">
                  <p:embed/>
                </p:oleObj>
              </mc:Choice>
              <mc:Fallback>
                <p:oleObj name="Equation" r:id="rId5" imgW="123156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29" y="3615217"/>
                        <a:ext cx="2983316" cy="553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715319"/>
              </p:ext>
            </p:extLst>
          </p:nvPr>
        </p:nvGraphicFramePr>
        <p:xfrm>
          <a:off x="3947424" y="3030257"/>
          <a:ext cx="3146274" cy="56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Equation" r:id="rId7" imgW="1549080" imgH="279360" progId="">
                  <p:embed/>
                </p:oleObj>
              </mc:Choice>
              <mc:Fallback>
                <p:oleObj name="Equation" r:id="rId7" imgW="1549080" imgH="279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424" y="3030257"/>
                        <a:ext cx="3146274" cy="567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070515"/>
              </p:ext>
            </p:extLst>
          </p:nvPr>
        </p:nvGraphicFramePr>
        <p:xfrm>
          <a:off x="3132482" y="4797002"/>
          <a:ext cx="5000866" cy="69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5" name="Equation" r:id="rId9" imgW="1815840" imgH="253800" progId="">
                  <p:embed/>
                </p:oleObj>
              </mc:Choice>
              <mc:Fallback>
                <p:oleObj name="Equation" r:id="rId9" imgW="1815840" imgH="253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482" y="4797002"/>
                        <a:ext cx="5000866" cy="699422"/>
                      </a:xfrm>
                      <a:prstGeom prst="rect">
                        <a:avLst/>
                      </a:prstGeom>
                      <a:solidFill>
                        <a:srgbClr val="A1C4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96915" y="2209070"/>
            <a:ext cx="4171670" cy="1015663"/>
          </a:xfrm>
          <a:prstGeom prst="rect">
            <a:avLst/>
          </a:prstGeom>
          <a:blipFill rotWithShape="1">
            <a:blip r:embed="rId11"/>
            <a:stretch>
              <a:fillRect l="-1608" t="-2994" b="-9581"/>
            </a:stretch>
          </a:blipFill>
        </p:spPr>
        <p:txBody>
          <a:bodyPr/>
          <a:lstStyle/>
          <a:p>
            <a:r>
              <a:rPr lang="en-US" sz="2400">
                <a:noFill/>
                <a:latin typeface="Arial Narrow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6786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760643"/>
            <a:ext cx="12192000" cy="1439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341300" y="1298978"/>
            <a:ext cx="5505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fi-FI" sz="2400" b="1" dirty="0" smtClean="0">
                <a:cs typeface="Calibri" pitchFamily="34" charset="0"/>
              </a:rPr>
              <a:t>Konduksi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501" y="1719699"/>
            <a:ext cx="6919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 Narrow" pitchFamily="34" charset="0"/>
                <a:cs typeface="Calibri" pitchFamily="34" charset="0"/>
              </a:rPr>
              <a:t>Konduksi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adalah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perpindahan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melalui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zat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perantara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selama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terjadi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perpindahan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tidak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disertai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perpindahan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partikel-partikel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zat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perantaranya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. </a:t>
            </a:r>
            <a:endParaRPr lang="en-US" sz="2400" dirty="0">
              <a:latin typeface="Arial Narrow" pitchFamily="34" charset="0"/>
              <a:cs typeface="Calibri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261590"/>
              </p:ext>
            </p:extLst>
          </p:nvPr>
        </p:nvGraphicFramePr>
        <p:xfrm>
          <a:off x="7583850" y="2049051"/>
          <a:ext cx="2769727" cy="74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Equation" r:id="rId3" imgW="1460160" imgH="393480" progId="">
                  <p:embed/>
                </p:oleObj>
              </mc:Choice>
              <mc:Fallback>
                <p:oleObj name="Equation" r:id="rId3" imgW="1460160" imgH="39348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850" y="2049051"/>
                        <a:ext cx="2769727" cy="746622"/>
                      </a:xfrm>
                      <a:prstGeom prst="rect">
                        <a:avLst/>
                      </a:prstGeom>
                      <a:solidFill>
                        <a:srgbClr val="FFE94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38957" y="246500"/>
            <a:ext cx="3816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Perpindahan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  <a:cs typeface="Calibri" pitchFamily="34" charset="0"/>
              </a:rPr>
              <a:t>Kalor</a:t>
            </a:r>
            <a:endParaRPr lang="en-US" sz="2800" b="1" dirty="0"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5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Same Side Corner Rectangle 15"/>
          <p:cNvSpPr/>
          <p:nvPr/>
        </p:nvSpPr>
        <p:spPr>
          <a:xfrm>
            <a:off x="0" y="934645"/>
            <a:ext cx="12192000" cy="5930181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2977" y="844878"/>
            <a:ext cx="10531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Perpindahan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secara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konveksi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disertai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gerakan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massa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atau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gerakan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partikel-partikel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zat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perantaranya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750097"/>
              </p:ext>
            </p:extLst>
          </p:nvPr>
        </p:nvGraphicFramePr>
        <p:xfrm>
          <a:off x="1524671" y="1804154"/>
          <a:ext cx="29860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" name="Equation" r:id="rId3" imgW="1574640" imgH="253800" progId="">
                  <p:embed/>
                </p:oleObj>
              </mc:Choice>
              <mc:Fallback>
                <p:oleObj name="Equation" r:id="rId3" imgW="1574640" imgH="253800" progId="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671" y="1804154"/>
                        <a:ext cx="2986088" cy="481012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495985" y="2953183"/>
            <a:ext cx="10408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 Narrow" pitchFamily="34" charset="0"/>
                <a:cs typeface="Calibri" pitchFamily="34" charset="0"/>
              </a:rPr>
              <a:t>Radiasi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adalah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perpindahan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dalam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bentuk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gelombang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elektromagnetik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0048" y="3547478"/>
            <a:ext cx="4296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Arial Narrow" pitchFamily="34" charset="0"/>
                <a:cs typeface="Calibri" pitchFamily="34" charset="0"/>
              </a:rPr>
              <a:t>Laju </a:t>
            </a:r>
            <a:r>
              <a:rPr lang="fi-FI" sz="2400" dirty="0">
                <a:latin typeface="Arial Narrow" pitchFamily="34" charset="0"/>
                <a:cs typeface="Calibri" pitchFamily="34" charset="0"/>
              </a:rPr>
              <a:t>rambatan kalor per satuan luas </a:t>
            </a:r>
            <a:endParaRPr lang="en-US" sz="2400" dirty="0">
              <a:latin typeface="Arial Narrow" pitchFamily="34" charset="0"/>
              <a:cs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78014"/>
              </p:ext>
            </p:extLst>
          </p:nvPr>
        </p:nvGraphicFramePr>
        <p:xfrm>
          <a:off x="5906125" y="3544333"/>
          <a:ext cx="1209765" cy="40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" name="Equation" r:id="rId5" imgW="609480" imgH="203040" progId="">
                  <p:embed/>
                </p:oleObj>
              </mc:Choice>
              <mc:Fallback>
                <p:oleObj name="Equation" r:id="rId5" imgW="609480" imgH="20304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125" y="3544333"/>
                        <a:ext cx="1209765" cy="403255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520048" y="4055420"/>
            <a:ext cx="10599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Arial Narrow" pitchFamily="34" charset="0"/>
                <a:cs typeface="Calibri" pitchFamily="34" charset="0"/>
              </a:rPr>
              <a:t>Untuk menentukan besarnya kalor atau energi yang dipancarkan oleh suatu benda dapat digunakan persamaan: </a:t>
            </a:r>
            <a:endParaRPr lang="en-US" sz="2400" dirty="0">
              <a:latin typeface="Arial Narrow" pitchFamily="34" charset="0"/>
              <a:cs typeface="Calibri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23083"/>
              </p:ext>
            </p:extLst>
          </p:nvPr>
        </p:nvGraphicFramePr>
        <p:xfrm>
          <a:off x="4667752" y="4498879"/>
          <a:ext cx="2345572" cy="42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4" name="Equation" r:id="rId7" imgW="1269720" imgH="228600" progId="">
                  <p:embed/>
                </p:oleObj>
              </mc:Choice>
              <mc:Fallback>
                <p:oleObj name="Equation" r:id="rId7" imgW="1269720" imgH="22860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752" y="4498879"/>
                        <a:ext cx="2345572" cy="422203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62710"/>
              </p:ext>
            </p:extLst>
          </p:nvPr>
        </p:nvGraphicFramePr>
        <p:xfrm>
          <a:off x="3231333" y="5500670"/>
          <a:ext cx="2368551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5" name="Equation" r:id="rId9" imgW="1282680" imgH="279360" progId="">
                  <p:embed/>
                </p:oleObj>
              </mc:Choice>
              <mc:Fallback>
                <p:oleObj name="Equation" r:id="rId9" imgW="1282680" imgH="27936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333" y="5500670"/>
                        <a:ext cx="2368551" cy="515937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520048" y="4887939"/>
            <a:ext cx="9862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itchFamily="34" charset="0"/>
                <a:cs typeface="Calibri" pitchFamily="34" charset="0"/>
              </a:rPr>
              <a:t>Besarnya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dipancarkan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oleh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benda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ke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lingkungannya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akan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memenuhi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persamaan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6383" y="481935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41313" algn="l"/>
              </a:tabLst>
            </a:pPr>
            <a:r>
              <a:rPr lang="fi-FI" sz="2400" b="1" dirty="0" smtClean="0">
                <a:latin typeface="Arial Narrow" pitchFamily="34" charset="0"/>
                <a:cs typeface="Calibri" pitchFamily="34" charset="0"/>
              </a:rPr>
              <a:t>Konveksi</a:t>
            </a:r>
            <a:endParaRPr lang="en-US" sz="2400" dirty="0"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9391" y="2583851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41313" algn="l"/>
              </a:tabLst>
            </a:pPr>
            <a:r>
              <a:rPr lang="fi-FI" sz="2400" b="1" dirty="0" smtClean="0">
                <a:latin typeface="Arial Narrow" pitchFamily="34" charset="0"/>
                <a:cs typeface="Calibri" pitchFamily="34" charset="0"/>
              </a:rPr>
              <a:t>Radiasi</a:t>
            </a:r>
            <a:endParaRPr lang="en-US" sz="2400" dirty="0">
              <a:latin typeface="Arial Narrow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59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42809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81968" y="637325"/>
            <a:ext cx="59049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Arial Narrow" pitchFamily="34" charset="0"/>
              </a:rPr>
              <a:t>Seorang anak tanpa pakaian suhu kulitnya </a:t>
            </a:r>
            <a:r>
              <a:rPr lang="id-ID" sz="2400" dirty="0" smtClean="0">
                <a:latin typeface="Arial Narrow" pitchFamily="34" charset="0"/>
              </a:rPr>
              <a:t>36°C </a:t>
            </a:r>
            <a:r>
              <a:rPr lang="id-ID" sz="2400" dirty="0">
                <a:latin typeface="Arial Narrow" pitchFamily="34" charset="0"/>
              </a:rPr>
              <a:t>dan berada di suatu ruangan yang suhunya 29°C. Jika luas seluruh permukaan badannya 1 m</a:t>
            </a:r>
            <a:r>
              <a:rPr lang="id-ID" sz="2400" baseline="30000" dirty="0">
                <a:latin typeface="Arial Narrow" pitchFamily="34" charset="0"/>
              </a:rPr>
              <a:t>2</a:t>
            </a:r>
            <a:r>
              <a:rPr lang="id-ID" sz="2400" dirty="0">
                <a:latin typeface="Arial Narrow" pitchFamily="34" charset="0"/>
              </a:rPr>
              <a:t> dan diketahui koefisien konveksi termal udara di sekitar tubuh anak tersebut 8 Js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m</a:t>
            </a:r>
            <a:r>
              <a:rPr lang="id-ID" sz="2400" baseline="30000" dirty="0">
                <a:latin typeface="Arial Narrow" pitchFamily="34" charset="0"/>
              </a:rPr>
              <a:t>–2</a:t>
            </a:r>
            <a:r>
              <a:rPr lang="id-ID" sz="2400" dirty="0">
                <a:latin typeface="Arial Narrow" pitchFamily="34" charset="0"/>
              </a:rPr>
              <a:t>°C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, tentukan laju rambatan kalor dari tubuh anak itu ke udara sekelilingnya. </a:t>
            </a:r>
            <a:endParaRPr lang="en-US" sz="2400" dirty="0" smtClean="0">
              <a:latin typeface="Arial Narrow" pitchFamily="34" charset="0"/>
            </a:endParaRPr>
          </a:p>
          <a:p>
            <a:r>
              <a:rPr lang="id-ID" sz="2400" b="1" dirty="0" smtClean="0">
                <a:latin typeface="Arial Narrow" pitchFamily="34" charset="0"/>
              </a:rPr>
              <a:t>Jawab</a:t>
            </a:r>
            <a:r>
              <a:rPr lang="id-ID" sz="2400" b="1" dirty="0">
                <a:latin typeface="Arial Narrow" pitchFamily="34" charset="0"/>
              </a:rPr>
              <a:t>: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id-ID" sz="2400" dirty="0" smtClean="0">
                <a:latin typeface="Arial Narrow" pitchFamily="34" charset="0"/>
              </a:rPr>
              <a:t>Diketahui</a:t>
            </a:r>
            <a:r>
              <a:rPr lang="id-ID" sz="2400" dirty="0">
                <a:latin typeface="Arial Narrow" pitchFamily="34" charset="0"/>
              </a:rPr>
              <a:t>: </a:t>
            </a:r>
            <a:r>
              <a:rPr lang="id-ID" sz="2400" i="1" dirty="0">
                <a:latin typeface="Arial Narrow" pitchFamily="34" charset="0"/>
              </a:rPr>
              <a:t>h </a:t>
            </a:r>
            <a:r>
              <a:rPr lang="id-ID" sz="2400" dirty="0">
                <a:latin typeface="Arial Narrow" pitchFamily="34" charset="0"/>
              </a:rPr>
              <a:t>= 8 Js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m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°C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sym typeface="Symbol"/>
              </a:rPr>
              <a:t> </a:t>
            </a:r>
          </a:p>
          <a:p>
            <a:pPr indent="968375"/>
            <a:r>
              <a:rPr lang="id-ID" sz="2400" i="1" dirty="0" smtClean="0">
                <a:latin typeface="Arial Narrow" pitchFamily="34" charset="0"/>
              </a:rPr>
              <a:t>A </a:t>
            </a:r>
            <a:r>
              <a:rPr lang="id-ID" sz="2400" dirty="0">
                <a:latin typeface="Arial Narrow" pitchFamily="34" charset="0"/>
              </a:rPr>
              <a:t>= 1 m</a:t>
            </a:r>
            <a:r>
              <a:rPr lang="id-ID" sz="2400" baseline="30000" dirty="0">
                <a:latin typeface="Arial Narrow" pitchFamily="34" charset="0"/>
              </a:rPr>
              <a:t>2</a:t>
            </a:r>
            <a:r>
              <a:rPr lang="id-ID" sz="2400" dirty="0">
                <a:latin typeface="Arial Narrow" pitchFamily="34" charset="0"/>
              </a:rPr>
              <a:t> </a:t>
            </a:r>
            <a:endParaRPr lang="en-US" sz="2400" dirty="0" smtClean="0">
              <a:latin typeface="Arial Narrow" pitchFamily="34" charset="0"/>
              <a:sym typeface="Symbol"/>
            </a:endParaRPr>
          </a:p>
          <a:p>
            <a:pPr indent="968375"/>
            <a:r>
              <a:rPr lang="id-ID" sz="2400" i="1" dirty="0" smtClean="0">
                <a:latin typeface="Arial Narrow" pitchFamily="34" charset="0"/>
              </a:rPr>
              <a:t>T </a:t>
            </a:r>
            <a:r>
              <a:rPr lang="id-ID" sz="2400" dirty="0">
                <a:latin typeface="Arial Narrow" pitchFamily="34" charset="0"/>
              </a:rPr>
              <a:t>= 36°C – 29°C = 7°C </a:t>
            </a:r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err="1" smtClean="0">
                <a:latin typeface="Arial Narrow" pitchFamily="34" charset="0"/>
              </a:rPr>
              <a:t>Maka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id-ID" sz="2400" dirty="0" smtClean="0">
                <a:latin typeface="Arial Narrow" pitchFamily="34" charset="0"/>
              </a:rPr>
              <a:t>diperoleh</a:t>
            </a:r>
            <a:r>
              <a:rPr lang="en-US" sz="2400" dirty="0" smtClean="0">
                <a:latin typeface="Arial Narrow" pitchFamily="34" charset="0"/>
              </a:rPr>
              <a:t>:</a:t>
            </a:r>
          </a:p>
          <a:p>
            <a:r>
              <a:rPr lang="id-ID" sz="2400" dirty="0" smtClean="0">
                <a:latin typeface="Arial Narrow" pitchFamily="34" charset="0"/>
              </a:rPr>
              <a:t> </a:t>
            </a:r>
            <a:r>
              <a:rPr lang="id-ID" sz="2400" i="1" dirty="0">
                <a:latin typeface="Arial Narrow" pitchFamily="34" charset="0"/>
              </a:rPr>
              <a:t>H </a:t>
            </a:r>
            <a:r>
              <a:rPr lang="id-ID" sz="2400" dirty="0">
                <a:latin typeface="Arial Narrow" pitchFamily="34" charset="0"/>
              </a:rPr>
              <a:t>= </a:t>
            </a:r>
            <a:r>
              <a:rPr lang="id-ID" sz="2400" i="1" dirty="0">
                <a:latin typeface="Arial Narrow" pitchFamily="34" charset="0"/>
              </a:rPr>
              <a:t>h A T </a:t>
            </a:r>
            <a:r>
              <a:rPr lang="id-ID" sz="2400" dirty="0">
                <a:latin typeface="Arial Narrow" pitchFamily="34" charset="0"/>
              </a:rPr>
              <a:t>= (8 Js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m</a:t>
            </a:r>
            <a:r>
              <a:rPr lang="id-ID" sz="2400" baseline="30000" dirty="0">
                <a:latin typeface="Arial Narrow" pitchFamily="34" charset="0"/>
              </a:rPr>
              <a:t>–2</a:t>
            </a:r>
            <a:r>
              <a:rPr lang="id-ID" sz="2400" dirty="0">
                <a:latin typeface="Arial Narrow" pitchFamily="34" charset="0"/>
              </a:rPr>
              <a:t>°C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) (1 m2) (7 °C) = 56 Js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 Jadi, laju rambatan kalor dari badan anak ke lingkungannya sebesar 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id-ID" sz="2400" dirty="0" smtClean="0">
                <a:latin typeface="Arial Narrow" pitchFamily="34" charset="0"/>
              </a:rPr>
              <a:t>56 </a:t>
            </a:r>
            <a:r>
              <a:rPr lang="id-ID" sz="2400" dirty="0">
                <a:latin typeface="Arial Narrow" pitchFamily="34" charset="0"/>
              </a:rPr>
              <a:t>Js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402" y="235389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Contoh</a:t>
            </a:r>
            <a:endParaRPr lang="id-ID" sz="2400" b="1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7112" y="1536874"/>
            <a:ext cx="52810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Arial Narrow" pitchFamily="34" charset="0"/>
              </a:rPr>
              <a:t>Ketika belajar di SMP, Anda telah mempelajari proses terjadinya angin laut. Dapatkah Anda menjelaskan proses terjadinya kedua angin tersebut ditinjau dari aspek konveksi? Diskusikanlah dengan teman-teman Anda. Kemudian, presentasikan hasil diskusi yang Anda peroleh.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66179" y="504810"/>
            <a:ext cx="4259594" cy="950657"/>
            <a:chOff x="682605" y="3446939"/>
            <a:chExt cx="4259594" cy="950657"/>
          </a:xfrm>
        </p:grpSpPr>
        <p:sp>
          <p:nvSpPr>
            <p:cNvPr id="8" name="Isosceles Triangle 7"/>
            <p:cNvSpPr/>
            <p:nvPr/>
          </p:nvSpPr>
          <p:spPr>
            <a:xfrm>
              <a:off x="682605" y="3483575"/>
              <a:ext cx="1042864" cy="813581"/>
            </a:xfrm>
            <a:prstGeom prst="triangle">
              <a:avLst/>
            </a:prstGeom>
            <a:solidFill>
              <a:srgbClr val="00B0F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93082" y="3546795"/>
              <a:ext cx="42191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dirty="0">
                  <a:solidFill>
                    <a:prstClr val="black"/>
                  </a:solidFill>
                </a:rPr>
                <a:t>L</a:t>
              </a:r>
              <a:endParaRPr lang="id-ID" sz="4400" dirty="0">
                <a:solidFill>
                  <a:prstClr val="black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1222527" y="3498765"/>
              <a:ext cx="1042864" cy="81358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400" dirty="0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1753088" y="3498765"/>
              <a:ext cx="1042864" cy="813581"/>
            </a:xfrm>
            <a:prstGeom prst="triangl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1725" y="3628155"/>
              <a:ext cx="46038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dirty="0" smtClean="0">
                  <a:solidFill>
                    <a:prstClr val="black"/>
                  </a:solidFill>
                </a:rPr>
                <a:t>T</a:t>
              </a:r>
              <a:endParaRPr lang="id-ID" sz="4400" dirty="0">
                <a:solidFill>
                  <a:prstClr val="black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2286793" y="3509814"/>
              <a:ext cx="1042864" cy="813581"/>
            </a:xfrm>
            <a:prstGeom prst="triangle">
              <a:avLst/>
            </a:prstGeom>
            <a:solidFill>
              <a:srgbClr val="B061FF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400" dirty="0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817360" y="3483575"/>
              <a:ext cx="1042864" cy="813581"/>
            </a:xfrm>
            <a:prstGeom prst="triangle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8326" y="3612965"/>
              <a:ext cx="53572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dirty="0" smtClean="0">
                  <a:solidFill>
                    <a:prstClr val="black"/>
                  </a:solidFill>
                </a:rPr>
                <a:t>H</a:t>
              </a:r>
              <a:endParaRPr lang="id-ID" sz="4400" dirty="0">
                <a:solidFill>
                  <a:prstClr val="black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3351064" y="3509814"/>
              <a:ext cx="1042864" cy="813581"/>
            </a:xfrm>
            <a:prstGeom prst="triangl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400" dirty="0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899335" y="3490971"/>
              <a:ext cx="1042864" cy="81358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53889" y="3620360"/>
              <a:ext cx="54854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dirty="0" smtClean="0">
                  <a:solidFill>
                    <a:prstClr val="black"/>
                  </a:solidFill>
                </a:rPr>
                <a:t>N</a:t>
              </a:r>
              <a:endParaRPr lang="id-ID" sz="4400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63215" y="3446939"/>
              <a:ext cx="51168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dirty="0" smtClean="0">
                  <a:solidFill>
                    <a:sysClr val="windowText" lastClr="000000"/>
                  </a:solidFill>
                </a:rPr>
                <a:t>A</a:t>
              </a:r>
              <a:endParaRPr lang="id-ID" sz="4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43495" y="3474112"/>
              <a:ext cx="51168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dirty="0" smtClean="0">
                  <a:solidFill>
                    <a:sysClr val="windowText" lastClr="000000"/>
                  </a:solidFill>
                </a:rPr>
                <a:t>A</a:t>
              </a:r>
              <a:endParaRPr lang="id-ID" sz="4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32285" y="3547649"/>
              <a:ext cx="3273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dirty="0" smtClean="0">
                  <a:solidFill>
                    <a:sysClr val="windowText" lastClr="000000"/>
                  </a:solidFill>
                </a:rPr>
                <a:t>I</a:t>
              </a:r>
              <a:endParaRPr lang="id-ID" sz="44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3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29053" y="607326"/>
            <a:ext cx="2661313" cy="6687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KUIS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243" y="1759972"/>
            <a:ext cx="9357817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tabLst>
                <a:tab pos="463550" algn="l"/>
              </a:tabLst>
            </a:pP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Jarak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sambungan antara dua rel kereta api pada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suhu 20°C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adalah 11 mm. Jika setiap rel panjangnya 20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 meter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dan terbuat dari besi, dengan = 1,1 × 10</a:t>
            </a:r>
            <a:r>
              <a:rPr lang="en-US" sz="2400" baseline="30000" dirty="0">
                <a:latin typeface="Arial Narrow" pitchFamily="34" charset="0"/>
                <a:cs typeface="Calibri" pitchFamily="34" charset="0"/>
              </a:rPr>
              <a:t>–5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°C</a:t>
            </a:r>
            <a:r>
              <a:rPr lang="en-US" sz="2400" baseline="30000" dirty="0">
                <a:latin typeface="Arial Narrow" pitchFamily="34" charset="0"/>
                <a:cs typeface="Calibri" pitchFamily="34" charset="0"/>
              </a:rPr>
              <a:t>–1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, pada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suhu berapakah kedua sambungan rel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tersebut akan berimpit?</a:t>
            </a:r>
            <a:endParaRPr lang="en-US" sz="2400" dirty="0">
              <a:latin typeface="Arial Narrow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  <a:tabLst>
                <a:tab pos="463550" algn="l"/>
              </a:tabLst>
            </a:pP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Sebuah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mobil berwarna hitam berada di bawah terik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sinar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Matahari. Luas permukaan mobil yang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 mendapatkan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penyinaran 2 m</a:t>
            </a:r>
            <a:r>
              <a:rPr lang="en-US" sz="2400" baseline="30000" dirty="0">
                <a:latin typeface="Arial Narrow" pitchFamily="34" charset="0"/>
                <a:cs typeface="Calibri" pitchFamily="34" charset="0"/>
              </a:rPr>
              <a:t>2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sehingga suhunya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mencapai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47 °C. Jika suhu udara di sekelilingnya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27°C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dan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mobil dianggap benda hitam sempurna,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hitung besarnya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energi radiasi yang dipancarkan oleh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mobil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ke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lingkungan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dalam waktu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1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menit.</a:t>
            </a:r>
          </a:p>
        </p:txBody>
      </p:sp>
    </p:spTree>
    <p:extLst>
      <p:ext uri="{BB962C8B-B14F-4D97-AF65-F5344CB8AC3E}">
        <p14:creationId xmlns:p14="http://schemas.microsoft.com/office/powerpoint/2010/main" val="1745343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PowerPoint\file gambar\back-to-school-powerpoint-background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3832" y="2653646"/>
            <a:ext cx="8407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Narrow" pitchFamily="34" charset="0"/>
              </a:rPr>
              <a:t>“Yang </a:t>
            </a:r>
            <a:r>
              <a:rPr lang="en-US" sz="2400" dirty="0" err="1">
                <a:latin typeface="Arial Narrow" pitchFamily="34" charset="0"/>
              </a:rPr>
              <a:t>payah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pada</a:t>
            </a:r>
            <a:r>
              <a:rPr lang="en-US" sz="2400" dirty="0">
                <a:latin typeface="Arial Narrow" pitchFamily="34" charset="0"/>
              </a:rPr>
              <a:t> orang-orang yang </a:t>
            </a:r>
            <a:r>
              <a:rPr lang="en-US" sz="2400" dirty="0" err="1">
                <a:latin typeface="Arial Narrow" pitchFamily="34" charset="0"/>
              </a:rPr>
              <a:t>ingin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memperbaiki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dunia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adalah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mereka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tidak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memulainya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dari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diri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sendiri</a:t>
            </a:r>
            <a:r>
              <a:rPr lang="en-US" sz="2400" dirty="0" smtClean="0">
                <a:latin typeface="Arial Narrow" pitchFamily="34" charset="0"/>
              </a:rPr>
              <a:t>.”</a:t>
            </a:r>
          </a:p>
          <a:p>
            <a:pPr algn="ctr"/>
            <a:endParaRPr lang="en-US" sz="2400" dirty="0">
              <a:latin typeface="Arial Narrow" pitchFamily="34" charset="0"/>
            </a:endParaRPr>
          </a:p>
          <a:p>
            <a:pPr algn="ctr"/>
            <a:r>
              <a:rPr lang="en-US" sz="2400" dirty="0">
                <a:latin typeface="Arial Narrow" pitchFamily="34" charset="0"/>
              </a:rPr>
              <a:t>Thornton Wilder </a:t>
            </a:r>
            <a:endParaRPr lang="en-US" sz="2400" b="1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163174" y="378388"/>
            <a:ext cx="3500647" cy="4812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- </a:t>
            </a:r>
            <a:r>
              <a:rPr lang="en-US" sz="32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Terima</a:t>
            </a:r>
            <a:r>
              <a:rPr lang="en-US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Kasih</a:t>
            </a:r>
            <a:r>
              <a:rPr lang="en-US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-</a:t>
            </a:r>
            <a:endParaRPr lang="en-US" sz="3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2" name="Track No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4926" y="5962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3011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29094" y="3840708"/>
            <a:ext cx="3598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</a:rPr>
              <a:t>Created by: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 err="1" smtClean="0">
                <a:latin typeface="Arial Narrow" pitchFamily="34" charset="0"/>
              </a:rPr>
              <a:t>Maghfira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Ramadhani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r>
              <a:rPr lang="en-US" sz="2800" b="1" dirty="0" err="1" smtClean="0">
                <a:latin typeface="Arial Narrow" pitchFamily="34" charset="0"/>
              </a:rPr>
              <a:t>Azimar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Usrah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r>
              <a:rPr lang="en-US" sz="2800" b="1" dirty="0" err="1" smtClean="0">
                <a:latin typeface="Arial Narrow" pitchFamily="34" charset="0"/>
              </a:rPr>
              <a:t>Rahma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Hanifa</a:t>
            </a:r>
            <a:endParaRPr lang="id-ID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4967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PowerPoint\file gambar\AO (borkadventures.files.wordpress.com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03" y="1102185"/>
            <a:ext cx="5954577" cy="4451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529388" y="745960"/>
            <a:ext cx="5514975" cy="5486401"/>
            <a:chOff x="278214" y="4343400"/>
            <a:chExt cx="7212130" cy="4402487"/>
          </a:xfrm>
        </p:grpSpPr>
        <p:sp>
          <p:nvSpPr>
            <p:cNvPr id="8" name="Snip and Round Single Corner Rectangle 7"/>
            <p:cNvSpPr/>
            <p:nvPr/>
          </p:nvSpPr>
          <p:spPr>
            <a:xfrm flipH="1">
              <a:off x="278214" y="4641502"/>
              <a:ext cx="7212130" cy="4104385"/>
            </a:xfrm>
            <a:prstGeom prst="snipRoundRect">
              <a:avLst>
                <a:gd name="adj1" fmla="val 11946"/>
                <a:gd name="adj2" fmla="val 11087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907" y="5089733"/>
              <a:ext cx="6942604" cy="3185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Arial Narrow" pitchFamily="34" charset="0"/>
                </a:rPr>
                <a:t>Peristiwa</a:t>
              </a:r>
              <a:r>
                <a:rPr lang="en-US" sz="2800" dirty="0" smtClean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perubahan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suhu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dan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perubahan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wujud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zat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akibat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perpindahan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kalor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sering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</a:rPr>
                <a:t>Ananda</a:t>
              </a:r>
              <a:r>
                <a:rPr lang="en-US" sz="2800" dirty="0" smtClean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alami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dalam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kehidupan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sehari-hari</a:t>
              </a:r>
              <a:r>
                <a:rPr lang="en-US" sz="2800" dirty="0">
                  <a:latin typeface="Arial Narrow" pitchFamily="34" charset="0"/>
                </a:rPr>
                <a:t>. Akan </a:t>
              </a:r>
              <a:r>
                <a:rPr lang="en-US" sz="2800" dirty="0" err="1">
                  <a:latin typeface="Arial Narrow" pitchFamily="34" charset="0"/>
                </a:rPr>
                <a:t>tetapi</a:t>
              </a:r>
              <a:r>
                <a:rPr lang="en-US" sz="2800" dirty="0">
                  <a:latin typeface="Arial Narrow" pitchFamily="34" charset="0"/>
                </a:rPr>
                <a:t>, </a:t>
              </a:r>
              <a:r>
                <a:rPr lang="en-US" sz="2800" dirty="0" smtClean="0">
                  <a:latin typeface="Arial Narrow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</a:rPr>
                <a:t>Apakah</a:t>
              </a:r>
              <a:r>
                <a:rPr lang="en-US" sz="2800" dirty="0" smtClean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akibat-akibat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dari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perubahan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suhu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dan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perpindahan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kalor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pada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suatu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zat</a:t>
              </a:r>
              <a:r>
                <a:rPr lang="en-US" sz="2800" dirty="0">
                  <a:latin typeface="Arial Narrow" pitchFamily="34" charset="0"/>
                </a:rPr>
                <a:t>? </a:t>
              </a:r>
              <a:r>
                <a:rPr lang="en-US" sz="2800" dirty="0" err="1">
                  <a:latin typeface="Arial Narrow" pitchFamily="34" charset="0"/>
                </a:rPr>
                <a:t>Diskusikan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bersama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>
                  <a:latin typeface="Arial Narrow" pitchFamily="34" charset="0"/>
                </a:rPr>
                <a:t>teman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</a:rPr>
                <a:t>Ananda</a:t>
              </a:r>
              <a:r>
                <a:rPr lang="en-US" sz="2800" dirty="0">
                  <a:latin typeface="Arial Narrow" pitchFamily="34" charset="0"/>
                </a:rPr>
                <a:t>. Tampilkan hasil </a:t>
              </a:r>
              <a:r>
                <a:rPr lang="en-US" sz="2800" dirty="0" err="1">
                  <a:latin typeface="Arial Narrow" pitchFamily="34" charset="0"/>
                </a:rPr>
                <a:t>diskusi</a:t>
              </a:r>
              <a:r>
                <a:rPr lang="en-US" sz="2800" dirty="0">
                  <a:latin typeface="Arial Narrow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</a:rPr>
                <a:t>Ananda</a:t>
              </a:r>
              <a:r>
                <a:rPr lang="en-US" sz="2800" dirty="0" smtClean="0">
                  <a:latin typeface="Arial Narrow" pitchFamily="34" charset="0"/>
                </a:rPr>
                <a:t> </a:t>
              </a:r>
              <a:r>
                <a:rPr lang="en-US" sz="2800" dirty="0">
                  <a:latin typeface="Arial Narrow" pitchFamily="34" charset="0"/>
                </a:rPr>
                <a:t>di depan kelas</a:t>
              </a:r>
              <a:r>
                <a:rPr lang="en-US" sz="2800" dirty="0" smtClean="0">
                  <a:latin typeface="Arial Narrow" pitchFamily="34" charset="0"/>
                </a:rPr>
                <a:t>.</a:t>
              </a:r>
              <a:endParaRPr lang="en-US" sz="2800" dirty="0">
                <a:latin typeface="Arial Narrow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35433" y="4343400"/>
              <a:ext cx="2606143" cy="5962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</a:rPr>
                <a:t>Diskusi</a:t>
              </a:r>
              <a:endPara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231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  <a:alpha val="54000"/>
              </a:schemeClr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5003" y="907110"/>
            <a:ext cx="9548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K</a:t>
            </a:r>
            <a:r>
              <a:rPr lang="id-ID" sz="2400" dirty="0" smtClean="0">
                <a:latin typeface="Arial Narrow" pitchFamily="34" charset="0"/>
              </a:rPr>
              <a:t>alor </a:t>
            </a:r>
            <a:r>
              <a:rPr lang="id-ID" sz="2400" dirty="0">
                <a:latin typeface="Arial Narrow" pitchFamily="34" charset="0"/>
              </a:rPr>
              <a:t>adalah energi yang dipindahkan oleh benda ke benda lain karena perbedaan </a:t>
            </a:r>
            <a:r>
              <a:rPr lang="id-ID" sz="2400" dirty="0" smtClean="0">
                <a:latin typeface="Arial Narrow" pitchFamily="34" charset="0"/>
              </a:rPr>
              <a:t>suhu</a:t>
            </a:r>
            <a:r>
              <a:rPr lang="en-US" sz="2400" dirty="0" smtClean="0">
                <a:latin typeface="Arial Narrow" pitchFamily="34" charset="0"/>
              </a:rPr>
              <a:t>.</a:t>
            </a:r>
            <a:endParaRPr lang="id-ID" sz="24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003" y="1794537"/>
            <a:ext cx="10954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Arial Narrow" pitchFamily="34" charset="0"/>
              </a:rPr>
              <a:t>Satu kalori adalah banyaknya kalor yang diperlukan untuk menaikkan suhu satu gram air sebesar 1°C.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509" y="3307539"/>
            <a:ext cx="5261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latin typeface="Arial Black" pitchFamily="34" charset="0"/>
              </a:rPr>
              <a:t>Pengaruh </a:t>
            </a:r>
            <a:r>
              <a:rPr lang="id-ID" sz="2400" b="1" dirty="0">
                <a:latin typeface="Arial Black" pitchFamily="34" charset="0"/>
              </a:rPr>
              <a:t>Kalor terhadap </a:t>
            </a:r>
            <a:r>
              <a:rPr lang="id-ID" sz="2400" b="1" dirty="0" smtClean="0">
                <a:latin typeface="Arial Black" pitchFamily="34" charset="0"/>
              </a:rPr>
              <a:t>Zat </a:t>
            </a:r>
            <a:endParaRPr lang="id-ID" sz="2400" dirty="0"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469" y="403926"/>
            <a:ext cx="3500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>
                <a:latin typeface="Arial Black" pitchFamily="34" charset="0"/>
              </a:rPr>
              <a:t>Peng</a:t>
            </a:r>
            <a:r>
              <a:rPr lang="en-US" sz="2800" b="1" dirty="0" err="1" smtClean="0">
                <a:latin typeface="Arial Black" pitchFamily="34" charset="0"/>
              </a:rPr>
              <a:t>ertian</a:t>
            </a:r>
            <a:r>
              <a:rPr lang="en-US" sz="2800" b="1" dirty="0" smtClean="0">
                <a:latin typeface="Arial Black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</a:rPr>
              <a:t>Kalor</a:t>
            </a:r>
            <a:endParaRPr lang="id-ID" sz="2800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930" y="3777221"/>
            <a:ext cx="5277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n-US" sz="2400" dirty="0" err="1" smtClean="0">
                <a:latin typeface="Arial Narrow" pitchFamily="34" charset="0"/>
              </a:rPr>
              <a:t>Pengaruh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Kalor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menaikkan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suhu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zat</a:t>
            </a:r>
            <a:endParaRPr lang="id-ID" sz="2400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950" y="4242441"/>
            <a:ext cx="5362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n-US" sz="2400" dirty="0" err="1" smtClean="0">
                <a:latin typeface="Arial Narrow" pitchFamily="34" charset="0"/>
              </a:rPr>
              <a:t>Pengaruh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Kalor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mengubah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wujud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zat</a:t>
            </a:r>
            <a:endParaRPr lang="id-ID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785" y="857580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latin typeface="Arial Narrow" pitchFamily="34" charset="0"/>
              </a:rPr>
              <a:t>Kalor </a:t>
            </a:r>
            <a:r>
              <a:rPr lang="id-ID" sz="2400" b="1" dirty="0">
                <a:latin typeface="Arial Narrow" pitchFamily="34" charset="0"/>
              </a:rPr>
              <a:t>Jenis </a:t>
            </a:r>
            <a:endParaRPr lang="id-ID" sz="2400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259" y="946837"/>
            <a:ext cx="4753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K</a:t>
            </a:r>
            <a:r>
              <a:rPr lang="id-ID" sz="2400" dirty="0" smtClean="0">
                <a:latin typeface="Arial Narrow" pitchFamily="34" charset="0"/>
              </a:rPr>
              <a:t>alor </a:t>
            </a:r>
            <a:r>
              <a:rPr lang="id-ID" sz="2400" dirty="0">
                <a:latin typeface="Arial Narrow" pitchFamily="34" charset="0"/>
              </a:rPr>
              <a:t>jenis adalah banyaknya kalor yang diperlukan suatu zat untuk menaikkan suhu 1 kg zat tersebut sebesar 1°C.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65487"/>
              </p:ext>
            </p:extLst>
          </p:nvPr>
        </p:nvGraphicFramePr>
        <p:xfrm>
          <a:off x="7438118" y="1263949"/>
          <a:ext cx="4065796" cy="90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9" name="Equation" r:id="rId3" imgW="1777229" imgH="393529" progId="">
                  <p:embed/>
                </p:oleObj>
              </mc:Choice>
              <mc:Fallback>
                <p:oleObj name="Equation" r:id="rId3" imgW="1777229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8118" y="1263949"/>
                        <a:ext cx="4065796" cy="901734"/>
                      </a:xfrm>
                      <a:prstGeom prst="rect">
                        <a:avLst/>
                      </a:prstGeom>
                      <a:solidFill>
                        <a:srgbClr val="ECBBB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76048" y="384338"/>
            <a:ext cx="731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 Black" pitchFamily="34" charset="0"/>
              </a:rPr>
              <a:t>Pengaruh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Kalor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untuk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menaikkan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suhu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zat</a:t>
            </a:r>
            <a:endParaRPr lang="id-ID" sz="2400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779" y="2772418"/>
            <a:ext cx="10034744" cy="347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652" y="2772418"/>
            <a:ext cx="109721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Arial Narrow" pitchFamily="34" charset="0"/>
              </a:rPr>
              <a:t>Tentukan banyaknya kalor yang dibutuhkan untuk memanaskan air sebanyak 2 kg dari suhu 20°C hingga mencapai titik didihnya, yaitu 100°C. Diketahui kalor jenis air 4,2 kJkg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°C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. </a:t>
            </a:r>
          </a:p>
          <a:p>
            <a:r>
              <a:rPr lang="id-ID" sz="2400" b="1" dirty="0">
                <a:latin typeface="Arial Narrow" pitchFamily="34" charset="0"/>
              </a:rPr>
              <a:t>Jawab: </a:t>
            </a:r>
            <a:endParaRPr lang="id-ID" sz="2400" dirty="0">
              <a:latin typeface="Arial Narrow" pitchFamily="34" charset="0"/>
            </a:endParaRPr>
          </a:p>
          <a:p>
            <a:r>
              <a:rPr lang="id-ID" sz="2400" i="1" dirty="0">
                <a:latin typeface="Arial Narrow" pitchFamily="34" charset="0"/>
              </a:rPr>
              <a:t>m </a:t>
            </a:r>
            <a:r>
              <a:rPr lang="id-ID" sz="2400" dirty="0">
                <a:latin typeface="Arial Narrow" pitchFamily="34" charset="0"/>
              </a:rPr>
              <a:t>= 2 kg, c = 4,2 kJkg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°C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 </a:t>
            </a:r>
          </a:p>
          <a:p>
            <a:r>
              <a:rPr lang="el-GR" sz="2400" dirty="0">
                <a:latin typeface="Arial Narrow" pitchFamily="34" charset="0"/>
              </a:rPr>
              <a:t>Δ</a:t>
            </a:r>
            <a:r>
              <a:rPr lang="el-GR" sz="2400" i="1" dirty="0">
                <a:latin typeface="Arial Narrow" pitchFamily="34" charset="0"/>
              </a:rPr>
              <a:t>T</a:t>
            </a:r>
            <a:r>
              <a:rPr lang="el-GR" sz="2400" dirty="0">
                <a:latin typeface="Arial Narrow" pitchFamily="34" charset="0"/>
              </a:rPr>
              <a:t>= 100 °C – 20 °C = 80 °C </a:t>
            </a:r>
          </a:p>
          <a:p>
            <a:r>
              <a:rPr lang="id-ID" sz="2400" dirty="0">
                <a:latin typeface="Arial Narrow" pitchFamily="34" charset="0"/>
              </a:rPr>
              <a:t>Dengan menggunakan </a:t>
            </a:r>
            <a:r>
              <a:rPr lang="en-US" sz="2400" dirty="0" smtClean="0">
                <a:latin typeface="Arial Narrow" pitchFamily="34" charset="0"/>
              </a:rPr>
              <a:t>p</a:t>
            </a:r>
            <a:r>
              <a:rPr lang="id-ID" sz="2400" dirty="0" smtClean="0">
                <a:latin typeface="Arial Narrow" pitchFamily="34" charset="0"/>
              </a:rPr>
              <a:t>ersamaan</a:t>
            </a:r>
            <a:r>
              <a:rPr lang="en-US" sz="2400" dirty="0" smtClean="0">
                <a:latin typeface="Arial Narrow" pitchFamily="34" charset="0"/>
              </a:rPr>
              <a:t>;</a:t>
            </a:r>
            <a:endParaRPr lang="id-ID" sz="2400" dirty="0">
              <a:latin typeface="Arial Narrow" pitchFamily="34" charset="0"/>
            </a:endParaRPr>
          </a:p>
          <a:p>
            <a:r>
              <a:rPr lang="id-ID" sz="2400" i="1" dirty="0">
                <a:latin typeface="Arial Narrow" pitchFamily="34" charset="0"/>
              </a:rPr>
              <a:t>Q </a:t>
            </a:r>
            <a:r>
              <a:rPr lang="id-ID" sz="2400" dirty="0">
                <a:latin typeface="Arial Narrow" pitchFamily="34" charset="0"/>
              </a:rPr>
              <a:t>= </a:t>
            </a:r>
            <a:r>
              <a:rPr lang="id-ID" sz="2400" i="1" dirty="0">
                <a:latin typeface="Arial Narrow" pitchFamily="34" charset="0"/>
              </a:rPr>
              <a:t>mc</a:t>
            </a:r>
            <a:r>
              <a:rPr lang="el-GR" sz="2400" dirty="0">
                <a:latin typeface="Arial Narrow" pitchFamily="34" charset="0"/>
              </a:rPr>
              <a:t>Δ</a:t>
            </a:r>
            <a:r>
              <a:rPr lang="id-ID" sz="2400" i="1" dirty="0">
                <a:latin typeface="Arial Narrow" pitchFamily="34" charset="0"/>
              </a:rPr>
              <a:t>T </a:t>
            </a:r>
            <a:endParaRPr lang="id-ID" sz="2400" dirty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    </a:t>
            </a:r>
            <a:r>
              <a:rPr lang="id-ID" sz="2400" dirty="0" smtClean="0">
                <a:latin typeface="Arial Narrow" pitchFamily="34" charset="0"/>
              </a:rPr>
              <a:t>= </a:t>
            </a:r>
            <a:r>
              <a:rPr lang="id-ID" sz="2400" dirty="0">
                <a:latin typeface="Arial Narrow" pitchFamily="34" charset="0"/>
              </a:rPr>
              <a:t>(2 kg) (4,2 kJkg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°C</a:t>
            </a:r>
            <a:r>
              <a:rPr lang="id-ID" sz="2400" baseline="30000" dirty="0">
                <a:latin typeface="Arial Narrow" pitchFamily="34" charset="0"/>
              </a:rPr>
              <a:t>–1</a:t>
            </a:r>
            <a:r>
              <a:rPr lang="id-ID" sz="2400" dirty="0">
                <a:latin typeface="Arial Narrow" pitchFamily="34" charset="0"/>
              </a:rPr>
              <a:t>) (80 °C) </a:t>
            </a:r>
          </a:p>
          <a:p>
            <a:r>
              <a:rPr lang="en-US" sz="2400" dirty="0" smtClean="0">
                <a:latin typeface="Arial Narrow" pitchFamily="34" charset="0"/>
              </a:rPr>
              <a:t>    </a:t>
            </a:r>
            <a:r>
              <a:rPr lang="id-ID" sz="2400" dirty="0" smtClean="0">
                <a:latin typeface="Arial Narrow" pitchFamily="34" charset="0"/>
              </a:rPr>
              <a:t>= </a:t>
            </a:r>
            <a:r>
              <a:rPr lang="id-ID" sz="2400" dirty="0">
                <a:latin typeface="Arial Narrow" pitchFamily="34" charset="0"/>
              </a:rPr>
              <a:t>672 </a:t>
            </a:r>
            <a:r>
              <a:rPr lang="id-ID" sz="2400" dirty="0" smtClean="0">
                <a:latin typeface="Arial Narrow" pitchFamily="34" charset="0"/>
              </a:rPr>
              <a:t>kJ</a:t>
            </a:r>
            <a:endParaRPr lang="id-ID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439" y="2293806"/>
            <a:ext cx="187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Contoh</a:t>
            </a:r>
            <a:endParaRPr lang="id-ID" sz="2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  <a:alpha val="54000"/>
              </a:schemeClr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1774" y="394378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latin typeface="Arial Narrow" pitchFamily="34" charset="0"/>
              </a:rPr>
              <a:t>Kapasitas </a:t>
            </a:r>
            <a:r>
              <a:rPr lang="id-ID" sz="2400" b="1" dirty="0">
                <a:latin typeface="Arial Narrow" pitchFamily="34" charset="0"/>
              </a:rPr>
              <a:t>Kalor </a:t>
            </a:r>
            <a:endParaRPr lang="id-ID" sz="2400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1" y="925610"/>
            <a:ext cx="5167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B</a:t>
            </a:r>
            <a:r>
              <a:rPr lang="id-ID" sz="2400" dirty="0" smtClean="0">
                <a:latin typeface="Arial Narrow" pitchFamily="34" charset="0"/>
              </a:rPr>
              <a:t>anyaknya </a:t>
            </a:r>
            <a:r>
              <a:rPr lang="id-ID" sz="2400" dirty="0">
                <a:latin typeface="Arial Narrow" pitchFamily="34" charset="0"/>
              </a:rPr>
              <a:t>kalor yang diperlukan suatu zat untuk menaikkan suhu sebesar 1°C.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606566"/>
              </p:ext>
            </p:extLst>
          </p:nvPr>
        </p:nvGraphicFramePr>
        <p:xfrm>
          <a:off x="6770284" y="841753"/>
          <a:ext cx="4213335" cy="84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3" imgW="1968500" imgH="393700" progId="">
                  <p:embed/>
                </p:oleObj>
              </mc:Choice>
              <mc:Fallback>
                <p:oleObj name="Equation" r:id="rId3" imgW="1968500" imgH="39370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284" y="841753"/>
                        <a:ext cx="4213335" cy="842667"/>
                      </a:xfrm>
                      <a:prstGeom prst="rect">
                        <a:avLst/>
                      </a:prstGeom>
                      <a:solidFill>
                        <a:srgbClr val="ECBBB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12820" y="2660980"/>
            <a:ext cx="8182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latin typeface="Arial Black" pitchFamily="34" charset="0"/>
              </a:rPr>
              <a:t>Pengaruh </a:t>
            </a:r>
            <a:r>
              <a:rPr lang="id-ID" sz="2400" b="1" dirty="0">
                <a:latin typeface="Arial Black" pitchFamily="34" charset="0"/>
              </a:rPr>
              <a:t>Kalor terhadap Perubahan Wujud Zat </a:t>
            </a:r>
            <a:endParaRPr lang="id-ID" sz="2400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7412" y="3103748"/>
            <a:ext cx="396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latin typeface="Arial Narrow" pitchFamily="34" charset="0"/>
              </a:rPr>
              <a:t>Proses </a:t>
            </a:r>
            <a:r>
              <a:rPr lang="id-ID" sz="2400" b="1" dirty="0">
                <a:latin typeface="Arial Narrow" pitchFamily="34" charset="0"/>
              </a:rPr>
              <a:t>Melebur dan Membeku </a:t>
            </a:r>
            <a:endParaRPr lang="id-ID" sz="2400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563" y="3590748"/>
            <a:ext cx="9231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id-ID" sz="2400" dirty="0" smtClean="0">
                <a:latin typeface="Arial Narrow" pitchFamily="34" charset="0"/>
              </a:rPr>
              <a:t>Perubahan </a:t>
            </a:r>
            <a:r>
              <a:rPr lang="id-ID" sz="2400" dirty="0">
                <a:latin typeface="Arial Narrow" pitchFamily="34" charset="0"/>
              </a:rPr>
              <a:t>wujud zat dari padat menjadi cair disebut mencair atau </a:t>
            </a:r>
            <a:r>
              <a:rPr lang="id-ID" sz="2400" dirty="0" smtClean="0">
                <a:latin typeface="Arial Narrow" pitchFamily="34" charset="0"/>
              </a:rPr>
              <a:t>melebur</a:t>
            </a:r>
            <a:endParaRPr lang="en-US" sz="24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  P</a:t>
            </a:r>
            <a:r>
              <a:rPr lang="id-ID" sz="2400" dirty="0" smtClean="0">
                <a:latin typeface="Arial Narrow" pitchFamily="34" charset="0"/>
              </a:rPr>
              <a:t>erubahan </a:t>
            </a:r>
            <a:r>
              <a:rPr lang="id-ID" sz="2400" dirty="0">
                <a:latin typeface="Arial Narrow" pitchFamily="34" charset="0"/>
              </a:rPr>
              <a:t>wujud zat dari cair menjadi padat disebut membeku.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2626" y="4350966"/>
            <a:ext cx="899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n-US" sz="2400" dirty="0" err="1" smtClean="0">
                <a:latin typeface="Arial Narrow" pitchFamily="34" charset="0"/>
              </a:rPr>
              <a:t>Kalor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labur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adalah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id-ID" sz="2400" dirty="0" smtClean="0">
                <a:latin typeface="Arial Narrow" pitchFamily="34" charset="0"/>
              </a:rPr>
              <a:t>Kalor </a:t>
            </a:r>
            <a:r>
              <a:rPr lang="id-ID" sz="2400" dirty="0">
                <a:latin typeface="Arial Narrow" pitchFamily="34" charset="0"/>
              </a:rPr>
              <a:t>yang dibutuhkan untuk </a:t>
            </a:r>
            <a:r>
              <a:rPr lang="id-ID" sz="2400" dirty="0" smtClean="0">
                <a:latin typeface="Arial Narrow" pitchFamily="34" charset="0"/>
              </a:rPr>
              <a:t>melebur</a:t>
            </a:r>
            <a:endParaRPr lang="id-ID" sz="2400" dirty="0">
              <a:latin typeface="Arial Narrow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928702"/>
              </p:ext>
            </p:extLst>
          </p:nvPr>
        </p:nvGraphicFramePr>
        <p:xfrm>
          <a:off x="1147009" y="5075229"/>
          <a:ext cx="3341625" cy="91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5" imgW="1435100" imgH="393700" progId="">
                  <p:embed/>
                </p:oleObj>
              </mc:Choice>
              <mc:Fallback>
                <p:oleObj name="Equation" r:id="rId5" imgW="1435100" imgH="39370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009" y="5075229"/>
                        <a:ext cx="3341625" cy="916497"/>
                      </a:xfrm>
                      <a:prstGeom prst="rect">
                        <a:avLst/>
                      </a:prstGeom>
                      <a:solidFill>
                        <a:srgbClr val="ECBBB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1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  <a:alpha val="54000"/>
              </a:schemeClr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256" y="269122"/>
            <a:ext cx="734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2</a:t>
            </a:r>
            <a:r>
              <a:rPr lang="id-ID" sz="2800" b="1" dirty="0" smtClean="0">
                <a:latin typeface="Arial Black" pitchFamily="34" charset="0"/>
              </a:rPr>
              <a:t>. </a:t>
            </a:r>
            <a:r>
              <a:rPr lang="id-ID" sz="2800" b="1" dirty="0">
                <a:latin typeface="Arial Black" pitchFamily="34" charset="0"/>
              </a:rPr>
              <a:t>Proses Menguap dan Mengembun </a:t>
            </a:r>
            <a:endParaRPr lang="id-ID" sz="2800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953" y="885799"/>
            <a:ext cx="9554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id-ID" sz="2400" dirty="0" smtClean="0">
                <a:latin typeface="Arial Narrow" pitchFamily="34" charset="0"/>
              </a:rPr>
              <a:t>Menguap </a:t>
            </a:r>
            <a:r>
              <a:rPr lang="id-ID" sz="2400" dirty="0">
                <a:latin typeface="Arial Narrow" pitchFamily="34" charset="0"/>
              </a:rPr>
              <a:t>merupakan proses perubahan </a:t>
            </a:r>
            <a:r>
              <a:rPr lang="id-ID" sz="2400" dirty="0" smtClean="0">
                <a:latin typeface="Arial Narrow" pitchFamily="34" charset="0"/>
              </a:rPr>
              <a:t>wujud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id-ID" sz="2400" dirty="0" smtClean="0">
                <a:latin typeface="Arial Narrow" pitchFamily="34" charset="0"/>
              </a:rPr>
              <a:t>dari </a:t>
            </a:r>
            <a:r>
              <a:rPr lang="id-ID" sz="2400" dirty="0">
                <a:latin typeface="Arial Narrow" pitchFamily="34" charset="0"/>
              </a:rPr>
              <a:t>cair menjadi uap.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6952" y="1401181"/>
            <a:ext cx="9458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  M</a:t>
            </a:r>
            <a:r>
              <a:rPr lang="id-ID" sz="2400" dirty="0" smtClean="0">
                <a:latin typeface="Arial Narrow" pitchFamily="34" charset="0"/>
              </a:rPr>
              <a:t>endidih </a:t>
            </a:r>
            <a:r>
              <a:rPr lang="id-ID" sz="2400" dirty="0">
                <a:latin typeface="Arial Narrow" pitchFamily="34" charset="0"/>
              </a:rPr>
              <a:t>adalah proses penguapan yang terjadi di seluruh bagian zat cair.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6951" y="1892500"/>
            <a:ext cx="11960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id-ID" sz="2400" dirty="0" smtClean="0">
                <a:latin typeface="Arial Narrow" pitchFamily="34" charset="0"/>
              </a:rPr>
              <a:t>Kalor </a:t>
            </a:r>
            <a:r>
              <a:rPr lang="id-ID" sz="2400" dirty="0">
                <a:latin typeface="Arial Narrow" pitchFamily="34" charset="0"/>
              </a:rPr>
              <a:t>uap suatu zat didefinisikan sebagai kalor yang dibutuhkan oleh satu satuan massa zat untuk 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id-ID" sz="2400" dirty="0" smtClean="0">
                <a:latin typeface="Arial Narrow" pitchFamily="34" charset="0"/>
              </a:rPr>
              <a:t>menguap </a:t>
            </a:r>
            <a:r>
              <a:rPr lang="id-ID" sz="2400" dirty="0">
                <a:latin typeface="Arial Narrow" pitchFamily="34" charset="0"/>
              </a:rPr>
              <a:t>pada titik uapnya.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952" y="2813644"/>
            <a:ext cx="11375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id-ID" sz="2400" dirty="0" smtClean="0">
                <a:latin typeface="Arial Narrow" pitchFamily="34" charset="0"/>
              </a:rPr>
              <a:t>Kalor </a:t>
            </a:r>
            <a:r>
              <a:rPr lang="id-ID" sz="2400" dirty="0">
                <a:latin typeface="Arial Narrow" pitchFamily="34" charset="0"/>
              </a:rPr>
              <a:t>embun suatu zat didefinisikan sebagai kalor yang dilepaskan oleh suatu satuan massa zat untuk mengembun pada titik embunnya.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36294" y="4146880"/>
            <a:ext cx="5413851" cy="2133600"/>
            <a:chOff x="0" y="5181600"/>
            <a:chExt cx="5076967" cy="1551298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5181600"/>
              <a:ext cx="5076967" cy="1551298"/>
              <a:chOff x="0" y="5181600"/>
              <a:chExt cx="4676244" cy="1551298"/>
            </a:xfrm>
            <a:solidFill>
              <a:srgbClr val="CB97FF"/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9846" y="5181600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43246" y="5354472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76646" y="5202072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02086" y="5354472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00230" y="5202072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62060" y="5354472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10246" y="5202072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743646" y="5354472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0" y="5754808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3400" y="5927680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066800" y="5775280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592240" y="5927680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090384" y="5775280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52214" y="5927680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0400" y="5775280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733800" y="5927680"/>
                <a:ext cx="932598" cy="805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latin typeface="Arial Narrow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36481" y="5424394"/>
              <a:ext cx="48858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 Narrow" pitchFamily="34" charset="0"/>
                </a:rPr>
                <a:t>Pernahkan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Anda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mendengar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istilah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titik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didih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dan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titik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didih</a:t>
              </a:r>
              <a:r>
                <a:rPr lang="en-US" sz="2400" dirty="0" smtClean="0">
                  <a:latin typeface="Arial Narrow" pitchFamily="34" charset="0"/>
                </a:rPr>
                <a:t> normal? </a:t>
              </a:r>
              <a:r>
                <a:rPr lang="en-US" sz="2400" dirty="0" err="1" smtClean="0">
                  <a:latin typeface="Arial Narrow" pitchFamily="34" charset="0"/>
                </a:rPr>
                <a:t>Coba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jelaskan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kedua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istilah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tersebut</a:t>
              </a:r>
              <a:r>
                <a:rPr lang="en-US" sz="2400" dirty="0" smtClean="0">
                  <a:latin typeface="Arial Narrow" pitchFamily="34" charset="0"/>
                </a:rPr>
                <a:t> di </a:t>
              </a:r>
              <a:r>
                <a:rPr lang="en-US" sz="2400" dirty="0" err="1" smtClean="0">
                  <a:latin typeface="Arial Narrow" pitchFamily="34" charset="0"/>
                </a:rPr>
                <a:t>depan</a:t>
              </a:r>
              <a:r>
                <a:rPr lang="en-US" sz="2400" dirty="0" smtClean="0">
                  <a:latin typeface="Arial Narrow" pitchFamily="34" charset="0"/>
                </a:rPr>
                <a:t> </a:t>
              </a:r>
              <a:r>
                <a:rPr lang="en-US" sz="2400" dirty="0" err="1" smtClean="0">
                  <a:latin typeface="Arial Narrow" pitchFamily="34" charset="0"/>
                </a:rPr>
                <a:t>kelas</a:t>
              </a:r>
              <a:r>
                <a:rPr lang="en-US" sz="2400" dirty="0" smtClean="0">
                  <a:latin typeface="Arial Narrow" pitchFamily="34" charset="0"/>
                </a:rPr>
                <a:t>.</a:t>
              </a:r>
              <a:endParaRPr lang="id-ID" sz="2400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5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176" y="20020"/>
            <a:ext cx="10885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3. </a:t>
            </a:r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Menghitung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Kalor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berdasarkan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Grafik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  </a:t>
            </a:r>
            <a:endParaRPr lang="en-US" sz="2800" b="1" dirty="0"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5987" y="818451"/>
            <a:ext cx="6081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1.	Proses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A–B </a:t>
            </a:r>
          </a:p>
          <a:p>
            <a:pPr>
              <a:tabLst>
                <a:tab pos="341313" algn="l"/>
              </a:tabLst>
            </a:pP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	</a:t>
            </a:r>
            <a:r>
              <a:rPr lang="en-US" sz="2400" dirty="0" err="1" smtClean="0">
                <a:latin typeface="Arial Narrow" pitchFamily="34" charset="0"/>
                <a:cs typeface="Calibri" pitchFamily="34" charset="0"/>
              </a:rPr>
              <a:t>Suhu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es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–</a:t>
            </a:r>
            <a:r>
              <a:rPr lang="en-US" sz="2400" i="1" dirty="0">
                <a:latin typeface="Arial Narrow" pitchFamily="34" charset="0"/>
                <a:cs typeface="Calibri" pitchFamily="34" charset="0"/>
              </a:rPr>
              <a:t>T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1°C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menyerap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kalor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sebesar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  <a:cs typeface="Calibri" pitchFamily="34" charset="0"/>
              </a:rPr>
              <a:t>Q</a:t>
            </a:r>
            <a:r>
              <a:rPr lang="en-US" sz="2400" baseline="-25000" dirty="0" smtClean="0">
                <a:latin typeface="Arial Narrow" pitchFamily="34" charset="0"/>
                <a:cs typeface="Calibri" pitchFamily="34" charset="0"/>
              </a:rPr>
              <a:t>1</a:t>
            </a:r>
            <a:endParaRPr lang="en-US" sz="2400" dirty="0" smtClean="0">
              <a:latin typeface="Arial Narrow" pitchFamily="34" charset="0"/>
              <a:cs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73" y="866591"/>
            <a:ext cx="3628799" cy="265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88100"/>
              </p:ext>
            </p:extLst>
          </p:nvPr>
        </p:nvGraphicFramePr>
        <p:xfrm>
          <a:off x="6123497" y="1912939"/>
          <a:ext cx="5972252" cy="53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8" name="Equation" r:id="rId4" imgW="2857320" imgH="253800" progId="">
                  <p:embed/>
                </p:oleObj>
              </mc:Choice>
              <mc:Fallback>
                <p:oleObj name="Equation" r:id="rId4" imgW="285732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497" y="1912939"/>
                        <a:ext cx="5972252" cy="530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28070" y="3981779"/>
            <a:ext cx="7260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Font typeface="+mj-lt"/>
              <a:buAutoNum type="arabicPeriod" startAt="2"/>
              <a:tabLst>
                <a:tab pos="341313" algn="l"/>
              </a:tabLst>
            </a:pP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Proses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B–C </a:t>
            </a:r>
            <a:endParaRPr lang="en-US" sz="2400" dirty="0" smtClean="0">
              <a:latin typeface="Arial Narrow" pitchFamily="34" charset="0"/>
              <a:cs typeface="Calibri" pitchFamily="34" charset="0"/>
            </a:endParaRPr>
          </a:p>
          <a:p>
            <a:pPr marL="341313" indent="-341313">
              <a:tabLst>
                <a:tab pos="341313" algn="l"/>
              </a:tabLst>
            </a:pPr>
            <a:r>
              <a:rPr lang="en-US" sz="2400" dirty="0">
                <a:latin typeface="Arial Narrow" pitchFamily="34" charset="0"/>
                <a:cs typeface="Calibri" pitchFamily="34" charset="0"/>
              </a:rPr>
              <a:t>	</a:t>
            </a:r>
            <a:r>
              <a:rPr lang="es-ES" sz="2400" dirty="0" err="1" smtClean="0">
                <a:latin typeface="Arial Narrow" pitchFamily="34" charset="0"/>
                <a:cs typeface="Calibri" pitchFamily="34" charset="0"/>
              </a:rPr>
              <a:t>Terjadi</a:t>
            </a:r>
            <a:r>
              <a:rPr lang="es-ES" sz="2400" dirty="0" smtClean="0">
                <a:latin typeface="Arial Narrow" pitchFamily="34" charset="0"/>
                <a:cs typeface="Calibri" pitchFamily="34" charset="0"/>
              </a:rPr>
              <a:t> </a:t>
            </a:r>
            <a:r>
              <a:rPr lang="es-ES" sz="2400" dirty="0" err="1">
                <a:latin typeface="Arial Narrow" pitchFamily="34" charset="0"/>
                <a:cs typeface="Calibri" pitchFamily="34" charset="0"/>
              </a:rPr>
              <a:t>perubahan</a:t>
            </a:r>
            <a:r>
              <a:rPr lang="es-E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s-ES" sz="2400" dirty="0" err="1">
                <a:latin typeface="Arial Narrow" pitchFamily="34" charset="0"/>
                <a:cs typeface="Calibri" pitchFamily="34" charset="0"/>
              </a:rPr>
              <a:t>wujud</a:t>
            </a:r>
            <a:r>
              <a:rPr lang="es-E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s-ES" sz="2400" dirty="0" err="1">
                <a:latin typeface="Arial Narrow" pitchFamily="34" charset="0"/>
                <a:cs typeface="Calibri" pitchFamily="34" charset="0"/>
              </a:rPr>
              <a:t>dari</a:t>
            </a:r>
            <a:r>
              <a:rPr lang="es-ES" sz="2400" dirty="0">
                <a:latin typeface="Arial Narrow" pitchFamily="34" charset="0"/>
                <a:cs typeface="Calibri" pitchFamily="34" charset="0"/>
              </a:rPr>
              <a:t> es (0°C) </a:t>
            </a:r>
            <a:r>
              <a:rPr lang="es-ES" sz="2400" dirty="0" err="1">
                <a:latin typeface="Arial Narrow" pitchFamily="34" charset="0"/>
                <a:cs typeface="Calibri" pitchFamily="34" charset="0"/>
              </a:rPr>
              <a:t>menjadi</a:t>
            </a:r>
            <a:r>
              <a:rPr lang="es-E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s-ES" sz="2400" dirty="0" smtClean="0">
                <a:latin typeface="Arial Narrow" pitchFamily="34" charset="0"/>
                <a:cs typeface="Calibri" pitchFamily="34" charset="0"/>
              </a:rPr>
              <a:t>air (0°C</a:t>
            </a:r>
            <a:r>
              <a:rPr lang="es-ES" sz="2400" dirty="0">
                <a:latin typeface="Arial Narrow" pitchFamily="34" charset="0"/>
                <a:cs typeface="Calibri" pitchFamily="34" charset="0"/>
              </a:rPr>
              <a:t>), </a:t>
            </a:r>
            <a:endParaRPr lang="es-ES" sz="2400" dirty="0" smtClean="0">
              <a:latin typeface="Arial Narrow" pitchFamily="34" charset="0"/>
              <a:cs typeface="Calibri" pitchFamily="34" charset="0"/>
            </a:endParaRPr>
          </a:p>
          <a:p>
            <a:pPr marL="341313" indent="-341313">
              <a:tabLst>
                <a:tab pos="341313" algn="l"/>
              </a:tabLst>
            </a:pPr>
            <a:r>
              <a:rPr lang="es-ES" sz="2400" dirty="0" smtClean="0">
                <a:latin typeface="Arial Narrow" pitchFamily="34" charset="0"/>
                <a:cs typeface="Calibri" pitchFamily="34" charset="0"/>
              </a:rPr>
              <a:t>      pada </a:t>
            </a:r>
            <a:r>
              <a:rPr lang="es-ES" sz="2400" dirty="0" err="1" smtClean="0">
                <a:latin typeface="Arial Narrow" pitchFamily="34" charset="0"/>
                <a:cs typeface="Calibri" pitchFamily="34" charset="0"/>
              </a:rPr>
              <a:t>suhu</a:t>
            </a:r>
            <a:r>
              <a:rPr lang="es-ES" sz="2400" dirty="0" smtClean="0">
                <a:latin typeface="Arial Narrow" pitchFamily="34" charset="0"/>
                <a:cs typeface="Calibri" pitchFamily="34" charset="0"/>
              </a:rPr>
              <a:t> </a:t>
            </a:r>
            <a:r>
              <a:rPr lang="es-ES" sz="2400" dirty="0" err="1">
                <a:latin typeface="Arial Narrow" pitchFamily="34" charset="0"/>
                <a:cs typeface="Calibri" pitchFamily="34" charset="0"/>
              </a:rPr>
              <a:t>tetap</a:t>
            </a:r>
            <a:r>
              <a:rPr lang="es-ES" sz="2400" dirty="0">
                <a:latin typeface="Arial Narrow" pitchFamily="34" charset="0"/>
                <a:cs typeface="Calibri" pitchFamily="34" charset="0"/>
              </a:rPr>
              <a:t>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180919"/>
              </p:ext>
            </p:extLst>
          </p:nvPr>
        </p:nvGraphicFramePr>
        <p:xfrm>
          <a:off x="2530735" y="5286208"/>
          <a:ext cx="3701624" cy="58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9" name="Equation" r:id="rId6" imgW="1447560" imgH="228600" progId="">
                  <p:embed/>
                </p:oleObj>
              </mc:Choice>
              <mc:Fallback>
                <p:oleObj name="Equation" r:id="rId6" imgW="144756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735" y="5286208"/>
                        <a:ext cx="3701624" cy="584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73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176" y="20020"/>
            <a:ext cx="10885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3. </a:t>
            </a:r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Menghitung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Kalor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berdasarkan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Grafik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  </a:t>
            </a:r>
            <a:endParaRPr lang="en-US" sz="2800" b="1" dirty="0">
              <a:latin typeface="Arial Black" pitchFamily="34" charset="0"/>
              <a:cs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99" y="938781"/>
            <a:ext cx="2758504" cy="2020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54303" y="3208220"/>
            <a:ext cx="10837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4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.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	Proses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D–E </a:t>
            </a:r>
          </a:p>
          <a:p>
            <a:pPr>
              <a:tabLst>
                <a:tab pos="341313" algn="l"/>
              </a:tabLst>
            </a:pP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	</a:t>
            </a:r>
            <a:r>
              <a:rPr lang="en-US" sz="2400" dirty="0" err="1" smtClean="0">
                <a:latin typeface="Arial Narrow" pitchFamily="34" charset="0"/>
                <a:cs typeface="Calibri" pitchFamily="34" charset="0"/>
              </a:rPr>
              <a:t>Terjadi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perubahan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wujud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dari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air (100°C)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menjadi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uap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	(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100°C),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pada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suhu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Arial Narrow" pitchFamily="34" charset="0"/>
                <a:cs typeface="Calibri" pitchFamily="34" charset="0"/>
              </a:rPr>
              <a:t>tetap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0555" y="730874"/>
            <a:ext cx="6081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400" dirty="0">
                <a:latin typeface="Arial Narrow" pitchFamily="34" charset="0"/>
                <a:cs typeface="Calibri" pitchFamily="34" charset="0"/>
              </a:rPr>
              <a:t>3. </a:t>
            </a:r>
            <a:r>
              <a:rPr lang="en-US" sz="2400" dirty="0" smtClean="0">
                <a:latin typeface="Arial Narrow" pitchFamily="34" charset="0"/>
                <a:cs typeface="Calibri" pitchFamily="34" charset="0"/>
              </a:rPr>
              <a:t>	Proses </a:t>
            </a:r>
            <a:r>
              <a:rPr lang="en-US" sz="2400" dirty="0">
                <a:latin typeface="Arial Narrow" pitchFamily="34" charset="0"/>
                <a:cs typeface="Calibri" pitchFamily="34" charset="0"/>
              </a:rPr>
              <a:t>C–D </a:t>
            </a:r>
          </a:p>
          <a:p>
            <a:pPr marL="341313" indent="-341313">
              <a:tabLst>
                <a:tab pos="341313" algn="l"/>
              </a:tabLst>
            </a:pPr>
            <a:r>
              <a:rPr lang="pt-BR" sz="2400" dirty="0" smtClean="0">
                <a:latin typeface="Arial Narrow" pitchFamily="34" charset="0"/>
                <a:cs typeface="Calibri" pitchFamily="34" charset="0"/>
              </a:rPr>
              <a:t>	Suhu </a:t>
            </a:r>
            <a:r>
              <a:rPr lang="pt-BR" sz="2400" dirty="0">
                <a:latin typeface="Arial Narrow" pitchFamily="34" charset="0"/>
                <a:cs typeface="Calibri" pitchFamily="34" charset="0"/>
              </a:rPr>
              <a:t>air 0 °C naik hingga mencapai suhu 100°C, tetapi masih </a:t>
            </a:r>
            <a:r>
              <a:rPr lang="pt-BR" sz="2400" dirty="0" smtClean="0">
                <a:latin typeface="Arial Narrow" pitchFamily="34" charset="0"/>
                <a:cs typeface="Calibri" pitchFamily="34" charset="0"/>
              </a:rPr>
              <a:t>dalam </a:t>
            </a:r>
            <a:r>
              <a:rPr lang="pt-BR" sz="2400" dirty="0">
                <a:latin typeface="Arial Narrow" pitchFamily="34" charset="0"/>
                <a:cs typeface="Calibri" pitchFamily="34" charset="0"/>
              </a:rPr>
              <a:t>wujud cair.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800859"/>
              </p:ext>
            </p:extLst>
          </p:nvPr>
        </p:nvGraphicFramePr>
        <p:xfrm>
          <a:off x="1583818" y="2261938"/>
          <a:ext cx="6910474" cy="57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5" name="Equation" r:id="rId4" imgW="3454200" imgH="253800" progId="">
                  <p:embed/>
                </p:oleObj>
              </mc:Choice>
              <mc:Fallback>
                <p:oleObj name="Equation" r:id="rId4" imgW="3454200" imgH="253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818" y="2261938"/>
                        <a:ext cx="6910474" cy="574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544147"/>
              </p:ext>
            </p:extLst>
          </p:nvPr>
        </p:nvGraphicFramePr>
        <p:xfrm>
          <a:off x="2045368" y="4278473"/>
          <a:ext cx="3609474" cy="66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6" name="Equation" r:id="rId6" imgW="1371600" imgH="253800" progId="">
                  <p:embed/>
                </p:oleObj>
              </mc:Choice>
              <mc:Fallback>
                <p:oleObj name="Equation" r:id="rId6" imgW="1371600" imgH="2538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368" y="4278473"/>
                        <a:ext cx="3609474" cy="668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73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rgbClr val="92D05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95077"/>
            <a:ext cx="433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fi-FI" sz="2400" b="1" dirty="0" smtClean="0">
                <a:latin typeface="Arial Black" pitchFamily="34" charset="0"/>
                <a:cs typeface="Calibri" pitchFamily="34" charset="0"/>
              </a:rPr>
              <a:t>Pemuaian Zat Padat</a:t>
            </a:r>
            <a:endParaRPr lang="en-US" sz="2400" dirty="0"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163" y="1587090"/>
            <a:ext cx="3365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400" b="1" dirty="0" smtClean="0">
                <a:latin typeface="Arial Narrow" pitchFamily="34" charset="0"/>
                <a:cs typeface="Calibri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  <a:cs typeface="Calibri" pitchFamily="34" charset="0"/>
              </a:rPr>
              <a:t>Pemuaian</a:t>
            </a:r>
            <a:r>
              <a:rPr lang="en-US" sz="2400" b="1" dirty="0" smtClean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cs typeface="Calibri" pitchFamily="34" charset="0"/>
              </a:rPr>
              <a:t>Panjang</a:t>
            </a:r>
            <a:endParaRPr lang="en-US" sz="2400" b="1" dirty="0">
              <a:latin typeface="Arial Narrow" pitchFamily="34" charset="0"/>
              <a:cs typeface="Calibri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991340"/>
              </p:ext>
            </p:extLst>
          </p:nvPr>
        </p:nvGraphicFramePr>
        <p:xfrm>
          <a:off x="357449" y="4302016"/>
          <a:ext cx="1519477" cy="101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" name="Equation" r:id="rId3" imgW="647640" imgH="431640" progId="">
                  <p:embed/>
                </p:oleObj>
              </mc:Choice>
              <mc:Fallback>
                <p:oleObj name="Equation" r:id="rId3" imgW="647640" imgH="43164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49" y="4302016"/>
                        <a:ext cx="1519477" cy="1012984"/>
                      </a:xfrm>
                      <a:prstGeom prst="rect">
                        <a:avLst/>
                      </a:prstGeom>
                      <a:solidFill>
                        <a:srgbClr val="CCC1D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852"/>
              </p:ext>
            </p:extLst>
          </p:nvPr>
        </p:nvGraphicFramePr>
        <p:xfrm>
          <a:off x="2090544" y="4414530"/>
          <a:ext cx="2746553" cy="63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4" name="Equation" r:id="rId5" imgW="1091880" imgH="253800" progId="">
                  <p:embed/>
                </p:oleObj>
              </mc:Choice>
              <mc:Fallback>
                <p:oleObj name="Equation" r:id="rId5" imgW="1091880" imgH="253800" progId="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544" y="4414530"/>
                        <a:ext cx="2746553" cy="638733"/>
                      </a:xfrm>
                      <a:prstGeom prst="rect">
                        <a:avLst/>
                      </a:prstGeom>
                      <a:solidFill>
                        <a:srgbClr val="CCC1D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978459"/>
              </p:ext>
            </p:extLst>
          </p:nvPr>
        </p:nvGraphicFramePr>
        <p:xfrm>
          <a:off x="377459" y="5439250"/>
          <a:ext cx="2245425" cy="69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5" name="Equation" r:id="rId7" imgW="736560" imgH="228600" progId="">
                  <p:embed/>
                </p:oleObj>
              </mc:Choice>
              <mc:Fallback>
                <p:oleObj name="Equation" r:id="rId7" imgW="736560" imgH="228600" progId="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59" y="5439250"/>
                        <a:ext cx="2245425" cy="696855"/>
                      </a:xfrm>
                      <a:prstGeom prst="rect">
                        <a:avLst/>
                      </a:prstGeom>
                      <a:solidFill>
                        <a:srgbClr val="CCC1DA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" y="2093491"/>
            <a:ext cx="3256555" cy="2021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0420" y="241826"/>
            <a:ext cx="2879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Arial Black" pitchFamily="34" charset="0"/>
                <a:cs typeface="Calibri" pitchFamily="34" charset="0"/>
              </a:rPr>
              <a:t>Pemuaian</a:t>
            </a:r>
            <a:r>
              <a:rPr lang="en-US" sz="2800" b="1" dirty="0" smtClean="0">
                <a:latin typeface="Arial Black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  <a:cs typeface="Calibri" pitchFamily="34" charset="0"/>
              </a:rPr>
              <a:t>Zat</a:t>
            </a:r>
            <a:endParaRPr lang="en-US" sz="2800" b="1" dirty="0"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1967" y="1553285"/>
            <a:ext cx="243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400" b="1" dirty="0" smtClean="0">
                <a:latin typeface="Arial Narrow" pitchFamily="34" charset="0"/>
                <a:cs typeface="Calibri" pitchFamily="34" charset="0"/>
              </a:rPr>
              <a:t>   </a:t>
            </a:r>
            <a:r>
              <a:rPr lang="en-US" sz="2400" b="1" dirty="0" err="1" smtClean="0">
                <a:latin typeface="Arial Narrow" pitchFamily="34" charset="0"/>
                <a:cs typeface="Calibri" pitchFamily="34" charset="0"/>
              </a:rPr>
              <a:t>Pemuaian</a:t>
            </a:r>
            <a:r>
              <a:rPr lang="en-US" sz="2400" b="1" dirty="0" smtClean="0">
                <a:latin typeface="Arial Narrow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cs typeface="Calibri" pitchFamily="34" charset="0"/>
              </a:rPr>
              <a:t>Luas</a:t>
            </a:r>
            <a:endParaRPr lang="en-US" sz="2400" b="1" dirty="0">
              <a:latin typeface="Arial Narrow" pitchFamily="34" charset="0"/>
              <a:cs typeface="Calibri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67" y="2166044"/>
            <a:ext cx="3038475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257884"/>
              </p:ext>
            </p:extLst>
          </p:nvPr>
        </p:nvGraphicFramePr>
        <p:xfrm>
          <a:off x="5406835" y="5007604"/>
          <a:ext cx="1690879" cy="46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6" name="Equation" r:id="rId11" imgW="825480" imgH="228600" progId="">
                  <p:embed/>
                </p:oleObj>
              </mc:Choice>
              <mc:Fallback>
                <p:oleObj name="Equation" r:id="rId11" imgW="825480" imgH="228600" progId="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835" y="5007604"/>
                        <a:ext cx="1690879" cy="468243"/>
                      </a:xfrm>
                      <a:prstGeom prst="rect">
                        <a:avLst/>
                      </a:prstGeom>
                      <a:solidFill>
                        <a:srgbClr val="D9969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72519"/>
              </p:ext>
            </p:extLst>
          </p:nvPr>
        </p:nvGraphicFramePr>
        <p:xfrm>
          <a:off x="5303008" y="5793334"/>
          <a:ext cx="2236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7" name="Equation" r:id="rId13" imgW="1091880" imgH="253800" progId="">
                  <p:embed/>
                </p:oleObj>
              </mc:Choice>
              <mc:Fallback>
                <p:oleObj name="Equation" r:id="rId13" imgW="1091880" imgH="253800" progId="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008" y="5793334"/>
                        <a:ext cx="2236788" cy="520700"/>
                      </a:xfrm>
                      <a:prstGeom prst="rect">
                        <a:avLst/>
                      </a:prstGeom>
                      <a:solidFill>
                        <a:srgbClr val="D9969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8725176" y="1579843"/>
            <a:ext cx="2437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000" b="1" dirty="0" smtClean="0">
                <a:cs typeface="Calibri" pitchFamily="34" charset="0"/>
              </a:rPr>
              <a:t>2. </a:t>
            </a:r>
            <a:r>
              <a:rPr lang="en-US" sz="2000" b="1" dirty="0" err="1" smtClean="0">
                <a:cs typeface="Calibri" pitchFamily="34" charset="0"/>
              </a:rPr>
              <a:t>Pemuaian</a:t>
            </a:r>
            <a:r>
              <a:rPr lang="en-US" sz="2000" b="1" dirty="0" smtClean="0">
                <a:cs typeface="Calibri" pitchFamily="34" charset="0"/>
              </a:rPr>
              <a:t> Volume</a:t>
            </a:r>
            <a:endParaRPr lang="en-US" sz="2000" b="1" dirty="0">
              <a:cs typeface="Calibri" pitchFamily="34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76" y="2121305"/>
            <a:ext cx="3155786" cy="2501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640040"/>
              </p:ext>
            </p:extLst>
          </p:nvPr>
        </p:nvGraphicFramePr>
        <p:xfrm>
          <a:off x="9301952" y="5535697"/>
          <a:ext cx="1967101" cy="48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8" name="Equation" r:id="rId16" imgW="1028520" imgH="253800" progId="">
                  <p:embed/>
                </p:oleObj>
              </mc:Choice>
              <mc:Fallback>
                <p:oleObj name="Equation" r:id="rId16" imgW="1028520" imgH="253800" progId="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1952" y="5535697"/>
                        <a:ext cx="1967101" cy="485704"/>
                      </a:xfrm>
                      <a:prstGeom prst="rect">
                        <a:avLst/>
                      </a:prstGeom>
                      <a:solidFill>
                        <a:srgbClr val="D99694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928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5298</TotalTime>
  <Words>828</Words>
  <Application>Microsoft Office PowerPoint</Application>
  <PresentationFormat>Custom</PresentationFormat>
  <Paragraphs>99</Paragraphs>
  <Slides>17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Office Theme</vt:lpstr>
      <vt:lpstr>Solstice</vt:lpstr>
      <vt:lpstr>Executive</vt:lpstr>
      <vt:lpstr>Trek</vt:lpstr>
      <vt:lpstr>Civic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yulis</dc:creator>
  <cp:lastModifiedBy>WINDOWS</cp:lastModifiedBy>
  <cp:revision>313</cp:revision>
  <cp:lastPrinted>2017-06-14T09:33:45Z</cp:lastPrinted>
  <dcterms:created xsi:type="dcterms:W3CDTF">2013-04-18T06:18:04Z</dcterms:created>
  <dcterms:modified xsi:type="dcterms:W3CDTF">2017-06-14T09:39:19Z</dcterms:modified>
</cp:coreProperties>
</file>