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64" r:id="rId4"/>
    <p:sldId id="277" r:id="rId5"/>
    <p:sldId id="293" r:id="rId6"/>
    <p:sldId id="294" r:id="rId7"/>
    <p:sldId id="295" r:id="rId8"/>
    <p:sldId id="278" r:id="rId9"/>
    <p:sldId id="296" r:id="rId10"/>
    <p:sldId id="297" r:id="rId11"/>
    <p:sldId id="298" r:id="rId12"/>
    <p:sldId id="285" r:id="rId13"/>
    <p:sldId id="299" r:id="rId14"/>
    <p:sldId id="287" r:id="rId15"/>
    <p:sldId id="300" r:id="rId16"/>
    <p:sldId id="289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90" d="100"/>
          <a:sy n="90" d="100"/>
        </p:scale>
        <p:origin x="80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8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JPG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JPG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JPG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wmf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KUARTIL DAN MEDIAN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</a:t>
            </a:r>
            <a:r>
              <a:rPr lang="id-ID" sz="2800" b="1" u="sng" dirty="0" smtClean="0">
                <a:solidFill>
                  <a:srgbClr val="002060"/>
                </a:solidFill>
                <a:latin typeface="Algerian" pitchFamily="82" charset="0"/>
              </a:rPr>
              <a:t>Kuartil </a:t>
            </a: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TENGAH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6 – 0,5 = 5,5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14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ke-2)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75997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Tanggal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815696"/>
              </p:ext>
            </p:extLst>
          </p:nvPr>
        </p:nvGraphicFramePr>
        <p:xfrm>
          <a:off x="293688" y="746125"/>
          <a:ext cx="27400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" imgW="1384200" imgH="393480" progId="Equation.DSMT4">
                  <p:embed/>
                </p:oleObj>
              </mc:Choice>
              <mc:Fallback>
                <p:oleObj name="Equation" r:id="rId3" imgW="1384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688" y="746125"/>
                        <a:ext cx="2740025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222027"/>
              </p:ext>
            </p:extLst>
          </p:nvPr>
        </p:nvGraphicFramePr>
        <p:xfrm>
          <a:off x="273050" y="2492375"/>
          <a:ext cx="3141663" cy="370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5" imgW="1422360" imgH="1676160" progId="Equation.DSMT4">
                  <p:embed/>
                </p:oleObj>
              </mc:Choice>
              <mc:Fallback>
                <p:oleObj name="Equation" r:id="rId5" imgW="14223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050" y="2492375"/>
                        <a:ext cx="3141663" cy="370363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940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</a:t>
            </a:r>
            <a:r>
              <a:rPr lang="id-ID" sz="2800" b="1" u="sng" dirty="0" smtClean="0">
                <a:solidFill>
                  <a:srgbClr val="002060"/>
                </a:solidFill>
                <a:latin typeface="Algerian" pitchFamily="82" charset="0"/>
              </a:rPr>
              <a:t>Kuartil </a:t>
            </a: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ATAS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11 – 0,5 = 10,5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22 + 14 = 36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8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ke-3)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31609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Tanggal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645427"/>
              </p:ext>
            </p:extLst>
          </p:nvPr>
        </p:nvGraphicFramePr>
        <p:xfrm>
          <a:off x="180975" y="746125"/>
          <a:ext cx="29654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" imgW="1498320" imgH="393480" progId="Equation.DSMT4">
                  <p:embed/>
                </p:oleObj>
              </mc:Choice>
              <mc:Fallback>
                <p:oleObj name="Equation" r:id="rId3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746125"/>
                        <a:ext cx="2965450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37827"/>
              </p:ext>
            </p:extLst>
          </p:nvPr>
        </p:nvGraphicFramePr>
        <p:xfrm>
          <a:off x="63500" y="2492375"/>
          <a:ext cx="3562350" cy="370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5" imgW="1612800" imgH="1676160" progId="Equation.DSMT4">
                  <p:embed/>
                </p:oleObj>
              </mc:Choice>
              <mc:Fallback>
                <p:oleObj name="Equation" r:id="rId5" imgW="161280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500" y="2492375"/>
                        <a:ext cx="3562350" cy="370363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88640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3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Median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9" y="1872680"/>
            <a:ext cx="8136582" cy="466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MEDIAN (KUARTIL TENGAH)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71 – 0,5 = 70,5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 + 6 + 7 = 15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ke-4)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735550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86 - 90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93688" y="746125"/>
          <a:ext cx="27400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1384200" imgH="393480" progId="Equation.DSMT4">
                  <p:embed/>
                </p:oleObj>
              </mc:Choice>
              <mc:Fallback>
                <p:oleObj name="Equation" r:id="rId3" imgW="1384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688" y="746125"/>
                        <a:ext cx="2740025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98043"/>
              </p:ext>
            </p:extLst>
          </p:nvPr>
        </p:nvGraphicFramePr>
        <p:xfrm>
          <a:off x="203200" y="2519363"/>
          <a:ext cx="328136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5" imgW="1485720" imgH="1650960" progId="Equation.DSMT4">
                  <p:embed/>
                </p:oleObj>
              </mc:Choice>
              <mc:Fallback>
                <p:oleObj name="Equation" r:id="rId5" imgW="148572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200" y="2519363"/>
                        <a:ext cx="3281363" cy="36480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610600" cy="108012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4 : </a:t>
            </a:r>
          </a:p>
          <a:p>
            <a:pPr algn="l"/>
            <a:r>
              <a:rPr lang="en-US" sz="2500" b="1" dirty="0" err="1" smtClean="0">
                <a:latin typeface="Century Schoolbook" pitchFamily="18" charset="0"/>
              </a:rPr>
              <a:t>Tentukan</a:t>
            </a:r>
            <a:r>
              <a:rPr lang="en-US" sz="2500" b="1" dirty="0">
                <a:latin typeface="Century Schoolbook" pitchFamily="18" charset="0"/>
              </a:rPr>
              <a:t> </a:t>
            </a:r>
            <a:r>
              <a:rPr lang="en-US" sz="2500" b="1" dirty="0" err="1" smtClean="0">
                <a:latin typeface="Century Schoolbook" pitchFamily="18" charset="0"/>
              </a:rPr>
              <a:t>Kuartil</a:t>
            </a:r>
            <a:r>
              <a:rPr lang="en-US" sz="2500" b="1" dirty="0" smtClean="0">
                <a:latin typeface="Century Schoolbook" pitchFamily="18" charset="0"/>
              </a:rPr>
              <a:t> </a:t>
            </a:r>
            <a:r>
              <a:rPr lang="en-US" sz="2500" b="1" dirty="0" err="1" smtClean="0">
                <a:latin typeface="Century Schoolbook" pitchFamily="18" charset="0"/>
              </a:rPr>
              <a:t>Atas</a:t>
            </a:r>
            <a:r>
              <a:rPr lang="en-US" sz="2500" b="1" dirty="0" smtClean="0">
                <a:latin typeface="Century Schoolbook" pitchFamily="18" charset="0"/>
              </a:rPr>
              <a:t> </a:t>
            </a:r>
            <a:r>
              <a:rPr lang="en-US" sz="2500" b="1" dirty="0" err="1" smtClean="0">
                <a:latin typeface="Century Schoolbook" pitchFamily="18" charset="0"/>
              </a:rPr>
              <a:t>dari</a:t>
            </a:r>
            <a:r>
              <a:rPr lang="en-US" sz="2500" b="1" dirty="0" smtClean="0">
                <a:latin typeface="Century Schoolbook" pitchFamily="18" charset="0"/>
              </a:rPr>
              <a:t> histogram </a:t>
            </a:r>
            <a:r>
              <a:rPr lang="en-US" sz="2500" b="1" dirty="0" err="1" smtClean="0">
                <a:latin typeface="Century Schoolbook" pitchFamily="18" charset="0"/>
              </a:rPr>
              <a:t>berikut</a:t>
            </a:r>
            <a:r>
              <a:rPr lang="en-US" sz="2500" b="1" dirty="0" smtClean="0">
                <a:latin typeface="Century Schoolbook" pitchFamily="18" charset="0"/>
              </a:rPr>
              <a:t>.</a:t>
            </a:r>
            <a:endParaRPr lang="en-US" sz="2500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8786670" cy="511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KUARTIL ATAS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	L </a:t>
            </a:r>
            <a:r>
              <a:rPr lang="en-US" sz="2800" dirty="0"/>
              <a:t>= </a:t>
            </a:r>
            <a:r>
              <a:rPr lang="en-US" sz="2800" dirty="0" smtClean="0"/>
              <a:t>75 – 0,5 = 74,5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17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15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4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ke-4)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33204"/>
              </p:ext>
            </p:extLst>
          </p:nvPr>
        </p:nvGraphicFramePr>
        <p:xfrm>
          <a:off x="4013547" y="332656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84856"/>
              </p:ext>
            </p:extLst>
          </p:nvPr>
        </p:nvGraphicFramePr>
        <p:xfrm>
          <a:off x="180975" y="746125"/>
          <a:ext cx="2967038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498320" imgH="393480" progId="Equation.DSMT4">
                  <p:embed/>
                </p:oleObj>
              </mc:Choice>
              <mc:Fallback>
                <p:oleObj name="Equation" r:id="rId3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75" y="746125"/>
                        <a:ext cx="2967038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209918"/>
              </p:ext>
            </p:extLst>
          </p:nvPr>
        </p:nvGraphicFramePr>
        <p:xfrm>
          <a:off x="755576" y="1556387"/>
          <a:ext cx="2509838" cy="1860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1346040" imgH="1015920" progId="Equation.DSMT4">
                  <p:embed/>
                </p:oleObj>
              </mc:Choice>
              <mc:Fallback>
                <p:oleObj name="Equation" r:id="rId5" imgW="13460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1556387"/>
                        <a:ext cx="2509838" cy="186079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" y="3462936"/>
            <a:ext cx="5400612" cy="314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913" y="84138"/>
            <a:ext cx="8610600" cy="118462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5 : </a:t>
            </a:r>
          </a:p>
          <a:p>
            <a:pPr algn="l"/>
            <a:r>
              <a:rPr lang="en-US" sz="3100" b="1" dirty="0" err="1" smtClean="0">
                <a:latin typeface="Century Schoolbook" pitchFamily="18" charset="0"/>
              </a:rPr>
              <a:t>Tentukan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Kuartil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Bawah</a:t>
            </a:r>
            <a:r>
              <a:rPr lang="en-US" sz="3100" b="1" dirty="0" smtClean="0">
                <a:latin typeface="Century Schoolbook" pitchFamily="18" charset="0"/>
              </a:rPr>
              <a:t> </a:t>
            </a:r>
            <a:r>
              <a:rPr lang="en-US" sz="3100" b="1" dirty="0" err="1" smtClean="0">
                <a:latin typeface="Century Schoolbook" pitchFamily="18" charset="0"/>
              </a:rPr>
              <a:t>dari</a:t>
            </a:r>
            <a:r>
              <a:rPr lang="en-US" sz="3100" b="1" dirty="0" smtClean="0">
                <a:latin typeface="Century Schoolbook" pitchFamily="18" charset="0"/>
              </a:rPr>
              <a:t> histogram </a:t>
            </a:r>
            <a:r>
              <a:rPr lang="en-US" sz="3100" b="1" dirty="0" err="1" smtClean="0">
                <a:latin typeface="Century Schoolbook" pitchFamily="18" charset="0"/>
              </a:rPr>
              <a:t>berikut</a:t>
            </a:r>
            <a:r>
              <a:rPr lang="en-US" sz="3100" b="1" dirty="0" smtClean="0">
                <a:latin typeface="Century Schoolbook" pitchFamily="18" charset="0"/>
              </a:rPr>
              <a:t>.</a:t>
            </a:r>
            <a:endParaRPr lang="en-US" sz="3100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" y="1628800"/>
            <a:ext cx="8910176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KUARTIL BAWAH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	L </a:t>
            </a:r>
            <a:r>
              <a:rPr lang="en-US" sz="2800" dirty="0" smtClean="0"/>
              <a:t>= (10+15)/2 = 12,5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3 + 6 = 9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f </a:t>
            </a:r>
            <a:r>
              <a:rPr lang="en-US" sz="2800" dirty="0"/>
              <a:t>= </a:t>
            </a:r>
            <a:r>
              <a:rPr lang="en-US" sz="2800" dirty="0" smtClean="0"/>
              <a:t>11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48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ke-3)</a:t>
            </a:r>
            <a:endParaRPr lang="en-US" sz="2400" b="1" dirty="0">
              <a:solidFill>
                <a:srgbClr val="FF0000"/>
              </a:solidFill>
              <a:latin typeface="Adobe Devanagari" pitchFamily="18" charset="0"/>
              <a:cs typeface="Adobe Devanagari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968029"/>
              </p:ext>
            </p:extLst>
          </p:nvPr>
        </p:nvGraphicFramePr>
        <p:xfrm>
          <a:off x="4283968" y="332656"/>
          <a:ext cx="477013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309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130283"/>
              </p:ext>
            </p:extLst>
          </p:nvPr>
        </p:nvGraphicFramePr>
        <p:xfrm>
          <a:off x="319088" y="746125"/>
          <a:ext cx="26892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088" y="746125"/>
                        <a:ext cx="2689225" cy="77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08005"/>
              </p:ext>
            </p:extLst>
          </p:nvPr>
        </p:nvGraphicFramePr>
        <p:xfrm>
          <a:off x="324956" y="2197936"/>
          <a:ext cx="340995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5" imgW="1828800" imgH="787320" progId="Equation.DSMT4">
                  <p:embed/>
                </p:oleObj>
              </mc:Choice>
              <mc:Fallback>
                <p:oleObj name="Equation" r:id="rId5" imgW="182880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56" y="2197936"/>
                        <a:ext cx="3409950" cy="12223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5" y="3530523"/>
            <a:ext cx="5344771" cy="285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0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KUARTIL ADA 3 JENIS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Britannic Bold" pitchFamily="34" charset="0"/>
              </a:rPr>
              <a:t>KUARTIL BAWAH (Q</a:t>
            </a:r>
            <a:r>
              <a:rPr lang="en-US" sz="2000" dirty="0" smtClean="0">
                <a:latin typeface="Britannic Bold" pitchFamily="34" charset="0"/>
              </a:rPr>
              <a:t>1</a:t>
            </a:r>
            <a:r>
              <a:rPr lang="en-US" dirty="0" smtClean="0">
                <a:latin typeface="Britannic Bold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ritannic Bold" pitchFamily="34" charset="0"/>
              </a:rPr>
              <a:t>KUARTIL TENGAH (Q</a:t>
            </a:r>
            <a:r>
              <a:rPr lang="en-US" sz="2000" dirty="0" smtClean="0">
                <a:latin typeface="Britannic Bold" pitchFamily="34" charset="0"/>
              </a:rPr>
              <a:t>2</a:t>
            </a:r>
            <a:r>
              <a:rPr lang="en-US" dirty="0" smtClean="0">
                <a:latin typeface="Britannic Bold" pitchFamily="34" charset="0"/>
              </a:rPr>
              <a:t>) ATAU DISEBUT JUGA MEDIAN (Me)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Britannic Bold" pitchFamily="34" charset="0"/>
              </a:rPr>
              <a:t>KUARTIL ATAS (Q</a:t>
            </a:r>
            <a:r>
              <a:rPr lang="en-US" sz="2000" dirty="0" smtClean="0">
                <a:latin typeface="Britannic Bold" pitchFamily="34" charset="0"/>
              </a:rPr>
              <a:t>3</a:t>
            </a:r>
            <a:r>
              <a:rPr lang="en-US" dirty="0" smtClean="0">
                <a:latin typeface="Britannic Bold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421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62991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RUMUS KUARTIL DATA BERKELOMPOK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763286"/>
            <a:ext cx="8856984" cy="6094714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960270"/>
              </p:ext>
            </p:extLst>
          </p:nvPr>
        </p:nvGraphicFramePr>
        <p:xfrm>
          <a:off x="514989" y="2602370"/>
          <a:ext cx="8114021" cy="2046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3" imgW="2984400" imgH="1117440" progId="Equation.DSMT4">
                  <p:embed/>
                </p:oleObj>
              </mc:Choice>
              <mc:Fallback>
                <p:oleObj name="Equation" r:id="rId3" imgW="298440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9" y="2602370"/>
                        <a:ext cx="8114021" cy="204678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7227"/>
            <a:ext cx="2959117" cy="1535559"/>
          </a:xfrm>
          <a:prstGeom prst="rect">
            <a:avLst/>
          </a:prstGeom>
          <a:solidFill>
            <a:srgbClr val="FFC000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31" y="867228"/>
            <a:ext cx="2826437" cy="15355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5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526" y="867228"/>
            <a:ext cx="2816431" cy="1517202"/>
          </a:xfrm>
          <a:prstGeom prst="rect">
            <a:avLst/>
          </a:prstGeom>
          <a:solidFill>
            <a:schemeClr val="accent3"/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5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30"/>
          <a:stretch/>
        </p:blipFill>
        <p:spPr bwMode="auto">
          <a:xfrm>
            <a:off x="1659070" y="5618839"/>
            <a:ext cx="1152128" cy="916569"/>
          </a:xfrm>
          <a:prstGeom prst="rect">
            <a:avLst/>
          </a:prstGeom>
          <a:solidFill>
            <a:srgbClr val="FFC000"/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12" name="Picture 3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96"/>
          <a:stretch/>
        </p:blipFill>
        <p:spPr bwMode="auto">
          <a:xfrm>
            <a:off x="4087643" y="5602028"/>
            <a:ext cx="1296143" cy="9501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pic>
        <p:nvPicPr>
          <p:cNvPr id="13" name="Picture 5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42"/>
          <a:stretch/>
        </p:blipFill>
        <p:spPr bwMode="auto">
          <a:xfrm>
            <a:off x="6686693" y="5587109"/>
            <a:ext cx="1201275" cy="1016081"/>
          </a:xfrm>
          <a:prstGeom prst="rect">
            <a:avLst/>
          </a:prstGeom>
          <a:solidFill>
            <a:schemeClr val="accent3"/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323528" y="4848738"/>
            <a:ext cx="8496944" cy="638723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Kelas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Kuartil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ditentukan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dengan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odoni MT Black" pitchFamily="18" charset="0"/>
              </a:rPr>
              <a:t>rumus</a:t>
            </a:r>
            <a:r>
              <a:rPr lang="en-US" dirty="0" smtClean="0">
                <a:solidFill>
                  <a:srgbClr val="FF0000"/>
                </a:solidFill>
                <a:latin typeface="Bodoni MT Black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KUARTIL 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berat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badan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4013"/>
              </p:ext>
            </p:extLst>
          </p:nvPr>
        </p:nvGraphicFramePr>
        <p:xfrm>
          <a:off x="1907704" y="1772816"/>
          <a:ext cx="5256584" cy="472875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∑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42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</a:t>
            </a:r>
            <a:r>
              <a:rPr lang="id-ID" sz="2800" b="1" u="sng" dirty="0" smtClean="0">
                <a:solidFill>
                  <a:srgbClr val="002060"/>
                </a:solidFill>
                <a:latin typeface="Algerian" pitchFamily="82" charset="0"/>
              </a:rPr>
              <a:t>Kuartil </a:t>
            </a:r>
            <a:r>
              <a:rPr lang="id-ID" sz="2800" b="1" u="sng" dirty="0">
                <a:solidFill>
                  <a:srgbClr val="002060"/>
                </a:solidFill>
                <a:latin typeface="Algerian" pitchFamily="82" charset="0"/>
              </a:rPr>
              <a:t>Bawah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40 – 0,5 = 39,5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0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15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8</a:t>
            </a: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4152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14" y="2126983"/>
            <a:ext cx="2493884" cy="1161441"/>
          </a:xfrm>
          <a:prstGeom prst="rect">
            <a:avLst/>
          </a:prstGeom>
          <a:gradFill>
            <a:gsLst>
              <a:gs pos="14000">
                <a:srgbClr val="5E9EFF"/>
              </a:gs>
              <a:gs pos="27000">
                <a:srgbClr val="85C2FF"/>
              </a:gs>
              <a:gs pos="67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/>
        </p:spPr>
      </p:pic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1" y="692081"/>
            <a:ext cx="3124855" cy="91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54" name="Picture 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8" y="3394185"/>
            <a:ext cx="3213964" cy="308705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ke-1)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53266"/>
              </p:ext>
            </p:extLst>
          </p:nvPr>
        </p:nvGraphicFramePr>
        <p:xfrm>
          <a:off x="3851920" y="692081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7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4355976" y="1196752"/>
            <a:ext cx="4176464" cy="360040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KELAS KUARTIL TENGAH</a:t>
            </a:r>
            <a:endParaRPr lang="en-US" sz="24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Diketahui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L = 48 – 0,5 = 47,5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F = 15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f = 16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C = 8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091" y="1871730"/>
            <a:ext cx="329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ke-2)</a:t>
            </a:r>
          </a:p>
        </p:txBody>
      </p:sp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1" y="762040"/>
            <a:ext cx="3154429" cy="95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1" y="2492896"/>
            <a:ext cx="2826437" cy="1368152"/>
          </a:xfrm>
          <a:prstGeom prst="rect">
            <a:avLst/>
          </a:prstGeom>
          <a:gradFill>
            <a:gsLst>
              <a:gs pos="14000">
                <a:srgbClr val="5E9EFF"/>
              </a:gs>
              <a:gs pos="27000">
                <a:srgbClr val="85C2FF"/>
              </a:gs>
              <a:gs pos="67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/>
        </p:spPr>
      </p:pic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339" y="3429000"/>
            <a:ext cx="3209559" cy="3168352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807827"/>
              </p:ext>
            </p:extLst>
          </p:nvPr>
        </p:nvGraphicFramePr>
        <p:xfrm>
          <a:off x="4355976" y="443528"/>
          <a:ext cx="42001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/>
                <a:gridCol w="1152128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Interval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frekuensi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komulatif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90154"/>
              </p:ext>
            </p:extLst>
          </p:nvPr>
        </p:nvGraphicFramePr>
        <p:xfrm>
          <a:off x="4326085" y="339070"/>
          <a:ext cx="446449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961"/>
                <a:gridCol w="1224646"/>
                <a:gridCol w="1683889"/>
              </a:tblGrid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  <a:tr h="328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</a:t>
            </a:r>
            <a:r>
              <a:rPr lang="id-ID" sz="2800" b="1" u="sng" dirty="0" smtClean="0">
                <a:solidFill>
                  <a:srgbClr val="002060"/>
                </a:solidFill>
                <a:latin typeface="Algerian" pitchFamily="82" charset="0"/>
              </a:rPr>
              <a:t>Kuartil </a:t>
            </a:r>
            <a:r>
              <a:rPr lang="id-ID" sz="2800" b="1" u="sng" dirty="0">
                <a:solidFill>
                  <a:srgbClr val="002060"/>
                </a:solidFill>
                <a:latin typeface="Algerian" pitchFamily="82" charset="0"/>
              </a:rPr>
              <a:t>Atas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3300" dirty="0"/>
              <a:t>  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L </a:t>
            </a:r>
            <a:r>
              <a:rPr lang="en-US" sz="3300" dirty="0"/>
              <a:t>= </a:t>
            </a:r>
            <a:r>
              <a:rPr lang="en-US" sz="3300" dirty="0" smtClean="0"/>
              <a:t>56 – 0,5 = 55,5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F = </a:t>
            </a:r>
            <a:r>
              <a:rPr lang="en-US" sz="3300" dirty="0" smtClean="0"/>
              <a:t>15 + 16 = 31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f = 4</a:t>
            </a:r>
          </a:p>
          <a:p>
            <a:pPr marL="0" indent="0">
              <a:buNone/>
            </a:pPr>
            <a:r>
              <a:rPr lang="en-US" sz="3300" dirty="0"/>
              <a:t>   C = 8</a:t>
            </a:r>
          </a:p>
          <a:p>
            <a:pPr>
              <a:buNone/>
            </a:pPr>
            <a:r>
              <a:rPr lang="id-ID" sz="3300" b="1" u="sng" dirty="0">
                <a:solidFill>
                  <a:srgbClr val="002060"/>
                </a:solidFill>
                <a:latin typeface="Algerian" pitchFamily="82" charset="0"/>
              </a:rPr>
              <a:t> </a:t>
            </a:r>
            <a:endParaRPr lang="en-US" sz="33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988" y="1628800"/>
            <a:ext cx="2873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(Berada </a:t>
            </a:r>
            <a:r>
              <a:rPr lang="id-ID" sz="20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dikelas</a:t>
            </a:r>
            <a:r>
              <a:rPr lang="en-US" sz="20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</a:t>
            </a:r>
            <a:r>
              <a:rPr lang="id-ID" sz="2000" b="1" dirty="0" smtClean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</a:t>
            </a:r>
            <a:r>
              <a:rPr lang="en-US" sz="20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-</a:t>
            </a:r>
            <a:r>
              <a:rPr lang="id-ID" sz="20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3)</a:t>
            </a:r>
          </a:p>
        </p:txBody>
      </p:sp>
      <p:pic>
        <p:nvPicPr>
          <p:cNvPr id="5170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" y="2420888"/>
            <a:ext cx="2673416" cy="1440160"/>
          </a:xfrm>
          <a:prstGeom prst="rect">
            <a:avLst/>
          </a:prstGeom>
          <a:gradFill>
            <a:gsLst>
              <a:gs pos="14000">
                <a:srgbClr val="5E9EFF"/>
              </a:gs>
              <a:gs pos="27000">
                <a:srgbClr val="85C2FF"/>
              </a:gs>
              <a:gs pos="67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/>
        </p:spPr>
      </p:pic>
      <p:pic>
        <p:nvPicPr>
          <p:cNvPr id="5171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8" y="626475"/>
            <a:ext cx="3230954" cy="101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2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93651"/>
            <a:ext cx="3888432" cy="3131693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11069"/>
              </p:ext>
            </p:extLst>
          </p:nvPr>
        </p:nvGraphicFramePr>
        <p:xfrm>
          <a:off x="3995936" y="443528"/>
          <a:ext cx="496855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635"/>
                <a:gridCol w="1362913"/>
                <a:gridCol w="1874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– 47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48</a:t>
                      </a:r>
                      <a:r>
                        <a:rPr lang="en-US" b="1" baseline="0" dirty="0" smtClean="0"/>
                        <a:t> – 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 – 63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 – 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 – 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–</a:t>
                      </a:r>
                      <a:r>
                        <a:rPr lang="en-US" b="1" baseline="0" dirty="0" smtClean="0"/>
                        <a:t> 87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80112" y="6002124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 </a:t>
            </a:r>
            <a:r>
              <a:rPr lang="en-GB" sz="2800" dirty="0" smtClean="0"/>
              <a:t>56,5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0968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TABEL INTERVAL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77530"/>
              </p:ext>
            </p:extLst>
          </p:nvPr>
        </p:nvGraphicFramePr>
        <p:xfrm>
          <a:off x="1907704" y="1844824"/>
          <a:ext cx="5187512" cy="4011560"/>
        </p:xfrm>
        <a:graphic>
          <a:graphicData uri="http://schemas.openxmlformats.org/drawingml/2006/table">
            <a:tbl>
              <a:tblPr/>
              <a:tblGrid>
                <a:gridCol w="2736304"/>
                <a:gridCol w="2451208"/>
              </a:tblGrid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Tanggal</a:t>
                      </a:r>
                      <a:r>
                        <a:rPr lang="en-US" sz="3200" b="1" i="0" u="none" strike="noStrike" baseline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1" i="0" u="none" strike="noStrike" baseline="0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Lahir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Frekuensi</a:t>
                      </a:r>
                      <a:endParaRPr lang="en-US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7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87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91264" cy="1096962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2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Kuartil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b="1" u="sng" dirty="0" smtClean="0">
                <a:solidFill>
                  <a:srgbClr val="002060"/>
                </a:solidFill>
                <a:latin typeface="Algerian" pitchFamily="82" charset="0"/>
              </a:rPr>
              <a:t>KELAS </a:t>
            </a:r>
            <a:r>
              <a:rPr lang="id-ID" sz="2800" b="1" u="sng" dirty="0" smtClean="0">
                <a:solidFill>
                  <a:srgbClr val="002060"/>
                </a:solidFill>
                <a:latin typeface="Algerian" pitchFamily="82" charset="0"/>
              </a:rPr>
              <a:t>Kuartil </a:t>
            </a:r>
            <a:r>
              <a:rPr lang="id-ID" sz="2800" b="1" u="sng" dirty="0">
                <a:solidFill>
                  <a:srgbClr val="002060"/>
                </a:solidFill>
                <a:latin typeface="Algerian" pitchFamily="82" charset="0"/>
              </a:rPr>
              <a:t>Bawah</a:t>
            </a: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  <a:p>
            <a:pPr marL="0" indent="0">
              <a:buNone/>
            </a:pPr>
            <a:r>
              <a:rPr lang="en-US" sz="2800" dirty="0"/>
              <a:t>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					L </a:t>
            </a:r>
            <a:r>
              <a:rPr lang="en-US" sz="2800" dirty="0"/>
              <a:t>= </a:t>
            </a:r>
            <a:r>
              <a:rPr lang="en-US" sz="2800" dirty="0" smtClean="0"/>
              <a:t>1 – 0,5 = 0,5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0</a:t>
            </a:r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f </a:t>
            </a:r>
            <a:r>
              <a:rPr lang="en-US" sz="2800" dirty="0"/>
              <a:t>= </a:t>
            </a:r>
            <a:r>
              <a:rPr lang="en-US" sz="2800" dirty="0" smtClean="0"/>
              <a:t>22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					c </a:t>
            </a:r>
            <a:r>
              <a:rPr lang="en-US" sz="2800" dirty="0"/>
              <a:t>= </a:t>
            </a:r>
            <a:r>
              <a:rPr lang="en-US" sz="2800" dirty="0" smtClean="0"/>
              <a:t>5</a:t>
            </a:r>
            <a:endParaRPr lang="en-US" sz="2800" dirty="0"/>
          </a:p>
          <a:p>
            <a:pPr>
              <a:buNone/>
            </a:pPr>
            <a:endParaRPr lang="en-US" sz="2800" b="1" u="sng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01" y="1510636"/>
            <a:ext cx="3146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Berada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kelas</a:t>
            </a:r>
            <a:r>
              <a:rPr lang="en-US" sz="2400" b="1" dirty="0">
                <a:solidFill>
                  <a:srgbClr val="FF0000"/>
                </a:solidFill>
                <a:latin typeface="Adobe Devanagari" pitchFamily="18" charset="0"/>
                <a:cs typeface="Adobe Devanagari" pitchFamily="18" charset="0"/>
              </a:rPr>
              <a:t> ke-1)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983707"/>
              </p:ext>
            </p:extLst>
          </p:nvPr>
        </p:nvGraphicFramePr>
        <p:xfrm>
          <a:off x="3779912" y="746735"/>
          <a:ext cx="50405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30"/>
                <a:gridCol w="1382665"/>
                <a:gridCol w="1901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Tanggal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0" dirty="0" err="1" smtClean="0"/>
                        <a:t>rek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komulatif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</a:t>
                      </a:r>
                      <a:endParaRPr lang="en-US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920048"/>
              </p:ext>
            </p:extLst>
          </p:nvPr>
        </p:nvGraphicFramePr>
        <p:xfrm>
          <a:off x="205908" y="746735"/>
          <a:ext cx="2916325" cy="77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3" imgW="1473120" imgH="393480" progId="Equation.DSMT4">
                  <p:embed/>
                </p:oleObj>
              </mc:Choice>
              <mc:Fallback>
                <p:oleObj name="Equation" r:id="rId3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908" y="746735"/>
                        <a:ext cx="2916325" cy="779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617878"/>
              </p:ext>
            </p:extLst>
          </p:nvPr>
        </p:nvGraphicFramePr>
        <p:xfrm>
          <a:off x="232240" y="2492896"/>
          <a:ext cx="3226069" cy="3702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5" imgW="1460160" imgH="1676160" progId="Equation.DSMT4">
                  <p:embed/>
                </p:oleObj>
              </mc:Choice>
              <mc:Fallback>
                <p:oleObj name="Equation" r:id="rId5" imgW="14601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240" y="2492896"/>
                        <a:ext cx="3226069" cy="370236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3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647</Words>
  <Application>Microsoft Office PowerPoint</Application>
  <PresentationFormat>On-screen Show (4:3)</PresentationFormat>
  <Paragraphs>403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Adobe Devanagari</vt:lpstr>
      <vt:lpstr>Algerian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MathType 6.0 Equation</vt:lpstr>
      <vt:lpstr>Equation</vt:lpstr>
      <vt:lpstr>STATISTIKA</vt:lpstr>
      <vt:lpstr>KUARTIL ADA 3 JENIS</vt:lpstr>
      <vt:lpstr>RUMUS KUARTIL DATA BERKELOMPOK</vt:lpstr>
      <vt:lpstr>Contoh 1 : Tentukan KUARTIL  dari data berat badan berikut.</vt:lpstr>
      <vt:lpstr>PowerPoint Presentation</vt:lpstr>
      <vt:lpstr>PowerPoint Presentation</vt:lpstr>
      <vt:lpstr>PowerPoint Presentation</vt:lpstr>
      <vt:lpstr>TABEL INTERVAL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96</cp:revision>
  <dcterms:created xsi:type="dcterms:W3CDTF">2019-10-01T08:18:17Z</dcterms:created>
  <dcterms:modified xsi:type="dcterms:W3CDTF">2020-10-19T01:28:21Z</dcterms:modified>
</cp:coreProperties>
</file>