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92" r:id="rId3"/>
    <p:sldId id="264" r:id="rId4"/>
    <p:sldId id="277" r:id="rId5"/>
    <p:sldId id="293" r:id="rId6"/>
    <p:sldId id="294" r:id="rId7"/>
    <p:sldId id="295" r:id="rId8"/>
    <p:sldId id="278" r:id="rId9"/>
    <p:sldId id="296" r:id="rId10"/>
    <p:sldId id="297" r:id="rId11"/>
    <p:sldId id="298" r:id="rId12"/>
    <p:sldId id="285" r:id="rId13"/>
    <p:sldId id="299" r:id="rId14"/>
    <p:sldId id="287" r:id="rId15"/>
    <p:sldId id="300" r:id="rId16"/>
    <p:sldId id="289" r:id="rId17"/>
    <p:sldId id="30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2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>
        <p:scale>
          <a:sx n="90" d="100"/>
          <a:sy n="90" d="100"/>
        </p:scale>
        <p:origin x="804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303F1-D132-4C13-9A17-E0F415979403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F8E55-09FE-4EA3-9D56-B231D1818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548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F8E55-09FE-4EA3-9D56-B231D1818EA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07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F8E55-09FE-4EA3-9D56-B231D1818EA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84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Column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736" y="2815869"/>
            <a:ext cx="3312655" cy="315995"/>
          </a:xfrm>
          <a:prstGeom prst="rect">
            <a:avLst/>
          </a:prstGeom>
        </p:spPr>
      </p:pic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3809480" y="884718"/>
            <a:ext cx="1518669" cy="365125"/>
          </a:xfrm>
          <a:prstGeom prst="rect">
            <a:avLst/>
          </a:prstGeom>
        </p:spPr>
        <p:txBody>
          <a:bodyPr anchor="ctr"/>
          <a:lstStyle>
            <a:lvl1pPr algn="ctr">
              <a:defRPr sz="20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SLIDE </a:t>
            </a:r>
            <a:fld id="{D97FAD88-CD89-445B-80D2-D1F46C853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テキスト プレースホルダー 22"/>
          <p:cNvSpPr>
            <a:spLocks noGrp="1"/>
          </p:cNvSpPr>
          <p:nvPr>
            <p:ph type="body" sz="quarter" idx="13" hasCustomPrompt="1"/>
          </p:nvPr>
        </p:nvSpPr>
        <p:spPr>
          <a:xfrm>
            <a:off x="467187" y="2420888"/>
            <a:ext cx="8214307" cy="720080"/>
          </a:xfrm>
        </p:spPr>
        <p:txBody>
          <a:bodyPr anchor="ctr">
            <a:normAutofit/>
          </a:bodyPr>
          <a:lstStyle>
            <a:lvl1pPr algn="ctr">
              <a:defRPr sz="3000">
                <a:solidFill>
                  <a:srgbClr val="52525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471870" y="3275880"/>
            <a:ext cx="8209624" cy="1833307"/>
          </a:xfrm>
        </p:spPr>
        <p:txBody>
          <a:bodyPr>
            <a:normAutofit/>
          </a:bodyPr>
          <a:lstStyle>
            <a:lvl1pPr algn="ctr">
              <a:defRPr sz="1000" baseline="0">
                <a:solidFill>
                  <a:schemeClr val="tx2"/>
                </a:solidFill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/>
            <a:r>
              <a:rPr lang="en-US" dirty="0" smtClean="0"/>
              <a:t>Text Here</a:t>
            </a:r>
            <a:endParaRPr lang="en-US" dirty="0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637" y="630699"/>
            <a:ext cx="5029636" cy="466643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459" y="649172"/>
            <a:ext cx="5029636" cy="479777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0" y="212643"/>
            <a:ext cx="9144000" cy="658083"/>
          </a:xfrm>
        </p:spPr>
        <p:txBody>
          <a:bodyPr>
            <a:noAutofit/>
          </a:bodyPr>
          <a:lstStyle>
            <a:lvl1pPr algn="ctr">
              <a:defRPr sz="4400"/>
            </a:lvl1pPr>
          </a:lstStyle>
          <a:p>
            <a:r>
              <a:rPr lang="en-US" altLang="ja-JP" dirty="0" smtClean="0"/>
              <a:t>SLIDE 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090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3" grpId="0" build="p">
        <p:tmplLst>
          <p:tmpl lvl="1">
            <p:tnLst>
              <p:par>
                <p:cTn presetID="2" presetClass="entr" presetSubtype="2" decel="100000" fill="hold" nodeType="with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3DE79-CF32-4C91-876C-F4DD2F3FC38F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3DE79-CF32-4C91-876C-F4DD2F3FC38F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03A5A-E888-49B2-8F8F-C191D2D50D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2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3.JPG"/><Relationship Id="rId4" Type="http://schemas.openxmlformats.org/officeDocument/2006/relationships/image" Target="../media/image2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5.JPG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image" Target="../media/image25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8.JPG"/><Relationship Id="rId4" Type="http://schemas.openxmlformats.org/officeDocument/2006/relationships/image" Target="../media/image2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7" Type="http://schemas.openxmlformats.org/officeDocument/2006/relationships/image" Target="../media/image28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9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oleObject" Target="../embeddings/oleObject1.bin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10" Type="http://schemas.openxmlformats.org/officeDocument/2006/relationships/image" Target="../media/image12.emf"/><Relationship Id="rId4" Type="http://schemas.openxmlformats.org/officeDocument/2006/relationships/image" Target="../media/image6.wmf"/><Relationship Id="rId9" Type="http://schemas.openxmlformats.org/officeDocument/2006/relationships/image" Target="../media/image1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30000"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ln w="28575"/>
        </p:spPr>
        <p:style>
          <a:lnRef idx="2">
            <a:schemeClr val="dk1"/>
          </a:lnRef>
          <a:fillRef idx="1002">
            <a:schemeClr val="dk2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Bodoni MT Black" pitchFamily="18" charset="0"/>
              </a:rPr>
              <a:t>STATISTIKA</a:t>
            </a:r>
            <a:endParaRPr lang="en-US" dirty="0">
              <a:latin typeface="Bodoni MT Black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idx="1"/>
          </p:nvPr>
        </p:nvSpPr>
        <p:spPr>
          <a:xfrm>
            <a:off x="1928794" y="2057400"/>
            <a:ext cx="5143536" cy="3962400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algn="ctr">
              <a:buNone/>
            </a:pPr>
            <a:endParaRPr lang="en-US" dirty="0" smtClean="0">
              <a:latin typeface="Britannic Bold" pitchFamily="34" charset="0"/>
            </a:endParaRPr>
          </a:p>
          <a:p>
            <a:pPr algn="ctr">
              <a:buNone/>
            </a:pPr>
            <a:r>
              <a:rPr lang="en-US" dirty="0" smtClean="0">
                <a:latin typeface="Britannic Bold" pitchFamily="34" charset="0"/>
              </a:rPr>
              <a:t>MENENTUKAN </a:t>
            </a:r>
          </a:p>
          <a:p>
            <a:pPr algn="ctr">
              <a:buNone/>
            </a:pPr>
            <a:r>
              <a:rPr lang="en-US" dirty="0" smtClean="0">
                <a:latin typeface="Britannic Bold" pitchFamily="34" charset="0"/>
              </a:rPr>
              <a:t>KUARTIL DAN MEDIAN </a:t>
            </a:r>
          </a:p>
          <a:p>
            <a:pPr algn="ctr">
              <a:buNone/>
            </a:pPr>
            <a:r>
              <a:rPr lang="en-US" dirty="0" smtClean="0">
                <a:latin typeface="Britannic Bold" pitchFamily="34" charset="0"/>
              </a:rPr>
              <a:t>DATA BERKELOMPOK</a:t>
            </a:r>
          </a:p>
          <a:p>
            <a:pPr algn="ctr">
              <a:buNone/>
            </a:pPr>
            <a:endParaRPr lang="en-US" dirty="0">
              <a:latin typeface="Britannic Bold" pitchFamily="34" charset="0"/>
            </a:endParaRPr>
          </a:p>
          <a:p>
            <a:pPr algn="ctr">
              <a:buNone/>
            </a:pPr>
            <a:endParaRPr lang="en-US" dirty="0" smtClean="0">
              <a:latin typeface="Britannic Bold" pitchFamily="34" charset="0"/>
            </a:endParaRPr>
          </a:p>
          <a:p>
            <a:pPr algn="ctr">
              <a:buNone/>
            </a:pPr>
            <a:r>
              <a:rPr lang="en-US" dirty="0" smtClean="0">
                <a:latin typeface="Britannic Bold" pitchFamily="34" charset="0"/>
              </a:rPr>
              <a:t>Kwok </a:t>
            </a:r>
            <a:r>
              <a:rPr lang="en-US" dirty="0" err="1" smtClean="0">
                <a:latin typeface="Britannic Bold" pitchFamily="34" charset="0"/>
              </a:rPr>
              <a:t>Hin</a:t>
            </a:r>
            <a:r>
              <a:rPr lang="en-US" dirty="0" smtClean="0">
                <a:latin typeface="Britannic Bold" pitchFamily="34" charset="0"/>
              </a:rPr>
              <a:t>, ST, </a:t>
            </a:r>
            <a:r>
              <a:rPr lang="en-US" dirty="0" err="1" smtClean="0">
                <a:latin typeface="Britannic Bold" pitchFamily="34" charset="0"/>
              </a:rPr>
              <a:t>M.Pd</a:t>
            </a:r>
            <a:endParaRPr lang="en-US" dirty="0">
              <a:latin typeface="Britannic Bold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4807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GB" sz="2800" b="1" u="sng" dirty="0" smtClean="0">
                <a:solidFill>
                  <a:srgbClr val="002060"/>
                </a:solidFill>
                <a:latin typeface="Algerian" pitchFamily="82" charset="0"/>
              </a:rPr>
              <a:t>KELAS </a:t>
            </a:r>
            <a:r>
              <a:rPr lang="id-ID" sz="2800" b="1" u="sng" dirty="0" smtClean="0">
                <a:solidFill>
                  <a:srgbClr val="002060"/>
                </a:solidFill>
                <a:latin typeface="Algerian" pitchFamily="82" charset="0"/>
              </a:rPr>
              <a:t>Kuartil </a:t>
            </a:r>
            <a:r>
              <a:rPr lang="en-GB" sz="2800" b="1" u="sng" dirty="0" smtClean="0">
                <a:solidFill>
                  <a:srgbClr val="002060"/>
                </a:solidFill>
                <a:latin typeface="Algerian" pitchFamily="82" charset="0"/>
              </a:rPr>
              <a:t>TENGAH</a:t>
            </a: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 marL="0" indent="0">
              <a:buNone/>
            </a:pPr>
            <a:r>
              <a:rPr lang="en-US" sz="2800" dirty="0"/>
              <a:t> 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					</a:t>
            </a:r>
            <a:r>
              <a:rPr lang="en-US" sz="2800" dirty="0" err="1" smtClean="0"/>
              <a:t>Diketahui</a:t>
            </a:r>
            <a:r>
              <a:rPr lang="en-US" sz="2800" dirty="0" smtClean="0"/>
              <a:t> :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					L </a:t>
            </a:r>
            <a:r>
              <a:rPr lang="en-US" sz="2800" dirty="0"/>
              <a:t>= </a:t>
            </a:r>
            <a:r>
              <a:rPr lang="en-US" sz="2800" dirty="0" smtClean="0"/>
              <a:t>6 – 0,5 = 5,5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F </a:t>
            </a:r>
            <a:r>
              <a:rPr lang="en-US" sz="2800" dirty="0"/>
              <a:t>= </a:t>
            </a:r>
            <a:r>
              <a:rPr lang="en-US" sz="2800" dirty="0" smtClean="0"/>
              <a:t>22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f </a:t>
            </a:r>
            <a:r>
              <a:rPr lang="en-US" sz="2800" dirty="0"/>
              <a:t>= </a:t>
            </a:r>
            <a:r>
              <a:rPr lang="en-US" sz="2800" dirty="0" smtClean="0"/>
              <a:t>14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c </a:t>
            </a:r>
            <a:r>
              <a:rPr lang="en-US" sz="2800" dirty="0"/>
              <a:t>= </a:t>
            </a:r>
            <a:r>
              <a:rPr lang="en-US" sz="2800" dirty="0" smtClean="0"/>
              <a:t>5</a:t>
            </a:r>
            <a:endParaRPr lang="en-US" sz="2800" dirty="0"/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1001" y="1510636"/>
            <a:ext cx="3146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Berada</a:t>
            </a:r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 di </a:t>
            </a:r>
            <a:r>
              <a:rPr lang="en-US" sz="2400" b="1" dirty="0" err="1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kelas</a:t>
            </a:r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ke-2)</a:t>
            </a:r>
            <a:endParaRPr lang="en-US" sz="2400" b="1" dirty="0">
              <a:solidFill>
                <a:srgbClr val="FF0000"/>
              </a:solidFill>
              <a:latin typeface="Adobe Devanagari" pitchFamily="18" charset="0"/>
              <a:cs typeface="Adobe Devanagari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875997"/>
              </p:ext>
            </p:extLst>
          </p:nvPr>
        </p:nvGraphicFramePr>
        <p:xfrm>
          <a:off x="3779912" y="746735"/>
          <a:ext cx="504056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730"/>
                <a:gridCol w="1382665"/>
                <a:gridCol w="190116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Tanggal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Lahir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frekuensi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</a:t>
                      </a:r>
                      <a:r>
                        <a:rPr lang="en-US" baseline="0" dirty="0" err="1" smtClean="0"/>
                        <a:t>rek</a:t>
                      </a:r>
                      <a:r>
                        <a:rPr lang="en-US" baseline="0" dirty="0" smtClean="0"/>
                        <a:t>. </a:t>
                      </a:r>
                      <a:r>
                        <a:rPr lang="en-US" baseline="0" dirty="0" err="1" smtClean="0"/>
                        <a:t>komulatif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– 5</a:t>
                      </a:r>
                    </a:p>
                  </a:txBody>
                  <a:tcPr marL="4763" marR="4763" marT="4763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763" marR="4763" marT="4763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22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 – 10</a:t>
                      </a:r>
                    </a:p>
                  </a:txBody>
                  <a:tcPr marL="4763" marR="4763" marT="4763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763" marR="4763" marT="4763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36</a:t>
                      </a:r>
                      <a:endParaRPr lang="en-US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 – 15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44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 – 20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44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 – 25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46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 – 30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3815696"/>
              </p:ext>
            </p:extLst>
          </p:nvPr>
        </p:nvGraphicFramePr>
        <p:xfrm>
          <a:off x="293688" y="746125"/>
          <a:ext cx="2740025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4" name="Equation" r:id="rId3" imgW="1384200" imgH="393480" progId="Equation.DSMT4">
                  <p:embed/>
                </p:oleObj>
              </mc:Choice>
              <mc:Fallback>
                <p:oleObj name="Equation" r:id="rId3" imgW="1384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3688" y="746125"/>
                        <a:ext cx="2740025" cy="779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5222027"/>
              </p:ext>
            </p:extLst>
          </p:nvPr>
        </p:nvGraphicFramePr>
        <p:xfrm>
          <a:off x="273050" y="2492375"/>
          <a:ext cx="3141663" cy="370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5" name="Equation" r:id="rId5" imgW="1422360" imgH="1676160" progId="Equation.DSMT4">
                  <p:embed/>
                </p:oleObj>
              </mc:Choice>
              <mc:Fallback>
                <p:oleObj name="Equation" r:id="rId5" imgW="1422360" imgH="1676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3050" y="2492375"/>
                        <a:ext cx="3141663" cy="3703638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940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4807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GB" sz="2800" b="1" u="sng" dirty="0" smtClean="0">
                <a:solidFill>
                  <a:srgbClr val="002060"/>
                </a:solidFill>
                <a:latin typeface="Algerian" pitchFamily="82" charset="0"/>
              </a:rPr>
              <a:t>KELAS </a:t>
            </a:r>
            <a:r>
              <a:rPr lang="id-ID" sz="2800" b="1" u="sng" dirty="0" smtClean="0">
                <a:solidFill>
                  <a:srgbClr val="002060"/>
                </a:solidFill>
                <a:latin typeface="Algerian" pitchFamily="82" charset="0"/>
              </a:rPr>
              <a:t>Kuartil </a:t>
            </a:r>
            <a:r>
              <a:rPr lang="en-GB" sz="2800" b="1" u="sng" dirty="0" smtClean="0">
                <a:solidFill>
                  <a:srgbClr val="002060"/>
                </a:solidFill>
                <a:latin typeface="Algerian" pitchFamily="82" charset="0"/>
              </a:rPr>
              <a:t>ATAS</a:t>
            </a: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 marL="0" indent="0">
              <a:buNone/>
            </a:pPr>
            <a:r>
              <a:rPr lang="en-US" sz="2800" dirty="0"/>
              <a:t> 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					</a:t>
            </a:r>
            <a:r>
              <a:rPr lang="en-US" sz="2800" dirty="0" err="1" smtClean="0"/>
              <a:t>Diketahui</a:t>
            </a:r>
            <a:r>
              <a:rPr lang="en-US" sz="2800" dirty="0" smtClean="0"/>
              <a:t> :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					L </a:t>
            </a:r>
            <a:r>
              <a:rPr lang="en-US" sz="2800" dirty="0"/>
              <a:t>= </a:t>
            </a:r>
            <a:r>
              <a:rPr lang="en-US" sz="2800" dirty="0" smtClean="0"/>
              <a:t>11 – 0,5 = 10,5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F </a:t>
            </a:r>
            <a:r>
              <a:rPr lang="en-US" sz="2800" dirty="0"/>
              <a:t>= </a:t>
            </a:r>
            <a:r>
              <a:rPr lang="en-US" sz="2800" dirty="0" smtClean="0"/>
              <a:t>22 + 14 = 36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f </a:t>
            </a:r>
            <a:r>
              <a:rPr lang="en-US" sz="2800" dirty="0"/>
              <a:t>= 8</a:t>
            </a:r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c </a:t>
            </a:r>
            <a:r>
              <a:rPr lang="en-US" sz="2800" dirty="0"/>
              <a:t>= </a:t>
            </a:r>
            <a:r>
              <a:rPr lang="en-US" sz="2800" dirty="0" smtClean="0"/>
              <a:t>5</a:t>
            </a:r>
            <a:endParaRPr lang="en-US" sz="2800" dirty="0"/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1001" y="1510636"/>
            <a:ext cx="3146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Berada</a:t>
            </a:r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 di </a:t>
            </a:r>
            <a:r>
              <a:rPr lang="en-US" sz="2400" b="1" dirty="0" err="1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kelas</a:t>
            </a:r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ke-3)</a:t>
            </a:r>
            <a:endParaRPr lang="en-US" sz="2400" b="1" dirty="0">
              <a:solidFill>
                <a:srgbClr val="FF0000"/>
              </a:solidFill>
              <a:latin typeface="Adobe Devanagari" pitchFamily="18" charset="0"/>
              <a:cs typeface="Adobe Devanagari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131609"/>
              </p:ext>
            </p:extLst>
          </p:nvPr>
        </p:nvGraphicFramePr>
        <p:xfrm>
          <a:off x="3779912" y="746735"/>
          <a:ext cx="504056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730"/>
                <a:gridCol w="1382665"/>
                <a:gridCol w="190116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Tanggal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Lahir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frekuensi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</a:t>
                      </a:r>
                      <a:r>
                        <a:rPr lang="en-US" baseline="0" dirty="0" err="1" smtClean="0"/>
                        <a:t>rek</a:t>
                      </a:r>
                      <a:r>
                        <a:rPr lang="en-US" baseline="0" dirty="0" smtClean="0"/>
                        <a:t>. </a:t>
                      </a:r>
                      <a:r>
                        <a:rPr lang="en-US" baseline="0" dirty="0" err="1" smtClean="0"/>
                        <a:t>komulatif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– 5</a:t>
                      </a:r>
                    </a:p>
                  </a:txBody>
                  <a:tcPr marL="4763" marR="4763" marT="4763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763" marR="4763" marT="4763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22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 – 10</a:t>
                      </a:r>
                    </a:p>
                  </a:txBody>
                  <a:tcPr marL="4763" marR="4763" marT="4763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763" marR="4763" marT="4763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36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 – 15</a:t>
                      </a:r>
                    </a:p>
                  </a:txBody>
                  <a:tcPr marL="4763" marR="4763" marT="4763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763" marR="4763" marT="4763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44</a:t>
                      </a:r>
                      <a:endParaRPr lang="en-US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 – 20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44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 – 25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46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 – 30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9645427"/>
              </p:ext>
            </p:extLst>
          </p:nvPr>
        </p:nvGraphicFramePr>
        <p:xfrm>
          <a:off x="180975" y="746125"/>
          <a:ext cx="296545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8" name="Equation" r:id="rId3" imgW="1498320" imgH="393480" progId="Equation.DSMT4">
                  <p:embed/>
                </p:oleObj>
              </mc:Choice>
              <mc:Fallback>
                <p:oleObj name="Equation" r:id="rId3" imgW="1498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0975" y="746125"/>
                        <a:ext cx="2965450" cy="779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9537827"/>
              </p:ext>
            </p:extLst>
          </p:nvPr>
        </p:nvGraphicFramePr>
        <p:xfrm>
          <a:off x="63500" y="2492375"/>
          <a:ext cx="3562350" cy="370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9" name="Equation" r:id="rId5" imgW="1612800" imgH="1676160" progId="Equation.DSMT4">
                  <p:embed/>
                </p:oleObj>
              </mc:Choice>
              <mc:Fallback>
                <p:oleObj name="Equation" r:id="rId5" imgW="1612800" imgH="1676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500" y="2492375"/>
                        <a:ext cx="3562350" cy="3703638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39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09550" y="188640"/>
            <a:ext cx="8610600" cy="1684040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Century Schoolbook" pitchFamily="18" charset="0"/>
              </a:rPr>
              <a:t>Contoh</a:t>
            </a:r>
            <a:r>
              <a:rPr lang="en-US" b="1" dirty="0" smtClean="0">
                <a:latin typeface="Century Schoolbook" pitchFamily="18" charset="0"/>
              </a:rPr>
              <a:t> 3 : </a:t>
            </a:r>
          </a:p>
          <a:p>
            <a:pPr algn="l"/>
            <a:r>
              <a:rPr lang="en-US" b="1" dirty="0" err="1" smtClean="0">
                <a:latin typeface="Century Schoolbook" pitchFamily="18" charset="0"/>
              </a:rPr>
              <a:t>Tentukan</a:t>
            </a:r>
            <a:r>
              <a:rPr lang="en-US" b="1" dirty="0" smtClean="0">
                <a:latin typeface="Century Schoolbook" pitchFamily="18" charset="0"/>
              </a:rPr>
              <a:t> Median </a:t>
            </a:r>
            <a:r>
              <a:rPr lang="en-US" b="1" dirty="0" err="1" smtClean="0">
                <a:latin typeface="Century Schoolbook" pitchFamily="18" charset="0"/>
              </a:rPr>
              <a:t>dari</a:t>
            </a:r>
            <a:r>
              <a:rPr lang="en-US" b="1" dirty="0" smtClean="0">
                <a:latin typeface="Century Schoolbook" pitchFamily="18" charset="0"/>
              </a:rPr>
              <a:t> histogram </a:t>
            </a:r>
            <a:r>
              <a:rPr lang="en-US" b="1" dirty="0" err="1" smtClean="0">
                <a:latin typeface="Century Schoolbook" pitchFamily="18" charset="0"/>
              </a:rPr>
              <a:t>berikut</a:t>
            </a:r>
            <a:r>
              <a:rPr lang="en-US" b="1" dirty="0" smtClean="0">
                <a:latin typeface="Century Schoolbook" pitchFamily="18" charset="0"/>
              </a:rPr>
              <a:t>.</a:t>
            </a:r>
            <a:endParaRPr lang="en-US" b="1" dirty="0">
              <a:latin typeface="Century Schoolbook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8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559" y="1872680"/>
            <a:ext cx="8136582" cy="4667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27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4807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GB" sz="2800" b="1" u="sng" dirty="0" smtClean="0">
                <a:solidFill>
                  <a:srgbClr val="002060"/>
                </a:solidFill>
                <a:latin typeface="Algerian" pitchFamily="82" charset="0"/>
              </a:rPr>
              <a:t>KELAS MEDIAN (KUARTIL TENGAH)</a:t>
            </a: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 marL="0" indent="0">
              <a:buNone/>
            </a:pPr>
            <a:r>
              <a:rPr lang="en-US" sz="2800" dirty="0"/>
              <a:t> 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					</a:t>
            </a:r>
            <a:r>
              <a:rPr lang="en-US" sz="2800" dirty="0" err="1" smtClean="0"/>
              <a:t>Diketahui</a:t>
            </a:r>
            <a:r>
              <a:rPr lang="en-US" sz="2800" dirty="0" smtClean="0"/>
              <a:t> :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					L </a:t>
            </a:r>
            <a:r>
              <a:rPr lang="en-US" sz="2800" dirty="0"/>
              <a:t>= </a:t>
            </a:r>
            <a:r>
              <a:rPr lang="en-US" sz="2800" dirty="0" smtClean="0"/>
              <a:t>71 – 0,5 = 70,5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F </a:t>
            </a:r>
            <a:r>
              <a:rPr lang="en-US" sz="2800" dirty="0"/>
              <a:t>= </a:t>
            </a:r>
            <a:r>
              <a:rPr lang="en-US" sz="2800" dirty="0" smtClean="0"/>
              <a:t>2 + 6 + 7 = 15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f </a:t>
            </a:r>
            <a:r>
              <a:rPr lang="en-US" sz="2800" dirty="0"/>
              <a:t>= </a:t>
            </a:r>
            <a:r>
              <a:rPr lang="en-US" sz="2800" dirty="0" smtClean="0"/>
              <a:t>20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c </a:t>
            </a:r>
            <a:r>
              <a:rPr lang="en-US" sz="2800" dirty="0"/>
              <a:t>= </a:t>
            </a:r>
            <a:r>
              <a:rPr lang="en-US" sz="2800" dirty="0" smtClean="0"/>
              <a:t>5</a:t>
            </a:r>
            <a:endParaRPr lang="en-US" sz="2800" dirty="0"/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1001" y="1510636"/>
            <a:ext cx="3146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Berada</a:t>
            </a:r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 di </a:t>
            </a:r>
            <a:r>
              <a:rPr lang="en-US" sz="2400" b="1" dirty="0" err="1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kelas</a:t>
            </a:r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ke-4)</a:t>
            </a:r>
            <a:endParaRPr lang="en-US" sz="2400" b="1" dirty="0">
              <a:solidFill>
                <a:srgbClr val="FF0000"/>
              </a:solidFill>
              <a:latin typeface="Adobe Devanagari" pitchFamily="18" charset="0"/>
              <a:cs typeface="Adobe Devanagari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735550"/>
              </p:ext>
            </p:extLst>
          </p:nvPr>
        </p:nvGraphicFramePr>
        <p:xfrm>
          <a:off x="3779912" y="746735"/>
          <a:ext cx="504056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730"/>
                <a:gridCol w="1382665"/>
                <a:gridCol w="190116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Interval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frekuensi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</a:t>
                      </a:r>
                      <a:r>
                        <a:rPr lang="en-US" baseline="0" dirty="0" err="1" smtClean="0"/>
                        <a:t>rek</a:t>
                      </a:r>
                      <a:r>
                        <a:rPr lang="en-US" baseline="0" dirty="0" smtClean="0"/>
                        <a:t>. </a:t>
                      </a:r>
                      <a:r>
                        <a:rPr lang="en-US" baseline="0" dirty="0" err="1" smtClean="0"/>
                        <a:t>komulatif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56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–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61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–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66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–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15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71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–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76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–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43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81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–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47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86 - 90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50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293688" y="746125"/>
          <a:ext cx="2740025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0" name="Equation" r:id="rId3" imgW="1384200" imgH="393480" progId="Equation.DSMT4">
                  <p:embed/>
                </p:oleObj>
              </mc:Choice>
              <mc:Fallback>
                <p:oleObj name="Equation" r:id="rId3" imgW="1384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3688" y="746125"/>
                        <a:ext cx="2740025" cy="779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5698043"/>
              </p:ext>
            </p:extLst>
          </p:nvPr>
        </p:nvGraphicFramePr>
        <p:xfrm>
          <a:off x="203200" y="2519363"/>
          <a:ext cx="3281363" cy="364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name="Equation" r:id="rId5" imgW="1485720" imgH="1650960" progId="Equation.DSMT4">
                  <p:embed/>
                </p:oleObj>
              </mc:Choice>
              <mc:Fallback>
                <p:oleObj name="Equation" r:id="rId5" imgW="1485720" imgH="1650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3200" y="2519363"/>
                        <a:ext cx="3281363" cy="3648075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5029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8610600" cy="1080120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Century Schoolbook" pitchFamily="18" charset="0"/>
              </a:rPr>
              <a:t>Contoh</a:t>
            </a:r>
            <a:r>
              <a:rPr lang="en-US" b="1" dirty="0" smtClean="0">
                <a:latin typeface="Century Schoolbook" pitchFamily="18" charset="0"/>
              </a:rPr>
              <a:t> 4 : </a:t>
            </a:r>
          </a:p>
          <a:p>
            <a:pPr algn="l"/>
            <a:r>
              <a:rPr lang="en-US" sz="2500" b="1" dirty="0" err="1" smtClean="0">
                <a:latin typeface="Century Schoolbook" pitchFamily="18" charset="0"/>
              </a:rPr>
              <a:t>Tentukan</a:t>
            </a:r>
            <a:r>
              <a:rPr lang="en-US" sz="2500" b="1" dirty="0">
                <a:latin typeface="Century Schoolbook" pitchFamily="18" charset="0"/>
              </a:rPr>
              <a:t> </a:t>
            </a:r>
            <a:r>
              <a:rPr lang="en-US" sz="2500" b="1" dirty="0" err="1" smtClean="0">
                <a:latin typeface="Century Schoolbook" pitchFamily="18" charset="0"/>
              </a:rPr>
              <a:t>Kuartil</a:t>
            </a:r>
            <a:r>
              <a:rPr lang="en-US" sz="2500" b="1" dirty="0" smtClean="0">
                <a:latin typeface="Century Schoolbook" pitchFamily="18" charset="0"/>
              </a:rPr>
              <a:t> </a:t>
            </a:r>
            <a:r>
              <a:rPr lang="en-US" sz="2500" b="1" dirty="0" err="1" smtClean="0">
                <a:latin typeface="Century Schoolbook" pitchFamily="18" charset="0"/>
              </a:rPr>
              <a:t>Atas</a:t>
            </a:r>
            <a:r>
              <a:rPr lang="en-US" sz="2500" b="1" dirty="0" smtClean="0">
                <a:latin typeface="Century Schoolbook" pitchFamily="18" charset="0"/>
              </a:rPr>
              <a:t> </a:t>
            </a:r>
            <a:r>
              <a:rPr lang="en-US" sz="2500" b="1" dirty="0" err="1" smtClean="0">
                <a:latin typeface="Century Schoolbook" pitchFamily="18" charset="0"/>
              </a:rPr>
              <a:t>dari</a:t>
            </a:r>
            <a:r>
              <a:rPr lang="en-US" sz="2500" b="1" dirty="0" smtClean="0">
                <a:latin typeface="Century Schoolbook" pitchFamily="18" charset="0"/>
              </a:rPr>
              <a:t> histogram </a:t>
            </a:r>
            <a:r>
              <a:rPr lang="en-US" sz="2500" b="1" dirty="0" err="1" smtClean="0">
                <a:latin typeface="Century Schoolbook" pitchFamily="18" charset="0"/>
              </a:rPr>
              <a:t>berikut</a:t>
            </a:r>
            <a:r>
              <a:rPr lang="en-US" sz="2500" b="1" dirty="0" smtClean="0">
                <a:latin typeface="Century Schoolbook" pitchFamily="18" charset="0"/>
              </a:rPr>
              <a:t>.</a:t>
            </a:r>
            <a:endParaRPr lang="en-US" sz="2500" b="1" dirty="0">
              <a:latin typeface="Century Schoolbook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2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68760"/>
            <a:ext cx="8786670" cy="5115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79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4807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GB" sz="2800" b="1" u="sng" dirty="0" smtClean="0">
                <a:solidFill>
                  <a:srgbClr val="002060"/>
                </a:solidFill>
                <a:latin typeface="Algerian" pitchFamily="82" charset="0"/>
              </a:rPr>
              <a:t>KELAS KUARTIL ATAS</a:t>
            </a: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 marL="0" indent="0">
              <a:buNone/>
            </a:pPr>
            <a:r>
              <a:rPr lang="en-US" sz="2800" dirty="0"/>
              <a:t> 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						</a:t>
            </a:r>
            <a:r>
              <a:rPr lang="en-US" sz="2800" dirty="0" err="1" smtClean="0"/>
              <a:t>Diketahui</a:t>
            </a:r>
            <a:r>
              <a:rPr lang="en-US" sz="2800" dirty="0" smtClean="0"/>
              <a:t> :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						L </a:t>
            </a:r>
            <a:r>
              <a:rPr lang="en-US" sz="2800" dirty="0"/>
              <a:t>= </a:t>
            </a:r>
            <a:r>
              <a:rPr lang="en-US" sz="2800" dirty="0" smtClean="0"/>
              <a:t>75 – 0,5 = 74,5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	F </a:t>
            </a:r>
            <a:r>
              <a:rPr lang="en-US" sz="2800" dirty="0"/>
              <a:t>= </a:t>
            </a:r>
            <a:r>
              <a:rPr lang="en-US" sz="2800" dirty="0" smtClean="0"/>
              <a:t>17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	f </a:t>
            </a:r>
            <a:r>
              <a:rPr lang="en-US" sz="2800" dirty="0"/>
              <a:t>= </a:t>
            </a:r>
            <a:r>
              <a:rPr lang="en-US" sz="2800" dirty="0" smtClean="0"/>
              <a:t>15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	c </a:t>
            </a:r>
            <a:r>
              <a:rPr lang="en-US" sz="2800" dirty="0"/>
              <a:t>= </a:t>
            </a:r>
            <a:r>
              <a:rPr lang="en-US" sz="2800" dirty="0" smtClean="0"/>
              <a:t>5</a:t>
            </a:r>
            <a:endParaRPr lang="en-US" sz="2800" dirty="0"/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1001" y="1510636"/>
            <a:ext cx="3484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Berada</a:t>
            </a:r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 di </a:t>
            </a:r>
            <a:r>
              <a:rPr lang="en-US" sz="2400" b="1" dirty="0" err="1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kelas</a:t>
            </a:r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ke-4)</a:t>
            </a:r>
            <a:endParaRPr lang="en-US" sz="2400" b="1" dirty="0">
              <a:solidFill>
                <a:srgbClr val="FF0000"/>
              </a:solidFill>
              <a:latin typeface="Adobe Devanagari" pitchFamily="18" charset="0"/>
              <a:cs typeface="Adobe Devanagari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233204"/>
              </p:ext>
            </p:extLst>
          </p:nvPr>
        </p:nvGraphicFramePr>
        <p:xfrm>
          <a:off x="4013547" y="332656"/>
          <a:ext cx="504056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730"/>
                <a:gridCol w="1382665"/>
                <a:gridCol w="190116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Interval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frekuensi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</a:t>
                      </a:r>
                      <a:r>
                        <a:rPr lang="en-US" baseline="0" dirty="0" err="1" smtClean="0"/>
                        <a:t>rek</a:t>
                      </a:r>
                      <a:r>
                        <a:rPr lang="en-US" baseline="0" dirty="0" smtClean="0"/>
                        <a:t>. </a:t>
                      </a:r>
                      <a:r>
                        <a:rPr lang="en-US" baseline="0" dirty="0" err="1" smtClean="0"/>
                        <a:t>komulatif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17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32</a:t>
                      </a:r>
                      <a:endParaRPr lang="en-US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39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42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884856"/>
              </p:ext>
            </p:extLst>
          </p:nvPr>
        </p:nvGraphicFramePr>
        <p:xfrm>
          <a:off x="180975" y="746125"/>
          <a:ext cx="2967038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4" name="Equation" r:id="rId3" imgW="1498320" imgH="393480" progId="Equation.DSMT4">
                  <p:embed/>
                </p:oleObj>
              </mc:Choice>
              <mc:Fallback>
                <p:oleObj name="Equation" r:id="rId3" imgW="1498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0975" y="746125"/>
                        <a:ext cx="2967038" cy="779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2209918"/>
              </p:ext>
            </p:extLst>
          </p:nvPr>
        </p:nvGraphicFramePr>
        <p:xfrm>
          <a:off x="755576" y="1556387"/>
          <a:ext cx="2509838" cy="18607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5" name="Equation" r:id="rId5" imgW="1346040" imgH="1015920" progId="Equation.DSMT4">
                  <p:embed/>
                </p:oleObj>
              </mc:Choice>
              <mc:Fallback>
                <p:oleObj name="Equation" r:id="rId5" imgW="134604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5576" y="1556387"/>
                        <a:ext cx="2509838" cy="1860798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" y="3462936"/>
            <a:ext cx="5400612" cy="3144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273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7913" y="84138"/>
            <a:ext cx="8610600" cy="1184622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latin typeface="Century Schoolbook" pitchFamily="18" charset="0"/>
              </a:rPr>
              <a:t>Contoh</a:t>
            </a:r>
            <a:r>
              <a:rPr lang="en-US" b="1" dirty="0" smtClean="0">
                <a:latin typeface="Century Schoolbook" pitchFamily="18" charset="0"/>
              </a:rPr>
              <a:t> 5 : </a:t>
            </a:r>
          </a:p>
          <a:p>
            <a:pPr algn="l"/>
            <a:r>
              <a:rPr lang="en-US" sz="3100" b="1" dirty="0" err="1" smtClean="0">
                <a:latin typeface="Century Schoolbook" pitchFamily="18" charset="0"/>
              </a:rPr>
              <a:t>Tentukan</a:t>
            </a:r>
            <a:r>
              <a:rPr lang="en-US" sz="3100" b="1" dirty="0" smtClean="0">
                <a:latin typeface="Century Schoolbook" pitchFamily="18" charset="0"/>
              </a:rPr>
              <a:t> </a:t>
            </a:r>
            <a:r>
              <a:rPr lang="en-US" sz="3100" b="1" dirty="0" err="1" smtClean="0">
                <a:latin typeface="Century Schoolbook" pitchFamily="18" charset="0"/>
              </a:rPr>
              <a:t>Kuartil</a:t>
            </a:r>
            <a:r>
              <a:rPr lang="en-US" sz="3100" b="1" dirty="0" smtClean="0">
                <a:latin typeface="Century Schoolbook" pitchFamily="18" charset="0"/>
              </a:rPr>
              <a:t> </a:t>
            </a:r>
            <a:r>
              <a:rPr lang="en-US" sz="3100" b="1" dirty="0" err="1" smtClean="0">
                <a:latin typeface="Century Schoolbook" pitchFamily="18" charset="0"/>
              </a:rPr>
              <a:t>Bawah</a:t>
            </a:r>
            <a:r>
              <a:rPr lang="en-US" sz="3100" b="1" dirty="0" smtClean="0">
                <a:latin typeface="Century Schoolbook" pitchFamily="18" charset="0"/>
              </a:rPr>
              <a:t> </a:t>
            </a:r>
            <a:r>
              <a:rPr lang="en-US" sz="3100" b="1" dirty="0" err="1" smtClean="0">
                <a:latin typeface="Century Schoolbook" pitchFamily="18" charset="0"/>
              </a:rPr>
              <a:t>dari</a:t>
            </a:r>
            <a:r>
              <a:rPr lang="en-US" sz="3100" b="1" dirty="0" smtClean="0">
                <a:latin typeface="Century Schoolbook" pitchFamily="18" charset="0"/>
              </a:rPr>
              <a:t> histogram </a:t>
            </a:r>
            <a:r>
              <a:rPr lang="en-US" sz="3100" b="1" dirty="0" err="1" smtClean="0">
                <a:latin typeface="Century Schoolbook" pitchFamily="18" charset="0"/>
              </a:rPr>
              <a:t>berikut</a:t>
            </a:r>
            <a:r>
              <a:rPr lang="en-US" sz="3100" b="1" dirty="0" smtClean="0">
                <a:latin typeface="Century Schoolbook" pitchFamily="18" charset="0"/>
              </a:rPr>
              <a:t>.</a:t>
            </a:r>
            <a:endParaRPr lang="en-US" sz="3100" b="1" dirty="0">
              <a:latin typeface="Century Schoolbook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5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25" y="1628800"/>
            <a:ext cx="8910176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373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4807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GB" sz="2800" b="1" u="sng" dirty="0" smtClean="0">
                <a:solidFill>
                  <a:srgbClr val="002060"/>
                </a:solidFill>
                <a:latin typeface="Algerian" pitchFamily="82" charset="0"/>
              </a:rPr>
              <a:t>KELAS KUARTIL BAWAH</a:t>
            </a: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 marL="0" indent="0">
              <a:buNone/>
            </a:pPr>
            <a:r>
              <a:rPr lang="en-US" sz="2800" dirty="0"/>
              <a:t> 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						</a:t>
            </a:r>
            <a:r>
              <a:rPr lang="en-US" sz="2800" dirty="0" err="1" smtClean="0"/>
              <a:t>Diketahui</a:t>
            </a:r>
            <a:r>
              <a:rPr lang="en-US" sz="2800" dirty="0" smtClean="0"/>
              <a:t> :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						L </a:t>
            </a:r>
            <a:r>
              <a:rPr lang="en-US" sz="2800" dirty="0" smtClean="0"/>
              <a:t>= (10+15)/2 = 12,5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	F </a:t>
            </a:r>
            <a:r>
              <a:rPr lang="en-US" sz="2800" dirty="0"/>
              <a:t>= </a:t>
            </a:r>
            <a:r>
              <a:rPr lang="en-US" sz="2800" dirty="0" smtClean="0"/>
              <a:t>3 + 6 = 9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	f </a:t>
            </a:r>
            <a:r>
              <a:rPr lang="en-US" sz="2800" dirty="0"/>
              <a:t>= </a:t>
            </a:r>
            <a:r>
              <a:rPr lang="en-US" sz="2800" dirty="0" smtClean="0"/>
              <a:t>11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	c </a:t>
            </a:r>
            <a:r>
              <a:rPr lang="en-US" sz="2800" dirty="0"/>
              <a:t>= </a:t>
            </a:r>
            <a:r>
              <a:rPr lang="en-US" sz="2800" dirty="0" smtClean="0"/>
              <a:t>5</a:t>
            </a:r>
            <a:endParaRPr lang="en-US" sz="2800" dirty="0"/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1001" y="1510636"/>
            <a:ext cx="3484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Berada</a:t>
            </a:r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 di </a:t>
            </a:r>
            <a:r>
              <a:rPr lang="en-US" sz="2400" b="1" dirty="0" err="1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kelas</a:t>
            </a:r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ke-3)</a:t>
            </a:r>
            <a:endParaRPr lang="en-US" sz="2400" b="1" dirty="0">
              <a:solidFill>
                <a:srgbClr val="FF0000"/>
              </a:solidFill>
              <a:latin typeface="Adobe Devanagari" pitchFamily="18" charset="0"/>
              <a:cs typeface="Adobe Devanagari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968029"/>
              </p:ext>
            </p:extLst>
          </p:nvPr>
        </p:nvGraphicFramePr>
        <p:xfrm>
          <a:off x="4283968" y="332656"/>
          <a:ext cx="4770139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6309"/>
                <a:gridCol w="1382665"/>
                <a:gridCol w="190116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Interval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frekuensi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</a:t>
                      </a:r>
                      <a:r>
                        <a:rPr lang="en-US" baseline="0" dirty="0" err="1" smtClean="0"/>
                        <a:t>rek</a:t>
                      </a:r>
                      <a:r>
                        <a:rPr lang="en-US" baseline="0" dirty="0" smtClean="0"/>
                        <a:t>. </a:t>
                      </a:r>
                      <a:r>
                        <a:rPr lang="en-US" baseline="0" dirty="0" err="1" smtClean="0"/>
                        <a:t>komulatif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9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</a:t>
                      </a:r>
                      <a:endParaRPr lang="en-US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33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38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8130283"/>
              </p:ext>
            </p:extLst>
          </p:nvPr>
        </p:nvGraphicFramePr>
        <p:xfrm>
          <a:off x="319088" y="746125"/>
          <a:ext cx="2689225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6" name="Equation" r:id="rId3" imgW="1358640" imgH="393480" progId="Equation.DSMT4">
                  <p:embed/>
                </p:oleObj>
              </mc:Choice>
              <mc:Fallback>
                <p:oleObj name="Equation" r:id="rId3" imgW="1358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9088" y="746125"/>
                        <a:ext cx="2689225" cy="779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3108005"/>
              </p:ext>
            </p:extLst>
          </p:nvPr>
        </p:nvGraphicFramePr>
        <p:xfrm>
          <a:off x="324956" y="2197936"/>
          <a:ext cx="3409950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7" name="Equation" r:id="rId5" imgW="1828800" imgH="787320" progId="Equation.DSMT4">
                  <p:embed/>
                </p:oleObj>
              </mc:Choice>
              <mc:Fallback>
                <p:oleObj name="Equation" r:id="rId5" imgW="1828800" imgH="787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4956" y="2197936"/>
                        <a:ext cx="3409950" cy="1222375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25" y="3530523"/>
            <a:ext cx="5344771" cy="2850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409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ln w="28575"/>
        </p:spPr>
        <p:style>
          <a:lnRef idx="2">
            <a:schemeClr val="dk1"/>
          </a:lnRef>
          <a:fillRef idx="1002">
            <a:schemeClr val="dk2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Bodoni MT Black" pitchFamily="18" charset="0"/>
              </a:rPr>
              <a:t>KUARTIL ADA 3 JENIS</a:t>
            </a:r>
            <a:endParaRPr lang="en-US" dirty="0">
              <a:latin typeface="Bodoni MT Black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en-US" dirty="0" smtClean="0">
              <a:latin typeface="Britannic Bold" pitchFamily="34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Britannic Bold" pitchFamily="34" charset="0"/>
              </a:rPr>
              <a:t>KUARTIL BAWAH (Q</a:t>
            </a:r>
            <a:r>
              <a:rPr lang="en-US" sz="2000" dirty="0" smtClean="0">
                <a:latin typeface="Britannic Bold" pitchFamily="34" charset="0"/>
              </a:rPr>
              <a:t>1</a:t>
            </a:r>
            <a:r>
              <a:rPr lang="en-US" dirty="0" smtClean="0">
                <a:latin typeface="Britannic Bold" pitchFamily="34" charset="0"/>
              </a:rPr>
              <a:t>)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Britannic Bold" pitchFamily="34" charset="0"/>
              </a:rPr>
              <a:t>KUARTIL TENGAH (Q</a:t>
            </a:r>
            <a:r>
              <a:rPr lang="en-US" sz="2000" dirty="0" smtClean="0">
                <a:latin typeface="Britannic Bold" pitchFamily="34" charset="0"/>
              </a:rPr>
              <a:t>2</a:t>
            </a:r>
            <a:r>
              <a:rPr lang="en-US" dirty="0" smtClean="0">
                <a:latin typeface="Britannic Bold" pitchFamily="34" charset="0"/>
              </a:rPr>
              <a:t>) ATAU DISEBUT JUGA MEDIAN (Me)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Britannic Bold" pitchFamily="34" charset="0"/>
              </a:rPr>
              <a:t>KUARTIL ATAS (Q</a:t>
            </a:r>
            <a:r>
              <a:rPr lang="en-US" sz="2000" dirty="0" smtClean="0">
                <a:latin typeface="Britannic Bold" pitchFamily="34" charset="0"/>
              </a:rPr>
              <a:t>3</a:t>
            </a:r>
            <a:r>
              <a:rPr lang="en-US" dirty="0" smtClean="0">
                <a:latin typeface="Britannic Bold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94210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-162991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RUMUS KUARTIL DATA BERKELOMPOK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08" y="763286"/>
            <a:ext cx="8856984" cy="6094714"/>
          </a:xfrm>
          <a:effectLst>
            <a:innerShdw blurRad="114300">
              <a:prstClr val="black"/>
            </a:innerShdw>
            <a:reflection blurRad="6350" stA="50000" endA="295" endPos="92000" dist="101600" dir="5400000" sy="-100000" algn="bl" rotWithShape="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en-US" dirty="0">
              <a:latin typeface="Century Schoolbook" pitchFamily="18" charset="0"/>
            </a:endParaRPr>
          </a:p>
          <a:p>
            <a:pPr algn="ctr">
              <a:buNone/>
            </a:pPr>
            <a:endParaRPr lang="en-US" dirty="0" smtClean="0">
              <a:latin typeface="Century Schoolbook" pitchFamily="18" charset="0"/>
            </a:endParaRPr>
          </a:p>
          <a:p>
            <a:pPr algn="ctr">
              <a:buNone/>
            </a:pPr>
            <a:endParaRPr lang="en-US" dirty="0">
              <a:latin typeface="Century Schoolbook" pitchFamily="18" charset="0"/>
            </a:endParaRPr>
          </a:p>
          <a:p>
            <a:pPr algn="ctr">
              <a:buNone/>
            </a:pPr>
            <a:endParaRPr lang="en-US" dirty="0" smtClean="0">
              <a:latin typeface="Century Schoolbook" pitchFamily="18" charset="0"/>
            </a:endParaRPr>
          </a:p>
          <a:p>
            <a:pPr>
              <a:buNone/>
            </a:pPr>
            <a:endParaRPr lang="en-US" dirty="0">
              <a:latin typeface="Century Schoolbook" pitchFamily="18" charset="0"/>
            </a:endParaRPr>
          </a:p>
          <a:p>
            <a:pPr algn="ctr">
              <a:buNone/>
            </a:pPr>
            <a:r>
              <a:rPr lang="en-US" dirty="0">
                <a:latin typeface="Century Schoolbook" pitchFamily="18" charset="0"/>
              </a:rPr>
              <a:t>	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8960270"/>
              </p:ext>
            </p:extLst>
          </p:nvPr>
        </p:nvGraphicFramePr>
        <p:xfrm>
          <a:off x="514989" y="2602370"/>
          <a:ext cx="8114021" cy="20467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" name="Equation" r:id="rId3" imgW="2984400" imgH="1117440" progId="Equation.DSMT4">
                  <p:embed/>
                </p:oleObj>
              </mc:Choice>
              <mc:Fallback>
                <p:oleObj name="Equation" r:id="rId3" imgW="2984400" imgH="1117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89" y="2602370"/>
                        <a:ext cx="8114021" cy="2046783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40000"/>
                          <a:lumOff val="60000"/>
                        </a:schemeClr>
                      </a:solidFill>
                      <a:ln w="57150"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5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67227"/>
            <a:ext cx="2959117" cy="1535559"/>
          </a:xfrm>
          <a:prstGeom prst="rect">
            <a:avLst/>
          </a:prstGeom>
          <a:solidFill>
            <a:srgbClr val="FFC000"/>
          </a:solidFill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4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731" y="867228"/>
            <a:ext cx="2826437" cy="153555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Picture 5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4526" y="867228"/>
            <a:ext cx="2816431" cy="1517202"/>
          </a:xfrm>
          <a:prstGeom prst="rect">
            <a:avLst/>
          </a:prstGeom>
          <a:solidFill>
            <a:schemeClr val="accent3"/>
          </a:solidFill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57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130"/>
          <a:stretch/>
        </p:blipFill>
        <p:spPr bwMode="auto">
          <a:xfrm>
            <a:off x="1659070" y="5618839"/>
            <a:ext cx="1152128" cy="916569"/>
          </a:xfrm>
          <a:prstGeom prst="rect">
            <a:avLst/>
          </a:prstGeom>
          <a:solidFill>
            <a:srgbClr val="FFC000"/>
          </a:solidFill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/>
        </p:spPr>
      </p:pic>
      <p:pic>
        <p:nvPicPr>
          <p:cNvPr id="12" name="Picture 39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096"/>
          <a:stretch/>
        </p:blipFill>
        <p:spPr bwMode="auto">
          <a:xfrm>
            <a:off x="4087643" y="5602028"/>
            <a:ext cx="1296143" cy="95018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/>
        </p:spPr>
      </p:pic>
      <p:pic>
        <p:nvPicPr>
          <p:cNvPr id="13" name="Picture 51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442"/>
          <a:stretch/>
        </p:blipFill>
        <p:spPr bwMode="auto">
          <a:xfrm>
            <a:off x="6686693" y="5587109"/>
            <a:ext cx="1201275" cy="1016081"/>
          </a:xfrm>
          <a:prstGeom prst="rect">
            <a:avLst/>
          </a:prstGeom>
          <a:solidFill>
            <a:schemeClr val="accent3"/>
          </a:solidFill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/>
        </p:spPr>
      </p:pic>
      <p:sp>
        <p:nvSpPr>
          <p:cNvPr id="14" name="Title 3"/>
          <p:cNvSpPr txBox="1">
            <a:spLocks/>
          </p:cNvSpPr>
          <p:nvPr/>
        </p:nvSpPr>
        <p:spPr>
          <a:xfrm>
            <a:off x="323528" y="4848738"/>
            <a:ext cx="8496944" cy="638723"/>
          </a:xfrm>
          <a:prstGeom prst="rect">
            <a:avLst/>
          </a:prstGeom>
          <a:ln w="28575" cap="flat" cmpd="sng" algn="ctr">
            <a:solidFill>
              <a:schemeClr val="dk1"/>
            </a:solidFill>
            <a:prstDash val="solid"/>
          </a:ln>
        </p:spPr>
        <p:style>
          <a:lnRef idx="2">
            <a:schemeClr val="dk1"/>
          </a:lnRef>
          <a:fillRef idx="1002">
            <a:schemeClr val="dk2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rgbClr val="FF0000"/>
                </a:solidFill>
                <a:latin typeface="Bodoni MT Black" pitchFamily="18" charset="0"/>
              </a:rPr>
              <a:t>Kelas</a:t>
            </a:r>
            <a:r>
              <a:rPr lang="en-US" dirty="0" smtClean="0">
                <a:solidFill>
                  <a:srgbClr val="FF0000"/>
                </a:solidFill>
                <a:latin typeface="Bodoni MT Black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odoni MT Black" pitchFamily="18" charset="0"/>
              </a:rPr>
              <a:t>Kuartil</a:t>
            </a:r>
            <a:r>
              <a:rPr lang="en-US" dirty="0" smtClean="0">
                <a:solidFill>
                  <a:srgbClr val="FF0000"/>
                </a:solidFill>
                <a:latin typeface="Bodoni MT Black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odoni MT Black" pitchFamily="18" charset="0"/>
              </a:rPr>
              <a:t>ditentukan</a:t>
            </a:r>
            <a:r>
              <a:rPr lang="en-US" dirty="0" smtClean="0">
                <a:solidFill>
                  <a:srgbClr val="FF0000"/>
                </a:solidFill>
                <a:latin typeface="Bodoni MT Black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odoni MT Black" pitchFamily="18" charset="0"/>
              </a:rPr>
              <a:t>dengan</a:t>
            </a:r>
            <a:r>
              <a:rPr lang="en-US" dirty="0" smtClean="0">
                <a:solidFill>
                  <a:srgbClr val="FF0000"/>
                </a:solidFill>
                <a:latin typeface="Bodoni MT Black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Bodoni MT Black" pitchFamily="18" charset="0"/>
              </a:rPr>
              <a:t>rumus</a:t>
            </a:r>
            <a:r>
              <a:rPr lang="en-US" dirty="0" smtClean="0">
                <a:solidFill>
                  <a:srgbClr val="FF0000"/>
                </a:solidFill>
                <a:latin typeface="Bodoni MT Black" pitchFamily="18" charset="0"/>
              </a:rPr>
              <a:t>:</a:t>
            </a:r>
            <a:endParaRPr lang="en-US" dirty="0">
              <a:solidFill>
                <a:srgbClr val="FF0000"/>
              </a:solidFill>
              <a:latin typeface="Bodoni MT Black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096962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 algn="l"/>
            <a:r>
              <a:rPr lang="en-US" b="1" dirty="0" err="1" smtClean="0">
                <a:solidFill>
                  <a:schemeClr val="tx1"/>
                </a:solidFill>
                <a:latin typeface="Century Schoolbook" pitchFamily="18" charset="0"/>
              </a:rPr>
              <a:t>Contoh</a:t>
            </a:r>
            <a:r>
              <a:rPr lang="en-US" b="1" dirty="0" smtClean="0">
                <a:solidFill>
                  <a:schemeClr val="tx1"/>
                </a:solidFill>
                <a:latin typeface="Century Schoolbook" pitchFamily="18" charset="0"/>
              </a:rPr>
              <a:t> 1 :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sz="4000" b="1" dirty="0" err="1" smtClean="0">
                <a:latin typeface="Century Schoolbook" pitchFamily="18" charset="0"/>
              </a:rPr>
              <a:t>Tentukan</a:t>
            </a:r>
            <a:r>
              <a:rPr lang="en-US" sz="4000" b="1" dirty="0" smtClean="0">
                <a:latin typeface="Century Schoolbook" pitchFamily="18" charset="0"/>
              </a:rPr>
              <a:t> KUARTIL  </a:t>
            </a:r>
            <a:r>
              <a:rPr lang="en-US" sz="4000" b="1" dirty="0" err="1" smtClean="0">
                <a:latin typeface="Century Schoolbook" pitchFamily="18" charset="0"/>
              </a:rPr>
              <a:t>dari</a:t>
            </a:r>
            <a:r>
              <a:rPr lang="en-US" sz="4000" b="1" dirty="0" smtClean="0">
                <a:latin typeface="Century Schoolbook" pitchFamily="18" charset="0"/>
              </a:rPr>
              <a:t> data </a:t>
            </a:r>
            <a:r>
              <a:rPr lang="en-US" sz="4000" b="1" dirty="0" err="1" smtClean="0">
                <a:latin typeface="Century Schoolbook" pitchFamily="18" charset="0"/>
              </a:rPr>
              <a:t>berat</a:t>
            </a:r>
            <a:r>
              <a:rPr lang="en-US" sz="4000" b="1" dirty="0" smtClean="0">
                <a:latin typeface="Century Schoolbook" pitchFamily="18" charset="0"/>
              </a:rPr>
              <a:t> </a:t>
            </a:r>
            <a:r>
              <a:rPr lang="en-US" sz="4000" b="1" dirty="0" err="1" smtClean="0">
                <a:latin typeface="Century Schoolbook" pitchFamily="18" charset="0"/>
              </a:rPr>
              <a:t>badan</a:t>
            </a:r>
            <a:r>
              <a:rPr lang="en-US" sz="4000" b="1" dirty="0" smtClean="0">
                <a:latin typeface="Century Schoolbook" pitchFamily="18" charset="0"/>
              </a:rPr>
              <a:t> </a:t>
            </a:r>
            <a:r>
              <a:rPr lang="en-US" sz="4000" b="1" dirty="0" err="1" smtClean="0">
                <a:latin typeface="Century Schoolbook" pitchFamily="18" charset="0"/>
              </a:rPr>
              <a:t>berikut</a:t>
            </a:r>
            <a:r>
              <a:rPr lang="en-US" sz="4000" b="1" dirty="0" smtClean="0">
                <a:latin typeface="Century Schoolbook" pitchFamily="18" charset="0"/>
              </a:rPr>
              <a:t>.</a:t>
            </a:r>
            <a:endParaRPr lang="en-US" sz="4000" b="1" dirty="0">
              <a:latin typeface="Century Schoolbook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5514013"/>
              </p:ext>
            </p:extLst>
          </p:nvPr>
        </p:nvGraphicFramePr>
        <p:xfrm>
          <a:off x="1907704" y="1772816"/>
          <a:ext cx="5256584" cy="4728754"/>
        </p:xfrm>
        <a:graphic>
          <a:graphicData uri="http://schemas.openxmlformats.org/drawingml/2006/table">
            <a:tbl>
              <a:tblPr firstRow="1" bandRow="1">
                <a:effectLst>
                  <a:outerShdw blurRad="152400" dist="317500" dir="5400000" sx="90000" sy="-19000" rotWithShape="0">
                    <a:prstClr val="black">
                      <a:alpha val="15000"/>
                    </a:prstClr>
                  </a:outerShdw>
                </a:effectLst>
                <a:tableStyleId>{7DF18680-E054-41AD-8BC1-D1AEF772440D}</a:tableStyleId>
              </a:tblPr>
              <a:tblGrid>
                <a:gridCol w="26642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74914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Berat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Badan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Frekuensi</a:t>
                      </a:r>
                      <a:endParaRPr lang="en-US" sz="3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0397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 – 47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 – 55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 – 63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 – 71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 – 79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 – 87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∑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42</a:t>
                      </a:r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791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4807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GB" sz="2800" b="1" u="sng" dirty="0" smtClean="0">
                <a:solidFill>
                  <a:srgbClr val="002060"/>
                </a:solidFill>
                <a:latin typeface="Algerian" pitchFamily="82" charset="0"/>
              </a:rPr>
              <a:t>KELAS </a:t>
            </a:r>
            <a:r>
              <a:rPr lang="id-ID" sz="2800" b="1" u="sng" dirty="0" smtClean="0">
                <a:solidFill>
                  <a:srgbClr val="002060"/>
                </a:solidFill>
                <a:latin typeface="Algerian" pitchFamily="82" charset="0"/>
              </a:rPr>
              <a:t>Kuartil </a:t>
            </a:r>
            <a:r>
              <a:rPr lang="id-ID" sz="2800" b="1" u="sng" dirty="0">
                <a:solidFill>
                  <a:srgbClr val="002060"/>
                </a:solidFill>
                <a:latin typeface="Algerian" pitchFamily="82" charset="0"/>
              </a:rPr>
              <a:t>Bawah</a:t>
            </a: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 marL="0" indent="0">
              <a:buNone/>
            </a:pPr>
            <a:r>
              <a:rPr lang="en-US" sz="2800" dirty="0"/>
              <a:t> 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					</a:t>
            </a:r>
            <a:r>
              <a:rPr lang="en-US" sz="2800" dirty="0" err="1" smtClean="0"/>
              <a:t>Diketahui</a:t>
            </a:r>
            <a:r>
              <a:rPr lang="en-US" sz="2800" dirty="0" smtClean="0"/>
              <a:t> :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					L </a:t>
            </a:r>
            <a:r>
              <a:rPr lang="en-US" sz="2800" dirty="0"/>
              <a:t>= </a:t>
            </a:r>
            <a:r>
              <a:rPr lang="en-US" sz="2800" dirty="0" smtClean="0"/>
              <a:t>40 – 0,5 = 39,5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F </a:t>
            </a:r>
            <a:r>
              <a:rPr lang="en-US" sz="2800" dirty="0"/>
              <a:t>= 0</a:t>
            </a:r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f </a:t>
            </a:r>
            <a:r>
              <a:rPr lang="en-US" sz="2800" dirty="0"/>
              <a:t>= 15</a:t>
            </a:r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C </a:t>
            </a:r>
            <a:r>
              <a:rPr lang="en-US" sz="2800" dirty="0"/>
              <a:t>= 8</a:t>
            </a: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</p:txBody>
      </p:sp>
      <p:pic>
        <p:nvPicPr>
          <p:cNvPr id="4152" name="Picture 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414" y="2126983"/>
            <a:ext cx="2493884" cy="1161441"/>
          </a:xfrm>
          <a:prstGeom prst="rect">
            <a:avLst/>
          </a:prstGeom>
          <a:gradFill>
            <a:gsLst>
              <a:gs pos="14000">
                <a:srgbClr val="5E9EFF"/>
              </a:gs>
              <a:gs pos="27000">
                <a:srgbClr val="85C2FF"/>
              </a:gs>
              <a:gs pos="67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  <a:effectLst/>
        </p:spPr>
      </p:pic>
      <p:pic>
        <p:nvPicPr>
          <p:cNvPr id="4153" name="Picture 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001" y="692081"/>
            <a:ext cx="3124855" cy="916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54" name="Picture 5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08" y="3394185"/>
            <a:ext cx="3213964" cy="3087052"/>
          </a:xfrm>
          <a:prstGeom prst="rect">
            <a:avLst/>
          </a:prstGeom>
          <a:solidFill>
            <a:srgbClr val="FFC000"/>
          </a:solidFill>
          <a:ln w="571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11" name="TextBox 10"/>
          <p:cNvSpPr txBox="1"/>
          <p:nvPr/>
        </p:nvSpPr>
        <p:spPr>
          <a:xfrm>
            <a:off x="151001" y="1510636"/>
            <a:ext cx="3146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Berada</a:t>
            </a:r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 di </a:t>
            </a:r>
            <a:r>
              <a:rPr lang="en-US" sz="2400" b="1" dirty="0" err="1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kelas</a:t>
            </a:r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 ke-1)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753266"/>
              </p:ext>
            </p:extLst>
          </p:nvPr>
        </p:nvGraphicFramePr>
        <p:xfrm>
          <a:off x="3851920" y="692081"/>
          <a:ext cx="504056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730"/>
                <a:gridCol w="1382665"/>
                <a:gridCol w="190116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Berat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Badan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Frekuensi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</a:t>
                      </a:r>
                      <a:r>
                        <a:rPr lang="en-US" baseline="0" dirty="0" err="1" smtClean="0"/>
                        <a:t>rek</a:t>
                      </a:r>
                      <a:r>
                        <a:rPr lang="en-US" baseline="0" dirty="0" smtClean="0"/>
                        <a:t>. </a:t>
                      </a:r>
                      <a:r>
                        <a:rPr lang="en-US" baseline="0" dirty="0" err="1" smtClean="0"/>
                        <a:t>komulatif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40 – 47 </a:t>
                      </a:r>
                      <a:endParaRPr lang="en-US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15</a:t>
                      </a:r>
                      <a:endParaRPr lang="en-US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15</a:t>
                      </a:r>
                      <a:endParaRPr lang="en-US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48</a:t>
                      </a:r>
                      <a:r>
                        <a:rPr lang="en-US" b="1" baseline="0" dirty="0" smtClean="0"/>
                        <a:t> – 55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31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56 – 63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64 – 71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37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72 – 79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38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80 –</a:t>
                      </a:r>
                      <a:r>
                        <a:rPr lang="en-US" b="1" baseline="0" dirty="0" smtClean="0"/>
                        <a:t> 87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42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∑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5763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redefined Process 1"/>
          <p:cNvSpPr/>
          <p:nvPr/>
        </p:nvSpPr>
        <p:spPr>
          <a:xfrm>
            <a:off x="4355976" y="1196752"/>
            <a:ext cx="4176464" cy="360040"/>
          </a:xfrm>
          <a:prstGeom prst="flowChartPredefined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48072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GB" sz="2400" b="1" dirty="0" smtClean="0">
                <a:solidFill>
                  <a:srgbClr val="002060"/>
                </a:solidFill>
                <a:latin typeface="Algerian" panose="04020705040A02060702" pitchFamily="82" charset="0"/>
              </a:rPr>
              <a:t>KELAS KUARTIL TENGAH</a:t>
            </a:r>
            <a:endParaRPr lang="en-US" sz="2400" b="1" dirty="0" smtClean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dirty="0" smtClean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dirty="0" smtClean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dirty="0" smtClean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dirty="0" smtClean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dirty="0" smtClean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dirty="0" smtClean="0">
              <a:solidFill>
                <a:srgbClr val="002060"/>
              </a:solidFill>
              <a:latin typeface="Algerian" pitchFamily="82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  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   </a:t>
            </a:r>
            <a:r>
              <a:rPr lang="en-US" sz="2400" dirty="0" err="1" smtClean="0">
                <a:solidFill>
                  <a:schemeClr val="tx1"/>
                </a:solidFill>
              </a:rPr>
              <a:t>Diketahui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 L = 48 – 0,5 = 47,5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   F = 15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   f = 16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   C = 8</a:t>
            </a:r>
          </a:p>
          <a:p>
            <a:pPr>
              <a:buNone/>
            </a:pPr>
            <a:endParaRPr lang="en-US" sz="2800" b="1" dirty="0" smtClean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dirty="0" smtClean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dirty="0">
              <a:solidFill>
                <a:srgbClr val="002060"/>
              </a:solidFill>
              <a:latin typeface="Algerian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9091" y="1871730"/>
            <a:ext cx="3292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 (</a:t>
            </a:r>
            <a:r>
              <a:rPr lang="en-US" sz="2400" b="1" dirty="0" err="1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Berada</a:t>
            </a:r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 di </a:t>
            </a:r>
            <a:r>
              <a:rPr lang="en-US" sz="2400" b="1" dirty="0" err="1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kelas</a:t>
            </a:r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 ke-2)</a:t>
            </a:r>
          </a:p>
        </p:txBody>
      </p:sp>
      <p:pic>
        <p:nvPicPr>
          <p:cNvPr id="3111" name="Picture 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451" y="762040"/>
            <a:ext cx="3154429" cy="950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12" name="Picture 4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451" y="2492896"/>
            <a:ext cx="2826437" cy="1368152"/>
          </a:xfrm>
          <a:prstGeom prst="rect">
            <a:avLst/>
          </a:prstGeom>
          <a:gradFill>
            <a:gsLst>
              <a:gs pos="14000">
                <a:srgbClr val="5E9EFF"/>
              </a:gs>
              <a:gs pos="27000">
                <a:srgbClr val="85C2FF"/>
              </a:gs>
              <a:gs pos="67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  <a:effectLst/>
        </p:spPr>
      </p:pic>
      <p:pic>
        <p:nvPicPr>
          <p:cNvPr id="3114" name="Picture 4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339" y="3429000"/>
            <a:ext cx="3209559" cy="3168352"/>
          </a:xfrm>
          <a:prstGeom prst="rect">
            <a:avLst/>
          </a:prstGeom>
          <a:solidFill>
            <a:srgbClr val="FFC000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807827"/>
              </p:ext>
            </p:extLst>
          </p:nvPr>
        </p:nvGraphicFramePr>
        <p:xfrm>
          <a:off x="4355976" y="443528"/>
          <a:ext cx="420012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824"/>
                <a:gridCol w="1152128"/>
                <a:gridCol w="15841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Interval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frekuensi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b="1" baseline="0" dirty="0" err="1" smtClean="0">
                          <a:solidFill>
                            <a:schemeClr val="bg1"/>
                          </a:solidFill>
                        </a:rPr>
                        <a:t>komulatif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40 – 47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15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48</a:t>
                      </a:r>
                      <a:r>
                        <a:rPr lang="en-US" b="1" baseline="0" dirty="0" smtClean="0"/>
                        <a:t> – 55</a:t>
                      </a:r>
                      <a:endParaRPr lang="en-US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16</a:t>
                      </a:r>
                      <a:endParaRPr lang="en-US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31</a:t>
                      </a:r>
                      <a:endParaRPr lang="en-US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56 – 63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64 – 71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37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72 – 79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38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80 –</a:t>
                      </a:r>
                      <a:r>
                        <a:rPr lang="en-US" b="1" baseline="0" dirty="0" smtClean="0"/>
                        <a:t> 87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42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290154"/>
              </p:ext>
            </p:extLst>
          </p:nvPr>
        </p:nvGraphicFramePr>
        <p:xfrm>
          <a:off x="4326085" y="339070"/>
          <a:ext cx="4464496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5961"/>
                <a:gridCol w="1224646"/>
                <a:gridCol w="1683889"/>
              </a:tblGrid>
              <a:tr h="328179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Berat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Badan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Frekuensi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</a:t>
                      </a:r>
                      <a:r>
                        <a:rPr lang="en-US" baseline="0" dirty="0" err="1" smtClean="0"/>
                        <a:t>rek</a:t>
                      </a:r>
                      <a:r>
                        <a:rPr lang="en-US" baseline="0" dirty="0" smtClean="0"/>
                        <a:t>. </a:t>
                      </a:r>
                      <a:r>
                        <a:rPr lang="en-US" baseline="0" dirty="0" err="1" smtClean="0"/>
                        <a:t>komulatif</a:t>
                      </a:r>
                      <a:endParaRPr lang="en-US" dirty="0"/>
                    </a:p>
                  </a:txBody>
                  <a:tcPr/>
                </a:tc>
              </a:tr>
              <a:tr h="32817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40 – 47 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15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15</a:t>
                      </a:r>
                      <a:endParaRPr lang="en-US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2817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48</a:t>
                      </a:r>
                      <a:r>
                        <a:rPr lang="en-US" b="1" baseline="0" dirty="0" smtClean="0"/>
                        <a:t> – 55</a:t>
                      </a:r>
                      <a:endParaRPr lang="en-US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16</a:t>
                      </a:r>
                      <a:endParaRPr lang="en-US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31</a:t>
                      </a:r>
                      <a:endParaRPr lang="en-US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2817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56 – 63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/>
                </a:tc>
              </a:tr>
              <a:tr h="32817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64 – 71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37</a:t>
                      </a:r>
                      <a:endParaRPr lang="en-US" b="1" dirty="0"/>
                    </a:p>
                  </a:txBody>
                  <a:tcPr/>
                </a:tc>
              </a:tr>
              <a:tr h="32817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72 – 79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38</a:t>
                      </a:r>
                      <a:endParaRPr lang="en-US" b="1" dirty="0"/>
                    </a:p>
                  </a:txBody>
                  <a:tcPr/>
                </a:tc>
              </a:tr>
              <a:tr h="32817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80 –</a:t>
                      </a:r>
                      <a:r>
                        <a:rPr lang="en-US" b="1" baseline="0" dirty="0" smtClean="0"/>
                        <a:t> 87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42</a:t>
                      </a:r>
                      <a:endParaRPr lang="en-US" b="1" dirty="0"/>
                    </a:p>
                  </a:txBody>
                  <a:tcPr/>
                </a:tc>
              </a:tr>
              <a:tr h="32817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∑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71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4807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sz="2800" b="1" u="sng" dirty="0" smtClean="0">
                <a:solidFill>
                  <a:srgbClr val="002060"/>
                </a:solidFill>
                <a:latin typeface="Algerian" pitchFamily="82" charset="0"/>
              </a:rPr>
              <a:t>KELAS </a:t>
            </a:r>
            <a:r>
              <a:rPr lang="id-ID" sz="2800" b="1" u="sng" dirty="0" smtClean="0">
                <a:solidFill>
                  <a:srgbClr val="002060"/>
                </a:solidFill>
                <a:latin typeface="Algerian" pitchFamily="82" charset="0"/>
              </a:rPr>
              <a:t>Kuartil </a:t>
            </a:r>
            <a:r>
              <a:rPr lang="id-ID" sz="2800" b="1" u="sng" dirty="0">
                <a:solidFill>
                  <a:srgbClr val="002060"/>
                </a:solidFill>
                <a:latin typeface="Algerian" pitchFamily="82" charset="0"/>
              </a:rPr>
              <a:t>Atas</a:t>
            </a: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 marL="0" indent="0">
              <a:buNone/>
            </a:pPr>
            <a:r>
              <a:rPr lang="en-US" sz="3300" dirty="0"/>
              <a:t>   </a:t>
            </a:r>
            <a:endParaRPr lang="en-US" sz="3300" dirty="0" smtClean="0"/>
          </a:p>
          <a:p>
            <a:pPr marL="0" indent="0">
              <a:buNone/>
            </a:pPr>
            <a:r>
              <a:rPr lang="en-US" sz="3300" dirty="0"/>
              <a:t> </a:t>
            </a:r>
            <a:r>
              <a:rPr lang="en-US" sz="3300" dirty="0" smtClean="0"/>
              <a:t>  L </a:t>
            </a:r>
            <a:r>
              <a:rPr lang="en-US" sz="3300" dirty="0"/>
              <a:t>= </a:t>
            </a:r>
            <a:r>
              <a:rPr lang="en-US" sz="3300" dirty="0" smtClean="0"/>
              <a:t>56 – 0,5 = 55,5</a:t>
            </a:r>
            <a:endParaRPr lang="en-US" sz="3300" dirty="0"/>
          </a:p>
          <a:p>
            <a:pPr marL="0" indent="0">
              <a:buNone/>
            </a:pPr>
            <a:r>
              <a:rPr lang="en-US" sz="3300" dirty="0"/>
              <a:t>   F = </a:t>
            </a:r>
            <a:r>
              <a:rPr lang="en-US" sz="3300" dirty="0" smtClean="0"/>
              <a:t>15 + 16 = 31</a:t>
            </a:r>
            <a:endParaRPr lang="en-US" sz="3300" dirty="0"/>
          </a:p>
          <a:p>
            <a:pPr marL="0" indent="0">
              <a:buNone/>
            </a:pPr>
            <a:r>
              <a:rPr lang="en-US" sz="3300" dirty="0"/>
              <a:t>   f = 4</a:t>
            </a:r>
          </a:p>
          <a:p>
            <a:pPr marL="0" indent="0">
              <a:buNone/>
            </a:pPr>
            <a:r>
              <a:rPr lang="en-US" sz="3300" dirty="0"/>
              <a:t>   C = 8</a:t>
            </a:r>
          </a:p>
          <a:p>
            <a:pPr>
              <a:buNone/>
            </a:pPr>
            <a:r>
              <a:rPr lang="id-ID" sz="3300" b="1" u="sng" dirty="0">
                <a:solidFill>
                  <a:srgbClr val="002060"/>
                </a:solidFill>
                <a:latin typeface="Algerian" pitchFamily="82" charset="0"/>
              </a:rPr>
              <a:t> </a:t>
            </a:r>
            <a:endParaRPr lang="en-US" sz="3300" b="1" u="sng" dirty="0">
              <a:solidFill>
                <a:srgbClr val="002060"/>
              </a:solidFill>
              <a:latin typeface="Algerian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3988" y="1628800"/>
            <a:ext cx="28737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(Berada </a:t>
            </a:r>
            <a:r>
              <a:rPr lang="id-ID" sz="2000" b="1" dirty="0" smtClean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dikelas</a:t>
            </a:r>
            <a:r>
              <a:rPr lang="en-US" sz="2000" b="1" dirty="0" smtClean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 </a:t>
            </a:r>
            <a:r>
              <a:rPr lang="id-ID" sz="2000" b="1" dirty="0" smtClean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ke</a:t>
            </a:r>
            <a:r>
              <a:rPr lang="en-US" sz="20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-</a:t>
            </a:r>
            <a:r>
              <a:rPr lang="id-ID" sz="20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3)</a:t>
            </a:r>
          </a:p>
        </p:txBody>
      </p:sp>
      <p:pic>
        <p:nvPicPr>
          <p:cNvPr id="5170" name="Picture 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89" y="2420888"/>
            <a:ext cx="2673416" cy="1440160"/>
          </a:xfrm>
          <a:prstGeom prst="rect">
            <a:avLst/>
          </a:prstGeom>
          <a:gradFill>
            <a:gsLst>
              <a:gs pos="14000">
                <a:srgbClr val="5E9EFF"/>
              </a:gs>
              <a:gs pos="27000">
                <a:srgbClr val="85C2FF"/>
              </a:gs>
              <a:gs pos="67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  <a:effectLst/>
        </p:spPr>
      </p:pic>
      <p:pic>
        <p:nvPicPr>
          <p:cNvPr id="5171" name="Picture 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8" y="626475"/>
            <a:ext cx="3230954" cy="1016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72" name="Picture 5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393651"/>
            <a:ext cx="3888432" cy="3131693"/>
          </a:xfrm>
          <a:prstGeom prst="rect">
            <a:avLst/>
          </a:prstGeom>
          <a:solidFill>
            <a:srgbClr val="FFC000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/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911069"/>
              </p:ext>
            </p:extLst>
          </p:nvPr>
        </p:nvGraphicFramePr>
        <p:xfrm>
          <a:off x="3995936" y="443528"/>
          <a:ext cx="4968553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1635"/>
                <a:gridCol w="1362913"/>
                <a:gridCol w="187400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Berat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Badan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Frekuensi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</a:t>
                      </a:r>
                      <a:r>
                        <a:rPr lang="en-US" baseline="0" dirty="0" err="1" smtClean="0"/>
                        <a:t>rek</a:t>
                      </a:r>
                      <a:r>
                        <a:rPr lang="en-US" baseline="0" dirty="0" smtClean="0"/>
                        <a:t>. </a:t>
                      </a:r>
                      <a:r>
                        <a:rPr lang="en-US" baseline="0" dirty="0" err="1" smtClean="0"/>
                        <a:t>komulatif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40 – 47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15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48</a:t>
                      </a:r>
                      <a:r>
                        <a:rPr lang="en-US" b="1" baseline="0" dirty="0" smtClean="0"/>
                        <a:t> – 55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31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56 – 63</a:t>
                      </a:r>
                      <a:endParaRPr lang="en-US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64 – 71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37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72 – 79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38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80 –</a:t>
                      </a:r>
                      <a:r>
                        <a:rPr lang="en-US" b="1" baseline="0" dirty="0" smtClean="0"/>
                        <a:t> 87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42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580112" y="6002124"/>
            <a:ext cx="10839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= </a:t>
            </a:r>
            <a:r>
              <a:rPr lang="en-GB" sz="2800" dirty="0" smtClean="0"/>
              <a:t>56,5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50968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7FAD88-CD89-445B-80D2-D1F46C85367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TABEL INTERVAL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777530"/>
              </p:ext>
            </p:extLst>
          </p:nvPr>
        </p:nvGraphicFramePr>
        <p:xfrm>
          <a:off x="1907704" y="1844824"/>
          <a:ext cx="5187512" cy="4011560"/>
        </p:xfrm>
        <a:graphic>
          <a:graphicData uri="http://schemas.openxmlformats.org/drawingml/2006/table">
            <a:tbl>
              <a:tblPr/>
              <a:tblGrid>
                <a:gridCol w="2736304"/>
                <a:gridCol w="2451208"/>
              </a:tblGrid>
              <a:tr h="5027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baseline="0" dirty="0" err="1" smtClean="0">
                          <a:solidFill>
                            <a:srgbClr val="FFFFFF"/>
                          </a:solidFill>
                          <a:latin typeface="Calibri"/>
                        </a:rPr>
                        <a:t>Tanggal</a:t>
                      </a:r>
                      <a:r>
                        <a:rPr lang="en-US" sz="3200" b="1" i="0" u="none" strike="noStrike" baseline="0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en-US" sz="3200" b="1" i="0" u="none" strike="noStrike" baseline="0" dirty="0" err="1" smtClean="0">
                          <a:solidFill>
                            <a:srgbClr val="FFFFFF"/>
                          </a:solidFill>
                          <a:latin typeface="Calibri"/>
                        </a:rPr>
                        <a:t>Lahir</a:t>
                      </a:r>
                      <a:endParaRPr lang="en-US" sz="3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 err="1" smtClean="0">
                          <a:solidFill>
                            <a:srgbClr val="FFFFFF"/>
                          </a:solidFill>
                          <a:latin typeface="Calibri"/>
                        </a:rPr>
                        <a:t>Frekuensi</a:t>
                      </a:r>
                      <a:endParaRPr lang="en-US" sz="3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027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– 5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027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 – 10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027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 – 15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027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 – 20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027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 – 25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5027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 – 30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78793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91264" cy="1096962"/>
          </a:xfrm>
          <a:prstGeom prst="rect">
            <a:avLst/>
          </a:prstGeo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err="1" smtClean="0">
                <a:solidFill>
                  <a:schemeClr val="tx1"/>
                </a:solidFill>
                <a:latin typeface="Century Schoolbook" pitchFamily="18" charset="0"/>
              </a:rPr>
              <a:t>Contoh</a:t>
            </a:r>
            <a:r>
              <a:rPr lang="en-US" b="1" dirty="0" smtClean="0">
                <a:solidFill>
                  <a:schemeClr val="tx1"/>
                </a:solidFill>
                <a:latin typeface="Century Schoolbook" pitchFamily="18" charset="0"/>
              </a:rPr>
              <a:t> 2 :</a:t>
            </a:r>
            <a:r>
              <a:rPr lang="en-US" b="1" dirty="0" smtClean="0">
                <a:latin typeface="Century Schoolbook" pitchFamily="18" charset="0"/>
              </a:rPr>
              <a:t> </a:t>
            </a:r>
            <a:r>
              <a:rPr lang="en-US" sz="4000" b="1" dirty="0" err="1" smtClean="0">
                <a:latin typeface="Century Schoolbook" pitchFamily="18" charset="0"/>
              </a:rPr>
              <a:t>Tentukan</a:t>
            </a:r>
            <a:r>
              <a:rPr lang="en-US" sz="4000" b="1" dirty="0" smtClean="0">
                <a:latin typeface="Century Schoolbook" pitchFamily="18" charset="0"/>
              </a:rPr>
              <a:t> </a:t>
            </a:r>
            <a:r>
              <a:rPr lang="en-US" sz="4000" b="1" dirty="0" err="1" smtClean="0">
                <a:latin typeface="Century Schoolbook" pitchFamily="18" charset="0"/>
              </a:rPr>
              <a:t>Kuartil</a:t>
            </a:r>
            <a:r>
              <a:rPr lang="en-US" sz="4000" b="1" dirty="0" smtClean="0">
                <a:latin typeface="Century Schoolbook" pitchFamily="18" charset="0"/>
              </a:rPr>
              <a:t> </a:t>
            </a:r>
            <a:r>
              <a:rPr lang="en-US" sz="4000" b="1" dirty="0" err="1" smtClean="0">
                <a:latin typeface="Century Schoolbook" pitchFamily="18" charset="0"/>
              </a:rPr>
              <a:t>dari</a:t>
            </a:r>
            <a:r>
              <a:rPr lang="en-US" sz="4000" b="1" dirty="0" smtClean="0">
                <a:latin typeface="Century Schoolbook" pitchFamily="18" charset="0"/>
              </a:rPr>
              <a:t> data </a:t>
            </a:r>
            <a:r>
              <a:rPr lang="en-US" sz="4000" b="1" dirty="0" err="1" smtClean="0">
                <a:latin typeface="Century Schoolbook" pitchFamily="18" charset="0"/>
              </a:rPr>
              <a:t>tanggal</a:t>
            </a:r>
            <a:r>
              <a:rPr lang="en-US" sz="4000" b="1" dirty="0" smtClean="0">
                <a:latin typeface="Century Schoolbook" pitchFamily="18" charset="0"/>
              </a:rPr>
              <a:t> </a:t>
            </a:r>
            <a:r>
              <a:rPr lang="en-US" sz="4000" b="1" dirty="0" err="1" smtClean="0">
                <a:latin typeface="Century Schoolbook" pitchFamily="18" charset="0"/>
              </a:rPr>
              <a:t>lahir</a:t>
            </a:r>
            <a:r>
              <a:rPr lang="en-US" sz="4000" b="1" dirty="0" smtClean="0">
                <a:latin typeface="Century Schoolbook" pitchFamily="18" charset="0"/>
              </a:rPr>
              <a:t> </a:t>
            </a:r>
            <a:r>
              <a:rPr lang="en-US" sz="4000" b="1" dirty="0" err="1" smtClean="0">
                <a:latin typeface="Century Schoolbook" pitchFamily="18" charset="0"/>
              </a:rPr>
              <a:t>berikut</a:t>
            </a:r>
            <a:r>
              <a:rPr lang="en-US" sz="4000" b="1" dirty="0" smtClean="0">
                <a:latin typeface="Century Schoolbook" pitchFamily="18" charset="0"/>
              </a:rPr>
              <a:t>.</a:t>
            </a:r>
            <a:endParaRPr lang="en-US" sz="4000" b="1" dirty="0"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332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4807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GB" sz="2800" b="1" u="sng" dirty="0" smtClean="0">
                <a:solidFill>
                  <a:srgbClr val="002060"/>
                </a:solidFill>
                <a:latin typeface="Algerian" pitchFamily="82" charset="0"/>
              </a:rPr>
              <a:t>KELAS </a:t>
            </a:r>
            <a:r>
              <a:rPr lang="id-ID" sz="2800" b="1" u="sng" dirty="0" smtClean="0">
                <a:solidFill>
                  <a:srgbClr val="002060"/>
                </a:solidFill>
                <a:latin typeface="Algerian" pitchFamily="82" charset="0"/>
              </a:rPr>
              <a:t>Kuartil </a:t>
            </a:r>
            <a:r>
              <a:rPr lang="id-ID" sz="2800" b="1" u="sng" dirty="0">
                <a:solidFill>
                  <a:srgbClr val="002060"/>
                </a:solidFill>
                <a:latin typeface="Algerian" pitchFamily="82" charset="0"/>
              </a:rPr>
              <a:t>Bawah</a:t>
            </a: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  <a:p>
            <a:pPr marL="0" indent="0">
              <a:buNone/>
            </a:pPr>
            <a:r>
              <a:rPr lang="en-US" sz="2800" dirty="0"/>
              <a:t> 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					</a:t>
            </a:r>
            <a:r>
              <a:rPr lang="en-US" sz="2800" dirty="0" err="1" smtClean="0"/>
              <a:t>Diketahui</a:t>
            </a:r>
            <a:r>
              <a:rPr lang="en-US" sz="2800" dirty="0" smtClean="0"/>
              <a:t> :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					L </a:t>
            </a:r>
            <a:r>
              <a:rPr lang="en-US" sz="2800" dirty="0"/>
              <a:t>= </a:t>
            </a:r>
            <a:r>
              <a:rPr lang="en-US" sz="2800" dirty="0" smtClean="0"/>
              <a:t>1 – 0,5 = 0,5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F </a:t>
            </a:r>
            <a:r>
              <a:rPr lang="en-US" sz="2800" dirty="0"/>
              <a:t>= 0</a:t>
            </a:r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f </a:t>
            </a:r>
            <a:r>
              <a:rPr lang="en-US" sz="2800" dirty="0"/>
              <a:t>= </a:t>
            </a:r>
            <a:r>
              <a:rPr lang="en-US" sz="2800" dirty="0" smtClean="0"/>
              <a:t>22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					c </a:t>
            </a:r>
            <a:r>
              <a:rPr lang="en-US" sz="2800" dirty="0"/>
              <a:t>= </a:t>
            </a:r>
            <a:r>
              <a:rPr lang="en-US" sz="2800" dirty="0" smtClean="0"/>
              <a:t>5</a:t>
            </a:r>
            <a:endParaRPr lang="en-US" sz="2800" dirty="0"/>
          </a:p>
          <a:p>
            <a:pPr>
              <a:buNone/>
            </a:pPr>
            <a:endParaRPr lang="en-US" sz="2800" b="1" u="sng" dirty="0">
              <a:solidFill>
                <a:srgbClr val="002060"/>
              </a:solidFill>
              <a:latin typeface="Algerian" pitchFamily="8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1001" y="1510636"/>
            <a:ext cx="3146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Berada</a:t>
            </a:r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 di </a:t>
            </a:r>
            <a:r>
              <a:rPr lang="en-US" sz="2400" b="1" dirty="0" err="1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kelas</a:t>
            </a:r>
            <a:r>
              <a:rPr lang="en-US" sz="2400" b="1" dirty="0">
                <a:solidFill>
                  <a:srgbClr val="FF0000"/>
                </a:solidFill>
                <a:latin typeface="Adobe Devanagari" pitchFamily="18" charset="0"/>
                <a:cs typeface="Adobe Devanagari" pitchFamily="18" charset="0"/>
              </a:rPr>
              <a:t> ke-1)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983707"/>
              </p:ext>
            </p:extLst>
          </p:nvPr>
        </p:nvGraphicFramePr>
        <p:xfrm>
          <a:off x="3779912" y="746735"/>
          <a:ext cx="504056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730"/>
                <a:gridCol w="1382665"/>
                <a:gridCol w="190116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Tanggal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Lahir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frekuensi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</a:t>
                      </a:r>
                      <a:r>
                        <a:rPr lang="en-US" baseline="0" dirty="0" err="1" smtClean="0"/>
                        <a:t>rek</a:t>
                      </a:r>
                      <a:r>
                        <a:rPr lang="en-US" baseline="0" dirty="0" smtClean="0"/>
                        <a:t>. </a:t>
                      </a:r>
                      <a:r>
                        <a:rPr lang="en-US" baseline="0" dirty="0" err="1" smtClean="0"/>
                        <a:t>komulatif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– 5</a:t>
                      </a:r>
                    </a:p>
                  </a:txBody>
                  <a:tcPr marL="4763" marR="4763" marT="4763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763" marR="4763" marT="4763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22</a:t>
                      </a:r>
                      <a:endParaRPr lang="en-US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 – 10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36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 – 15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44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 – 20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44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 – 25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46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 – 30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∑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763" marR="4763" marT="4763" marB="0"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5920048"/>
              </p:ext>
            </p:extLst>
          </p:nvPr>
        </p:nvGraphicFramePr>
        <p:xfrm>
          <a:off x="205908" y="746735"/>
          <a:ext cx="2916325" cy="77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8" name="Equation" r:id="rId3" imgW="1473120" imgH="393480" progId="Equation.DSMT4">
                  <p:embed/>
                </p:oleObj>
              </mc:Choice>
              <mc:Fallback>
                <p:oleObj name="Equation" r:id="rId3" imgW="14731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908" y="746735"/>
                        <a:ext cx="2916325" cy="779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4617878"/>
              </p:ext>
            </p:extLst>
          </p:nvPr>
        </p:nvGraphicFramePr>
        <p:xfrm>
          <a:off x="232240" y="2492896"/>
          <a:ext cx="3226069" cy="3702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9" name="Equation" r:id="rId5" imgW="1460160" imgH="1676160" progId="Equation.DSMT4">
                  <p:embed/>
                </p:oleObj>
              </mc:Choice>
              <mc:Fallback>
                <p:oleObj name="Equation" r:id="rId5" imgW="1460160" imgH="1676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2240" y="2492896"/>
                        <a:ext cx="3226069" cy="3702365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4333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</TotalTime>
  <Words>647</Words>
  <Application>Microsoft Office PowerPoint</Application>
  <PresentationFormat>On-screen Show (4:3)</PresentationFormat>
  <Paragraphs>403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30" baseType="lpstr">
      <vt:lpstr>ＭＳ Ｐゴシック</vt:lpstr>
      <vt:lpstr>Adobe Devanagari</vt:lpstr>
      <vt:lpstr>Algerian</vt:lpstr>
      <vt:lpstr>Arial</vt:lpstr>
      <vt:lpstr>Bodoni MT Black</vt:lpstr>
      <vt:lpstr>Britannic Bold</vt:lpstr>
      <vt:lpstr>Calibri</vt:lpstr>
      <vt:lpstr>Century Schoolbook</vt:lpstr>
      <vt:lpstr>Open Sans Light</vt:lpstr>
      <vt:lpstr>Times New Roman</vt:lpstr>
      <vt:lpstr>Office Theme</vt:lpstr>
      <vt:lpstr>MathType 6.0 Equation</vt:lpstr>
      <vt:lpstr>Equation</vt:lpstr>
      <vt:lpstr>STATISTIKA</vt:lpstr>
      <vt:lpstr>KUARTIL ADA 3 JENIS</vt:lpstr>
      <vt:lpstr>RUMUS KUARTIL DATA BERKELOMPOK</vt:lpstr>
      <vt:lpstr>Contoh 1 : Tentukan KUARTIL  dari data berat badan berikut.</vt:lpstr>
      <vt:lpstr>PowerPoint Presentation</vt:lpstr>
      <vt:lpstr>PowerPoint Presentation</vt:lpstr>
      <vt:lpstr>PowerPoint Presentation</vt:lpstr>
      <vt:lpstr>TABEL INTERVAL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lenovo</cp:lastModifiedBy>
  <cp:revision>96</cp:revision>
  <dcterms:created xsi:type="dcterms:W3CDTF">2019-10-01T08:18:17Z</dcterms:created>
  <dcterms:modified xsi:type="dcterms:W3CDTF">2020-10-19T01:28:21Z</dcterms:modified>
</cp:coreProperties>
</file>