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7" r:id="rId2"/>
    <p:sldId id="272" r:id="rId3"/>
    <p:sldId id="273" r:id="rId4"/>
    <p:sldId id="274" r:id="rId5"/>
    <p:sldId id="275" r:id="rId6"/>
    <p:sldId id="276" r:id="rId7"/>
    <p:sldId id="277" r:id="rId8"/>
    <p:sldId id="260" r:id="rId9"/>
    <p:sldId id="262" r:id="rId10"/>
    <p:sldId id="263" r:id="rId11"/>
    <p:sldId id="278" r:id="rId12"/>
    <p:sldId id="264" r:id="rId13"/>
    <p:sldId id="266" r:id="rId14"/>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549E45-3313-4752-9D0D-B5EE88EBC62E}" type="datetimeFigureOut">
              <a:rPr lang="id-ID" smtClean="0"/>
              <a:t>10/07/2020</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3CA34B-DE69-4E3B-B34C-40ECFFDC9E6E}" type="slidenum">
              <a:rPr lang="id-ID" smtClean="0"/>
              <a:t>‹#›</a:t>
            </a:fld>
            <a:endParaRPr lang="id-ID"/>
          </a:p>
        </p:txBody>
      </p:sp>
    </p:spTree>
    <p:extLst>
      <p:ext uri="{BB962C8B-B14F-4D97-AF65-F5344CB8AC3E}">
        <p14:creationId xmlns:p14="http://schemas.microsoft.com/office/powerpoint/2010/main" val="2723519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6C3CA34B-DE69-4E3B-B34C-40ECFFDC9E6E}" type="slidenum">
              <a:rPr lang="id-ID" smtClean="0"/>
              <a:t>5</a:t>
            </a:fld>
            <a:endParaRPr lang="id-ID"/>
          </a:p>
        </p:txBody>
      </p:sp>
    </p:spTree>
    <p:extLst>
      <p:ext uri="{BB962C8B-B14F-4D97-AF65-F5344CB8AC3E}">
        <p14:creationId xmlns:p14="http://schemas.microsoft.com/office/powerpoint/2010/main" val="42779342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E2837C8-C96C-4AD0-87D2-51C60949FA4B}" type="datetimeFigureOut">
              <a:rPr lang="id-ID" smtClean="0"/>
              <a:t>10/07/2020</a:t>
            </a:fld>
            <a:endParaRPr lang="id-ID"/>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id-ID"/>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03B3A0C-EE80-46B6-AEE5-3EE08FCF6AE4}"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E2837C8-C96C-4AD0-87D2-51C60949FA4B}" type="datetimeFigureOut">
              <a:rPr lang="id-ID" smtClean="0"/>
              <a:t>10/07/2020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803B3A0C-EE80-46B6-AEE5-3EE08FCF6AE4}"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E2837C8-C96C-4AD0-87D2-51C60949FA4B}" type="datetimeFigureOut">
              <a:rPr lang="id-ID" smtClean="0"/>
              <a:t>10/07/2020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803B3A0C-EE80-46B6-AEE5-3EE08FCF6AE4}"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E2837C8-C96C-4AD0-87D2-51C60949FA4B}" type="datetimeFigureOut">
              <a:rPr lang="id-ID" smtClean="0"/>
              <a:t>10/07/2020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803B3A0C-EE80-46B6-AEE5-3EE08FCF6AE4}" type="slidenum">
              <a:rPr lang="id-ID" smtClean="0"/>
              <a:t>‹#›</a:t>
            </a:fld>
            <a:endParaRPr lang="id-ID"/>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E2837C8-C96C-4AD0-87D2-51C60949FA4B}" type="datetimeFigureOut">
              <a:rPr lang="id-ID" smtClean="0"/>
              <a:t>10/07/2020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803B3A0C-EE80-46B6-AEE5-3EE08FCF6AE4}" type="slidenum">
              <a:rPr lang="id-ID" smtClean="0"/>
              <a:t>‹#›</a:t>
            </a:fld>
            <a:endParaRPr lang="id-ID"/>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E2837C8-C96C-4AD0-87D2-51C60949FA4B}" type="datetimeFigureOut">
              <a:rPr lang="id-ID" smtClean="0"/>
              <a:t>10/07/2020</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803B3A0C-EE80-46B6-AEE5-3EE08FCF6AE4}" type="slidenum">
              <a:rPr lang="id-ID" smtClean="0"/>
              <a:t>‹#›</a:t>
            </a:fld>
            <a:endParaRPr lang="id-ID"/>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E2837C8-C96C-4AD0-87D2-51C60949FA4B}" type="datetimeFigureOut">
              <a:rPr lang="id-ID" smtClean="0"/>
              <a:t>10/07/2020</a:t>
            </a:fld>
            <a:endParaRPr lang="id-ID"/>
          </a:p>
        </p:txBody>
      </p:sp>
      <p:sp>
        <p:nvSpPr>
          <p:cNvPr id="8" name="Footer Placeholder 7"/>
          <p:cNvSpPr>
            <a:spLocks noGrp="1"/>
          </p:cNvSpPr>
          <p:nvPr>
            <p:ph type="ftr" sz="quarter" idx="11"/>
          </p:nvPr>
        </p:nvSpPr>
        <p:spPr/>
        <p:txBody>
          <a:bodyPr/>
          <a:lstStyle>
            <a:extLst/>
          </a:lstStyle>
          <a:p>
            <a:endParaRPr lang="id-ID"/>
          </a:p>
        </p:txBody>
      </p:sp>
      <p:sp>
        <p:nvSpPr>
          <p:cNvPr id="9" name="Slide Number Placeholder 8"/>
          <p:cNvSpPr>
            <a:spLocks noGrp="1"/>
          </p:cNvSpPr>
          <p:nvPr>
            <p:ph type="sldNum" sz="quarter" idx="12"/>
          </p:nvPr>
        </p:nvSpPr>
        <p:spPr/>
        <p:txBody>
          <a:bodyPr/>
          <a:lstStyle>
            <a:extLst/>
          </a:lstStyle>
          <a:p>
            <a:fld id="{803B3A0C-EE80-46B6-AEE5-3EE08FCF6AE4}"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E2837C8-C96C-4AD0-87D2-51C60949FA4B}" type="datetimeFigureOut">
              <a:rPr lang="id-ID" smtClean="0"/>
              <a:t>10/07/2020</a:t>
            </a:fld>
            <a:endParaRPr lang="id-ID"/>
          </a:p>
        </p:txBody>
      </p:sp>
      <p:sp>
        <p:nvSpPr>
          <p:cNvPr id="4" name="Footer Placeholder 3"/>
          <p:cNvSpPr>
            <a:spLocks noGrp="1"/>
          </p:cNvSpPr>
          <p:nvPr>
            <p:ph type="ftr" sz="quarter" idx="11"/>
          </p:nvPr>
        </p:nvSpPr>
        <p:spPr/>
        <p:txBody>
          <a:bodyPr/>
          <a:lstStyle>
            <a:extLst/>
          </a:lstStyle>
          <a:p>
            <a:endParaRPr lang="id-ID"/>
          </a:p>
        </p:txBody>
      </p:sp>
      <p:sp>
        <p:nvSpPr>
          <p:cNvPr id="5" name="Slide Number Placeholder 4"/>
          <p:cNvSpPr>
            <a:spLocks noGrp="1"/>
          </p:cNvSpPr>
          <p:nvPr>
            <p:ph type="sldNum" sz="quarter" idx="12"/>
          </p:nvPr>
        </p:nvSpPr>
        <p:spPr/>
        <p:txBody>
          <a:bodyPr/>
          <a:lstStyle>
            <a:extLst/>
          </a:lstStyle>
          <a:p>
            <a:fld id="{803B3A0C-EE80-46B6-AEE5-3EE08FCF6AE4}" type="slidenum">
              <a:rPr lang="id-ID" smtClean="0"/>
              <a:t>‹#›</a:t>
            </a:fld>
            <a:endParaRPr lang="id-ID"/>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E2837C8-C96C-4AD0-87D2-51C60949FA4B}" type="datetimeFigureOut">
              <a:rPr lang="id-ID" smtClean="0"/>
              <a:t>10/07/2020</a:t>
            </a:fld>
            <a:endParaRPr lang="id-ID"/>
          </a:p>
        </p:txBody>
      </p:sp>
      <p:sp>
        <p:nvSpPr>
          <p:cNvPr id="3" name="Footer Placeholder 2"/>
          <p:cNvSpPr>
            <a:spLocks noGrp="1"/>
          </p:cNvSpPr>
          <p:nvPr>
            <p:ph type="ftr" sz="quarter" idx="11"/>
          </p:nvPr>
        </p:nvSpPr>
        <p:spPr/>
        <p:txBody>
          <a:bodyPr/>
          <a:lstStyle>
            <a:extLst/>
          </a:lstStyle>
          <a:p>
            <a:endParaRPr lang="id-ID"/>
          </a:p>
        </p:txBody>
      </p:sp>
      <p:sp>
        <p:nvSpPr>
          <p:cNvPr id="4" name="Slide Number Placeholder 3"/>
          <p:cNvSpPr>
            <a:spLocks noGrp="1"/>
          </p:cNvSpPr>
          <p:nvPr>
            <p:ph type="sldNum" sz="quarter" idx="12"/>
          </p:nvPr>
        </p:nvSpPr>
        <p:spPr/>
        <p:txBody>
          <a:bodyPr/>
          <a:lstStyle>
            <a:extLst/>
          </a:lstStyle>
          <a:p>
            <a:fld id="{803B3A0C-EE80-46B6-AEE5-3EE08FCF6AE4}"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E2837C8-C96C-4AD0-87D2-51C60949FA4B}" type="datetimeFigureOut">
              <a:rPr lang="id-ID" smtClean="0"/>
              <a:t>10/07/2020</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803B3A0C-EE80-46B6-AEE5-3EE08FCF6AE4}"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E2837C8-C96C-4AD0-87D2-51C60949FA4B}" type="datetimeFigureOut">
              <a:rPr lang="id-ID" smtClean="0"/>
              <a:t>10/07/2020</a:t>
            </a:fld>
            <a:endParaRPr lang="id-ID"/>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id-ID"/>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03B3A0C-EE80-46B6-AEE5-3EE08FCF6AE4}" type="slidenum">
              <a:rPr lang="id-ID" smtClean="0"/>
              <a:t>‹#›</a:t>
            </a:fld>
            <a:endParaRPr lang="id-ID"/>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E2837C8-C96C-4AD0-87D2-51C60949FA4B}" type="datetimeFigureOut">
              <a:rPr lang="id-ID" smtClean="0"/>
              <a:t>10/07/2020</a:t>
            </a:fld>
            <a:endParaRPr lang="id-ID"/>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id-ID"/>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03B3A0C-EE80-46B6-AEE5-3EE08FCF6AE4}"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9530" y="1249689"/>
            <a:ext cx="8229600" cy="4525963"/>
          </a:xfrm>
        </p:spPr>
        <p:txBody>
          <a:bodyPr>
            <a:normAutofit lnSpcReduction="10000"/>
          </a:bodyPr>
          <a:lstStyle/>
          <a:p>
            <a:endParaRPr lang="id-ID" b="1" dirty="0" smtClean="0"/>
          </a:p>
          <a:p>
            <a:endParaRPr lang="id-ID" b="1" dirty="0"/>
          </a:p>
          <a:p>
            <a:endParaRPr lang="id-ID" b="1" dirty="0" smtClean="0"/>
          </a:p>
          <a:p>
            <a:endParaRPr lang="id-ID" b="1" dirty="0"/>
          </a:p>
          <a:p>
            <a:endParaRPr lang="id-ID" b="1" dirty="0" smtClean="0"/>
          </a:p>
          <a:p>
            <a:endParaRPr lang="id-ID" b="1" dirty="0"/>
          </a:p>
          <a:p>
            <a:endParaRPr lang="id-ID" b="1" dirty="0" smtClean="0"/>
          </a:p>
          <a:p>
            <a:endParaRPr lang="id-ID" b="1" dirty="0"/>
          </a:p>
          <a:p>
            <a:endParaRPr lang="id-ID" b="1" dirty="0" smtClean="0"/>
          </a:p>
          <a:p>
            <a:pPr marL="109728" indent="0">
              <a:buNone/>
            </a:pPr>
            <a:r>
              <a:rPr lang="id-ID" b="1" dirty="0" smtClean="0"/>
              <a:t> </a:t>
            </a:r>
            <a:endParaRPr lang="id-ID" dirty="0"/>
          </a:p>
        </p:txBody>
      </p:sp>
      <p:sp>
        <p:nvSpPr>
          <p:cNvPr id="2" name="Title 1"/>
          <p:cNvSpPr>
            <a:spLocks noGrp="1"/>
          </p:cNvSpPr>
          <p:nvPr>
            <p:ph type="title"/>
          </p:nvPr>
        </p:nvSpPr>
        <p:spPr/>
        <p:txBody>
          <a:bodyPr/>
          <a:lstStyle/>
          <a:p>
            <a:pPr algn="ctr"/>
            <a:r>
              <a:rPr lang="id-ID" dirty="0" smtClean="0"/>
              <a:t>KROMOSOM</a:t>
            </a:r>
            <a:endParaRPr lang="id-ID" dirty="0"/>
          </a:p>
        </p:txBody>
      </p:sp>
      <p:sp>
        <p:nvSpPr>
          <p:cNvPr id="4" name="Rounded Rectangle 3"/>
          <p:cNvSpPr/>
          <p:nvPr/>
        </p:nvSpPr>
        <p:spPr>
          <a:xfrm>
            <a:off x="2339752" y="1628800"/>
            <a:ext cx="4429156" cy="714380"/>
          </a:xfrm>
          <a:prstGeom prst="roundRect">
            <a:avLst/>
          </a:prstGeom>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r>
              <a:rPr lang="en-US" dirty="0" err="1" smtClean="0">
                <a:solidFill>
                  <a:srgbClr val="FF0000"/>
                </a:solidFill>
                <a:latin typeface="Arial Black" pitchFamily="34" charset="0"/>
              </a:rPr>
              <a:t>Meliputi</a:t>
            </a:r>
            <a:r>
              <a:rPr lang="en-US" dirty="0" smtClean="0">
                <a:solidFill>
                  <a:srgbClr val="FF0000"/>
                </a:solidFill>
                <a:latin typeface="Arial Black" pitchFamily="34" charset="0"/>
              </a:rPr>
              <a:t> </a:t>
            </a:r>
            <a:endParaRPr lang="en-US" dirty="0">
              <a:solidFill>
                <a:srgbClr val="FF0000"/>
              </a:solidFill>
              <a:latin typeface="Arial Black" pitchFamily="34" charset="0"/>
            </a:endParaRPr>
          </a:p>
        </p:txBody>
      </p:sp>
      <p:sp>
        <p:nvSpPr>
          <p:cNvPr id="5" name="Rounded Rectangle 4"/>
          <p:cNvSpPr/>
          <p:nvPr/>
        </p:nvSpPr>
        <p:spPr>
          <a:xfrm>
            <a:off x="179512" y="3501008"/>
            <a:ext cx="3678108" cy="714380"/>
          </a:xfrm>
          <a:prstGeom prst="roundRect">
            <a:avLst/>
          </a:prstGeom>
          <a:solidFill>
            <a:srgbClr val="7030A0"/>
          </a:solidFill>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r>
              <a:rPr lang="id-ID" dirty="0" smtClean="0">
                <a:solidFill>
                  <a:srgbClr val="FF0000"/>
                </a:solidFill>
                <a:latin typeface="Arial Black" pitchFamily="34" charset="0"/>
              </a:rPr>
              <a:t>PENGERTIAN KROMOSOM</a:t>
            </a:r>
            <a:endParaRPr lang="en-US" dirty="0">
              <a:solidFill>
                <a:srgbClr val="FF0000"/>
              </a:solidFill>
              <a:latin typeface="Arial Black" pitchFamily="34" charset="0"/>
            </a:endParaRPr>
          </a:p>
        </p:txBody>
      </p:sp>
      <p:sp>
        <p:nvSpPr>
          <p:cNvPr id="6" name="Rounded Rectangle 5"/>
          <p:cNvSpPr/>
          <p:nvPr/>
        </p:nvSpPr>
        <p:spPr>
          <a:xfrm>
            <a:off x="2895296" y="4363099"/>
            <a:ext cx="3692928" cy="714380"/>
          </a:xfrm>
          <a:prstGeom prst="roundRect">
            <a:avLst/>
          </a:prstGeom>
          <a:solidFill>
            <a:srgbClr val="FFFF00"/>
          </a:solidFill>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r>
              <a:rPr lang="id-ID" dirty="0" smtClean="0">
                <a:solidFill>
                  <a:srgbClr val="FF0000"/>
                </a:solidFill>
                <a:latin typeface="Arial Black" pitchFamily="34" charset="0"/>
              </a:rPr>
              <a:t>KOMPONEN KROMOSOM</a:t>
            </a:r>
            <a:endParaRPr lang="en-US" dirty="0">
              <a:solidFill>
                <a:srgbClr val="FF0000"/>
              </a:solidFill>
              <a:latin typeface="Arial Black" pitchFamily="34" charset="0"/>
            </a:endParaRPr>
          </a:p>
        </p:txBody>
      </p:sp>
      <p:sp>
        <p:nvSpPr>
          <p:cNvPr id="7" name="Rounded Rectangle 6"/>
          <p:cNvSpPr/>
          <p:nvPr/>
        </p:nvSpPr>
        <p:spPr>
          <a:xfrm>
            <a:off x="5652120" y="3501008"/>
            <a:ext cx="3240360" cy="714380"/>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solidFill>
                  <a:srgbClr val="FF0000"/>
                </a:solidFill>
                <a:latin typeface="Arial Black" pitchFamily="34" charset="0"/>
              </a:rPr>
              <a:t>TIPE KROMOSOM</a:t>
            </a:r>
            <a:endParaRPr lang="en-US" dirty="0">
              <a:solidFill>
                <a:srgbClr val="FF0000"/>
              </a:solidFill>
              <a:latin typeface="Arial Black" pitchFamily="34" charset="0"/>
            </a:endParaRPr>
          </a:p>
        </p:txBody>
      </p:sp>
      <p:cxnSp>
        <p:nvCxnSpPr>
          <p:cNvPr id="8" name="Straight Arrow Connector 7"/>
          <p:cNvCxnSpPr/>
          <p:nvPr/>
        </p:nvCxnSpPr>
        <p:spPr>
          <a:xfrm rot="5400000">
            <a:off x="2536017" y="2027979"/>
            <a:ext cx="928694" cy="171451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4106065" y="3042073"/>
            <a:ext cx="121444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16200000" flipH="1">
            <a:off x="5661619" y="2170855"/>
            <a:ext cx="785818" cy="142876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2748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6048672"/>
          </a:xfrm>
        </p:spPr>
        <p:txBody>
          <a:bodyPr/>
          <a:lstStyle/>
          <a:p>
            <a:pPr marL="109728" indent="0">
              <a:buNone/>
            </a:pPr>
            <a:r>
              <a:rPr lang="id-ID" b="1" dirty="0" smtClean="0"/>
              <a:t>3. Menurut Bentuknya</a:t>
            </a:r>
            <a:endParaRPr lang="id-ID" dirty="0"/>
          </a:p>
          <a:p>
            <a:pPr marL="109728" indent="0">
              <a:buNone/>
            </a:pPr>
            <a:r>
              <a:rPr lang="id-ID" dirty="0" smtClean="0"/>
              <a:t>Kromosom </a:t>
            </a:r>
            <a:r>
              <a:rPr lang="id-ID" dirty="0"/>
              <a:t>dibedakan menjadi 6 tipe yakn;</a:t>
            </a:r>
          </a:p>
          <a:p>
            <a:pPr lvl="0"/>
            <a:r>
              <a:rPr lang="id-ID" b="1" dirty="0"/>
              <a:t>Tipe Bulat,</a:t>
            </a:r>
          </a:p>
          <a:p>
            <a:pPr lvl="0"/>
            <a:r>
              <a:rPr lang="id-ID" b="1" dirty="0"/>
              <a:t>Tipe Batang,</a:t>
            </a:r>
          </a:p>
          <a:p>
            <a:pPr lvl="0"/>
            <a:r>
              <a:rPr lang="id-ID" b="1" dirty="0"/>
              <a:t>Tipe Cerutu,</a:t>
            </a:r>
          </a:p>
          <a:p>
            <a:pPr lvl="0"/>
            <a:r>
              <a:rPr lang="id-ID" b="1" dirty="0"/>
              <a:t>Tipe Koma,</a:t>
            </a:r>
          </a:p>
          <a:p>
            <a:pPr lvl="0"/>
            <a:r>
              <a:rPr lang="id-ID" b="1" dirty="0"/>
              <a:t>Tipe Huruf V</a:t>
            </a:r>
          </a:p>
          <a:p>
            <a:pPr lvl="0"/>
            <a:r>
              <a:rPr lang="id-ID" b="1" dirty="0"/>
              <a:t>Tipe Huruf L</a:t>
            </a:r>
          </a:p>
          <a:p>
            <a:endParaRPr lang="id-ID" dirty="0"/>
          </a:p>
        </p:txBody>
      </p:sp>
      <p:pic>
        <p:nvPicPr>
          <p:cNvPr id="4" name="Picture 3" descr="Macam - Macam Kromosom Berdasarkan Bentuknya"/>
          <p:cNvPicPr/>
          <p:nvPr/>
        </p:nvPicPr>
        <p:blipFill>
          <a:blip r:embed="rId2">
            <a:extLst>
              <a:ext uri="{28A0092B-C50C-407E-A947-70E740481C1C}">
                <a14:useLocalDpi xmlns:a14="http://schemas.microsoft.com/office/drawing/2010/main" val="0"/>
              </a:ext>
            </a:extLst>
          </a:blip>
          <a:srcRect/>
          <a:stretch>
            <a:fillRect/>
          </a:stretch>
        </p:blipFill>
        <p:spPr bwMode="auto">
          <a:xfrm>
            <a:off x="3275856" y="1772816"/>
            <a:ext cx="5400600" cy="4464496"/>
          </a:xfrm>
          <a:prstGeom prst="rect">
            <a:avLst/>
          </a:prstGeom>
          <a:noFill/>
          <a:ln>
            <a:noFill/>
          </a:ln>
        </p:spPr>
      </p:pic>
    </p:spTree>
    <p:extLst>
      <p:ext uri="{BB962C8B-B14F-4D97-AF65-F5344CB8AC3E}">
        <p14:creationId xmlns:p14="http://schemas.microsoft.com/office/powerpoint/2010/main" val="38769849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8640"/>
            <a:ext cx="8435280" cy="6408712"/>
          </a:xfrm>
        </p:spPr>
        <p:txBody>
          <a:bodyPr>
            <a:normAutofit fontScale="85000" lnSpcReduction="10000"/>
          </a:bodyPr>
          <a:lstStyle/>
          <a:p>
            <a:pPr marL="109728" indent="0">
              <a:buNone/>
            </a:pPr>
            <a:r>
              <a:rPr lang="id-ID" b="1" dirty="0"/>
              <a:t>4. Menurut Fungsinya</a:t>
            </a:r>
            <a:endParaRPr lang="id-ID" dirty="0"/>
          </a:p>
          <a:p>
            <a:pPr marL="109728" indent="0">
              <a:buNone/>
            </a:pPr>
            <a:r>
              <a:rPr lang="id-ID" dirty="0"/>
              <a:t>Kromosom dibedakan menjadi 2 tipe yakni;</a:t>
            </a:r>
          </a:p>
          <a:p>
            <a:pPr lvl="0"/>
            <a:r>
              <a:rPr lang="id-ID" b="1" i="1" dirty="0"/>
              <a:t>Autosom</a:t>
            </a:r>
            <a:r>
              <a:rPr lang="id-ID" dirty="0"/>
              <a:t> (Kromosom tubuh</a:t>
            </a:r>
            <a:r>
              <a:rPr lang="id-ID" dirty="0" smtClean="0"/>
              <a:t>)</a:t>
            </a:r>
          </a:p>
          <a:p>
            <a:pPr marL="109728" indent="0">
              <a:buNone/>
            </a:pPr>
            <a:r>
              <a:rPr lang="id-ID" dirty="0"/>
              <a:t>Autosom adalah kromosom penentu sifat-sifat sel tubuh (sel somatik) tetapi tidak berperan dalam menentukan jenis kelamin suatu organisme. Jumlah autosom dalam sel tubuh adalah 2n-2, dimana n= jumlah seluruh kromosom. Dengan contoh, jumlah autosom sel tubuh manusia adalah 46-2= 44 atau 22 pasang.</a:t>
            </a:r>
          </a:p>
          <a:p>
            <a:pPr lvl="0"/>
            <a:r>
              <a:rPr lang="id-ID" b="1" dirty="0" smtClean="0"/>
              <a:t>Gonosom</a:t>
            </a:r>
            <a:r>
              <a:rPr lang="id-ID" dirty="0" smtClean="0"/>
              <a:t> </a:t>
            </a:r>
            <a:r>
              <a:rPr lang="id-ID" dirty="0"/>
              <a:t>(Kromosom Kelamin) yang dibagi menjadi gonosom X dan Gonosom Y</a:t>
            </a:r>
          </a:p>
          <a:p>
            <a:pPr marL="109728" indent="0">
              <a:buNone/>
            </a:pPr>
            <a:r>
              <a:rPr lang="id-ID" dirty="0" smtClean="0"/>
              <a:t>Gonosom </a:t>
            </a:r>
            <a:r>
              <a:rPr lang="id-ID" dirty="0"/>
              <a:t>ini yang berperan dalam menentukan jenis kelamin suatu organisme. Pada sel tubuh manusia ada dua buah kromosom seks. Jenis kelamin pada manusia ditentukan oleh jenis kromosom ini. Orang yang jenis kelamin laki-laki mempunyai kromosom X dan kromosom Y (XY), sedangkan untuk wanita mempunyai sepasang kromosom X (XX).</a:t>
            </a:r>
          </a:p>
        </p:txBody>
      </p:sp>
    </p:spTree>
    <p:extLst>
      <p:ext uri="{BB962C8B-B14F-4D97-AF65-F5344CB8AC3E}">
        <p14:creationId xmlns:p14="http://schemas.microsoft.com/office/powerpoint/2010/main" val="2123746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id-ID" dirty="0"/>
              <a:t>Setiap jenis organisme mempunyai jumlah kromosom yang berbeda. Berikut ini adalah jumlah kromosom pada beberapa macam </a:t>
            </a:r>
            <a:r>
              <a:rPr lang="id-ID" dirty="0" smtClean="0"/>
              <a:t>organisme</a:t>
            </a:r>
          </a:p>
          <a:p>
            <a:endParaRPr lang="id-ID" dirty="0"/>
          </a:p>
        </p:txBody>
      </p:sp>
      <p:sp>
        <p:nvSpPr>
          <p:cNvPr id="2" name="Title 1"/>
          <p:cNvSpPr>
            <a:spLocks noGrp="1"/>
          </p:cNvSpPr>
          <p:nvPr>
            <p:ph type="title"/>
          </p:nvPr>
        </p:nvSpPr>
        <p:spPr/>
        <p:txBody>
          <a:bodyPr>
            <a:normAutofit fontScale="90000"/>
          </a:bodyPr>
          <a:lstStyle/>
          <a:p>
            <a:pPr algn="ctr"/>
            <a:r>
              <a:rPr lang="id-ID" dirty="0" smtClean="0">
                <a:effectLst/>
              </a:rPr>
              <a:t/>
            </a:r>
            <a:br>
              <a:rPr lang="id-ID" dirty="0" smtClean="0">
                <a:effectLst/>
              </a:rPr>
            </a:br>
            <a:r>
              <a:rPr lang="id-ID" dirty="0" smtClean="0">
                <a:effectLst/>
              </a:rPr>
              <a:t>Jumlah </a:t>
            </a:r>
            <a:r>
              <a:rPr lang="id-ID" dirty="0">
                <a:effectLst/>
              </a:rPr>
              <a:t>Kromosom</a:t>
            </a:r>
            <a:br>
              <a:rPr lang="id-ID" dirty="0">
                <a:effectLst/>
              </a:rPr>
            </a:br>
            <a:endParaRPr lang="id-ID" dirty="0"/>
          </a:p>
        </p:txBody>
      </p:sp>
      <p:graphicFrame>
        <p:nvGraphicFramePr>
          <p:cNvPr id="6" name="Table 5"/>
          <p:cNvGraphicFramePr>
            <a:graphicFrameLocks noGrp="1"/>
          </p:cNvGraphicFramePr>
          <p:nvPr>
            <p:extLst>
              <p:ext uri="{D42A27DB-BD31-4B8C-83A1-F6EECF244321}">
                <p14:modId xmlns:p14="http://schemas.microsoft.com/office/powerpoint/2010/main" val="1912478536"/>
              </p:ext>
            </p:extLst>
          </p:nvPr>
        </p:nvGraphicFramePr>
        <p:xfrm>
          <a:off x="1115617" y="3284982"/>
          <a:ext cx="4320480" cy="2880324"/>
        </p:xfrm>
        <a:graphic>
          <a:graphicData uri="http://schemas.openxmlformats.org/drawingml/2006/table">
            <a:tbl>
              <a:tblPr firstRow="1" firstCol="1" bandRow="1">
                <a:tableStyleId>{5C22544A-7EE6-4342-B048-85BDC9FD1C3A}</a:tableStyleId>
              </a:tblPr>
              <a:tblGrid>
                <a:gridCol w="720080"/>
                <a:gridCol w="1584176"/>
                <a:gridCol w="2016224"/>
              </a:tblGrid>
              <a:tr h="480054">
                <a:tc>
                  <a:txBody>
                    <a:bodyPr/>
                    <a:lstStyle/>
                    <a:p>
                      <a:pPr>
                        <a:lnSpc>
                          <a:spcPct val="115000"/>
                        </a:lnSpc>
                        <a:spcAft>
                          <a:spcPts val="0"/>
                        </a:spcAft>
                      </a:pPr>
                      <a:r>
                        <a:rPr lang="id-ID" sz="1200">
                          <a:effectLst/>
                        </a:rPr>
                        <a:t>No.</a:t>
                      </a:r>
                      <a:endParaRPr lang="id-ID" sz="1100">
                        <a:effectLst/>
                        <a:latin typeface="Calibri"/>
                        <a:ea typeface="Calibri"/>
                        <a:cs typeface="Times New Roman"/>
                      </a:endParaRPr>
                    </a:p>
                  </a:txBody>
                  <a:tcPr marL="9525" marR="9525" marT="9525" marB="9525" anchor="ctr"/>
                </a:tc>
                <a:tc>
                  <a:txBody>
                    <a:bodyPr/>
                    <a:lstStyle/>
                    <a:p>
                      <a:pPr>
                        <a:lnSpc>
                          <a:spcPct val="115000"/>
                        </a:lnSpc>
                        <a:spcAft>
                          <a:spcPts val="0"/>
                        </a:spcAft>
                      </a:pPr>
                      <a:r>
                        <a:rPr lang="id-ID" sz="1200">
                          <a:effectLst/>
                        </a:rPr>
                        <a:t>Nama organisme</a:t>
                      </a:r>
                      <a:endParaRPr lang="id-ID" sz="1100">
                        <a:effectLst/>
                        <a:latin typeface="Calibri"/>
                        <a:ea typeface="Calibri"/>
                        <a:cs typeface="Times New Roman"/>
                      </a:endParaRPr>
                    </a:p>
                  </a:txBody>
                  <a:tcPr marL="9525" marR="9525" marT="9525" marB="9525" anchor="ctr"/>
                </a:tc>
                <a:tc>
                  <a:txBody>
                    <a:bodyPr/>
                    <a:lstStyle/>
                    <a:p>
                      <a:pPr>
                        <a:lnSpc>
                          <a:spcPct val="115000"/>
                        </a:lnSpc>
                        <a:spcAft>
                          <a:spcPts val="0"/>
                        </a:spcAft>
                      </a:pPr>
                      <a:r>
                        <a:rPr lang="id-ID" sz="1200">
                          <a:effectLst/>
                        </a:rPr>
                        <a:t>Jumlah kromosom</a:t>
                      </a:r>
                      <a:endParaRPr lang="id-ID" sz="1100">
                        <a:effectLst/>
                        <a:latin typeface="Calibri"/>
                        <a:ea typeface="Calibri"/>
                        <a:cs typeface="Times New Roman"/>
                      </a:endParaRPr>
                    </a:p>
                  </a:txBody>
                  <a:tcPr marL="9525" marR="9525" marT="9525" marB="9525" anchor="ctr"/>
                </a:tc>
              </a:tr>
              <a:tr h="480054">
                <a:tc>
                  <a:txBody>
                    <a:bodyPr/>
                    <a:lstStyle/>
                    <a:p>
                      <a:pPr>
                        <a:lnSpc>
                          <a:spcPct val="115000"/>
                        </a:lnSpc>
                        <a:spcAft>
                          <a:spcPts val="0"/>
                        </a:spcAft>
                      </a:pPr>
                      <a:r>
                        <a:rPr lang="id-ID" sz="1200">
                          <a:effectLst/>
                        </a:rPr>
                        <a:t>1</a:t>
                      </a:r>
                      <a:endParaRPr lang="id-ID" sz="1100">
                        <a:effectLst/>
                        <a:latin typeface="Calibri"/>
                        <a:ea typeface="Calibri"/>
                        <a:cs typeface="Times New Roman"/>
                      </a:endParaRPr>
                    </a:p>
                  </a:txBody>
                  <a:tcPr marL="9525" marR="9525" marT="9525" marB="9525" anchor="ctr"/>
                </a:tc>
                <a:tc>
                  <a:txBody>
                    <a:bodyPr/>
                    <a:lstStyle/>
                    <a:p>
                      <a:pPr>
                        <a:lnSpc>
                          <a:spcPct val="115000"/>
                        </a:lnSpc>
                        <a:spcAft>
                          <a:spcPts val="0"/>
                        </a:spcAft>
                      </a:pPr>
                      <a:r>
                        <a:rPr lang="id-ID" sz="1200">
                          <a:effectLst/>
                        </a:rPr>
                        <a:t>Manusia</a:t>
                      </a:r>
                      <a:endParaRPr lang="id-ID" sz="1100">
                        <a:effectLst/>
                        <a:latin typeface="Calibri"/>
                        <a:ea typeface="Calibri"/>
                        <a:cs typeface="Times New Roman"/>
                      </a:endParaRPr>
                    </a:p>
                  </a:txBody>
                  <a:tcPr marL="9525" marR="9525" marT="9525" marB="9525" anchor="ctr"/>
                </a:tc>
                <a:tc>
                  <a:txBody>
                    <a:bodyPr/>
                    <a:lstStyle/>
                    <a:p>
                      <a:pPr>
                        <a:lnSpc>
                          <a:spcPct val="115000"/>
                        </a:lnSpc>
                        <a:spcAft>
                          <a:spcPts val="0"/>
                        </a:spcAft>
                      </a:pPr>
                      <a:r>
                        <a:rPr lang="id-ID" sz="1200">
                          <a:effectLst/>
                        </a:rPr>
                        <a:t>46</a:t>
                      </a:r>
                      <a:endParaRPr lang="id-ID" sz="1100">
                        <a:effectLst/>
                        <a:latin typeface="Calibri"/>
                        <a:ea typeface="Calibri"/>
                        <a:cs typeface="Times New Roman"/>
                      </a:endParaRPr>
                    </a:p>
                  </a:txBody>
                  <a:tcPr marL="9525" marR="9525" marT="9525" marB="9525" anchor="ctr"/>
                </a:tc>
              </a:tr>
              <a:tr h="480054">
                <a:tc>
                  <a:txBody>
                    <a:bodyPr/>
                    <a:lstStyle/>
                    <a:p>
                      <a:pPr>
                        <a:lnSpc>
                          <a:spcPct val="115000"/>
                        </a:lnSpc>
                        <a:spcAft>
                          <a:spcPts val="0"/>
                        </a:spcAft>
                      </a:pPr>
                      <a:r>
                        <a:rPr lang="id-ID" sz="1200">
                          <a:effectLst/>
                        </a:rPr>
                        <a:t>2</a:t>
                      </a:r>
                      <a:endParaRPr lang="id-ID" sz="1100">
                        <a:effectLst/>
                        <a:latin typeface="Calibri"/>
                        <a:ea typeface="Calibri"/>
                        <a:cs typeface="Times New Roman"/>
                      </a:endParaRPr>
                    </a:p>
                  </a:txBody>
                  <a:tcPr marL="9525" marR="9525" marT="9525" marB="9525" anchor="ctr"/>
                </a:tc>
                <a:tc>
                  <a:txBody>
                    <a:bodyPr/>
                    <a:lstStyle/>
                    <a:p>
                      <a:pPr>
                        <a:lnSpc>
                          <a:spcPct val="115000"/>
                        </a:lnSpc>
                        <a:spcAft>
                          <a:spcPts val="0"/>
                        </a:spcAft>
                      </a:pPr>
                      <a:r>
                        <a:rPr lang="id-ID" sz="1200">
                          <a:effectLst/>
                        </a:rPr>
                        <a:t>Merpati</a:t>
                      </a:r>
                      <a:endParaRPr lang="id-ID" sz="1100">
                        <a:effectLst/>
                        <a:latin typeface="Calibri"/>
                        <a:ea typeface="Calibri"/>
                        <a:cs typeface="Times New Roman"/>
                      </a:endParaRPr>
                    </a:p>
                  </a:txBody>
                  <a:tcPr marL="9525" marR="9525" marT="9525" marB="9525" anchor="ctr"/>
                </a:tc>
                <a:tc>
                  <a:txBody>
                    <a:bodyPr/>
                    <a:lstStyle/>
                    <a:p>
                      <a:pPr>
                        <a:lnSpc>
                          <a:spcPct val="115000"/>
                        </a:lnSpc>
                        <a:spcAft>
                          <a:spcPts val="0"/>
                        </a:spcAft>
                      </a:pPr>
                      <a:r>
                        <a:rPr lang="id-ID" sz="1200">
                          <a:effectLst/>
                        </a:rPr>
                        <a:t>80</a:t>
                      </a:r>
                      <a:endParaRPr lang="id-ID" sz="1100">
                        <a:effectLst/>
                        <a:latin typeface="Calibri"/>
                        <a:ea typeface="Calibri"/>
                        <a:cs typeface="Times New Roman"/>
                      </a:endParaRPr>
                    </a:p>
                  </a:txBody>
                  <a:tcPr marL="9525" marR="9525" marT="9525" marB="9525" anchor="ctr"/>
                </a:tc>
              </a:tr>
              <a:tr h="480054">
                <a:tc>
                  <a:txBody>
                    <a:bodyPr/>
                    <a:lstStyle/>
                    <a:p>
                      <a:pPr>
                        <a:lnSpc>
                          <a:spcPct val="115000"/>
                        </a:lnSpc>
                        <a:spcAft>
                          <a:spcPts val="0"/>
                        </a:spcAft>
                      </a:pPr>
                      <a:r>
                        <a:rPr lang="id-ID" sz="1200">
                          <a:effectLst/>
                        </a:rPr>
                        <a:t>3</a:t>
                      </a:r>
                      <a:endParaRPr lang="id-ID" sz="1100">
                        <a:effectLst/>
                        <a:latin typeface="Calibri"/>
                        <a:ea typeface="Calibri"/>
                        <a:cs typeface="Times New Roman"/>
                      </a:endParaRPr>
                    </a:p>
                  </a:txBody>
                  <a:tcPr marL="9525" marR="9525" marT="9525" marB="9525" anchor="ctr"/>
                </a:tc>
                <a:tc>
                  <a:txBody>
                    <a:bodyPr/>
                    <a:lstStyle/>
                    <a:p>
                      <a:pPr>
                        <a:lnSpc>
                          <a:spcPct val="115000"/>
                        </a:lnSpc>
                        <a:spcAft>
                          <a:spcPts val="0"/>
                        </a:spcAft>
                      </a:pPr>
                      <a:r>
                        <a:rPr lang="id-ID" sz="1200">
                          <a:effectLst/>
                        </a:rPr>
                        <a:t>Simpanse</a:t>
                      </a:r>
                      <a:endParaRPr lang="id-ID" sz="1100">
                        <a:effectLst/>
                        <a:latin typeface="Calibri"/>
                        <a:ea typeface="Calibri"/>
                        <a:cs typeface="Times New Roman"/>
                      </a:endParaRPr>
                    </a:p>
                  </a:txBody>
                  <a:tcPr marL="9525" marR="9525" marT="9525" marB="9525" anchor="ctr"/>
                </a:tc>
                <a:tc>
                  <a:txBody>
                    <a:bodyPr/>
                    <a:lstStyle/>
                    <a:p>
                      <a:pPr>
                        <a:lnSpc>
                          <a:spcPct val="115000"/>
                        </a:lnSpc>
                        <a:spcAft>
                          <a:spcPts val="0"/>
                        </a:spcAft>
                      </a:pPr>
                      <a:r>
                        <a:rPr lang="id-ID" sz="1200">
                          <a:effectLst/>
                        </a:rPr>
                        <a:t>48</a:t>
                      </a:r>
                      <a:endParaRPr lang="id-ID" sz="1100">
                        <a:effectLst/>
                        <a:latin typeface="Calibri"/>
                        <a:ea typeface="Calibri"/>
                        <a:cs typeface="Times New Roman"/>
                      </a:endParaRPr>
                    </a:p>
                  </a:txBody>
                  <a:tcPr marL="9525" marR="9525" marT="9525" marB="9525" anchor="ctr"/>
                </a:tc>
              </a:tr>
              <a:tr h="480054">
                <a:tc>
                  <a:txBody>
                    <a:bodyPr/>
                    <a:lstStyle/>
                    <a:p>
                      <a:pPr>
                        <a:lnSpc>
                          <a:spcPct val="115000"/>
                        </a:lnSpc>
                        <a:spcAft>
                          <a:spcPts val="0"/>
                        </a:spcAft>
                      </a:pPr>
                      <a:r>
                        <a:rPr lang="id-ID" sz="1200">
                          <a:effectLst/>
                        </a:rPr>
                        <a:t>4</a:t>
                      </a:r>
                      <a:endParaRPr lang="id-ID" sz="1100">
                        <a:effectLst/>
                        <a:latin typeface="Calibri"/>
                        <a:ea typeface="Calibri"/>
                        <a:cs typeface="Times New Roman"/>
                      </a:endParaRPr>
                    </a:p>
                  </a:txBody>
                  <a:tcPr marL="9525" marR="9525" marT="9525" marB="9525" anchor="ctr"/>
                </a:tc>
                <a:tc>
                  <a:txBody>
                    <a:bodyPr/>
                    <a:lstStyle/>
                    <a:p>
                      <a:pPr>
                        <a:lnSpc>
                          <a:spcPct val="115000"/>
                        </a:lnSpc>
                        <a:spcAft>
                          <a:spcPts val="0"/>
                        </a:spcAft>
                      </a:pPr>
                      <a:r>
                        <a:rPr lang="id-ID" sz="1200">
                          <a:effectLst/>
                        </a:rPr>
                        <a:t>Kentang</a:t>
                      </a:r>
                      <a:endParaRPr lang="id-ID" sz="1100">
                        <a:effectLst/>
                        <a:latin typeface="Calibri"/>
                        <a:ea typeface="Calibri"/>
                        <a:cs typeface="Times New Roman"/>
                      </a:endParaRPr>
                    </a:p>
                  </a:txBody>
                  <a:tcPr marL="9525" marR="9525" marT="9525" marB="9525" anchor="ctr"/>
                </a:tc>
                <a:tc>
                  <a:txBody>
                    <a:bodyPr/>
                    <a:lstStyle/>
                    <a:p>
                      <a:pPr>
                        <a:lnSpc>
                          <a:spcPct val="115000"/>
                        </a:lnSpc>
                        <a:spcAft>
                          <a:spcPts val="0"/>
                        </a:spcAft>
                      </a:pPr>
                      <a:r>
                        <a:rPr lang="id-ID" sz="1200">
                          <a:effectLst/>
                        </a:rPr>
                        <a:t>48</a:t>
                      </a:r>
                      <a:endParaRPr lang="id-ID" sz="1100">
                        <a:effectLst/>
                        <a:latin typeface="Calibri"/>
                        <a:ea typeface="Calibri"/>
                        <a:cs typeface="Times New Roman"/>
                      </a:endParaRPr>
                    </a:p>
                  </a:txBody>
                  <a:tcPr marL="9525" marR="9525" marT="9525" marB="9525" anchor="ctr"/>
                </a:tc>
              </a:tr>
              <a:tr h="480054">
                <a:tc>
                  <a:txBody>
                    <a:bodyPr/>
                    <a:lstStyle/>
                    <a:p>
                      <a:pPr>
                        <a:lnSpc>
                          <a:spcPct val="115000"/>
                        </a:lnSpc>
                        <a:spcAft>
                          <a:spcPts val="0"/>
                        </a:spcAft>
                      </a:pPr>
                      <a:r>
                        <a:rPr lang="id-ID" sz="1200">
                          <a:effectLst/>
                        </a:rPr>
                        <a:t>5</a:t>
                      </a:r>
                      <a:endParaRPr lang="id-ID" sz="1100">
                        <a:effectLst/>
                        <a:latin typeface="Calibri"/>
                        <a:ea typeface="Calibri"/>
                        <a:cs typeface="Times New Roman"/>
                      </a:endParaRPr>
                    </a:p>
                  </a:txBody>
                  <a:tcPr marL="9525" marR="9525" marT="9525" marB="9525" anchor="ctr"/>
                </a:tc>
                <a:tc>
                  <a:txBody>
                    <a:bodyPr/>
                    <a:lstStyle/>
                    <a:p>
                      <a:pPr>
                        <a:lnSpc>
                          <a:spcPct val="115000"/>
                        </a:lnSpc>
                        <a:spcAft>
                          <a:spcPts val="0"/>
                        </a:spcAft>
                      </a:pPr>
                      <a:r>
                        <a:rPr lang="id-ID" sz="1200">
                          <a:effectLst/>
                        </a:rPr>
                        <a:t>Jagung</a:t>
                      </a:r>
                      <a:endParaRPr lang="id-ID" sz="1100">
                        <a:effectLst/>
                        <a:latin typeface="Calibri"/>
                        <a:ea typeface="Calibri"/>
                        <a:cs typeface="Times New Roman"/>
                      </a:endParaRPr>
                    </a:p>
                  </a:txBody>
                  <a:tcPr marL="9525" marR="9525" marT="9525" marB="9525" anchor="ctr"/>
                </a:tc>
                <a:tc>
                  <a:txBody>
                    <a:bodyPr/>
                    <a:lstStyle/>
                    <a:p>
                      <a:pPr>
                        <a:lnSpc>
                          <a:spcPct val="115000"/>
                        </a:lnSpc>
                        <a:spcAft>
                          <a:spcPts val="0"/>
                        </a:spcAft>
                      </a:pPr>
                      <a:r>
                        <a:rPr lang="id-ID" sz="1200" dirty="0">
                          <a:effectLst/>
                        </a:rPr>
                        <a:t>20</a:t>
                      </a:r>
                      <a:endParaRPr lang="id-ID" sz="1100" dirty="0">
                        <a:effectLst/>
                        <a:latin typeface="Calibri"/>
                        <a:ea typeface="Calibri"/>
                        <a:cs typeface="Times New Roman"/>
                      </a:endParaRPr>
                    </a:p>
                  </a:txBody>
                  <a:tcPr marL="9525" marR="9525" marT="9525" marB="9525" anchor="ctr"/>
                </a:tc>
              </a:tr>
            </a:tbl>
          </a:graphicData>
        </a:graphic>
      </p:graphicFrame>
    </p:spTree>
    <p:extLst>
      <p:ext uri="{BB962C8B-B14F-4D97-AF65-F5344CB8AC3E}">
        <p14:creationId xmlns:p14="http://schemas.microsoft.com/office/powerpoint/2010/main" val="11683826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700808"/>
            <a:ext cx="8568952" cy="4968552"/>
          </a:xfrm>
        </p:spPr>
        <p:txBody>
          <a:bodyPr>
            <a:normAutofit fontScale="92500" lnSpcReduction="20000"/>
          </a:bodyPr>
          <a:lstStyle/>
          <a:p>
            <a:pPr marL="109728" indent="0">
              <a:buNone/>
            </a:pPr>
            <a:r>
              <a:rPr lang="id-ID" b="1" dirty="0"/>
              <a:t>a). Pada Sel Kelamin (Sel Gamet)</a:t>
            </a:r>
          </a:p>
          <a:p>
            <a:r>
              <a:rPr lang="id-ID" dirty="0"/>
              <a:t>Sel gamet mempunyai satu set kromosom (haploid) yang tersusun dari 23 buah kromosom yang komposisinya sebagai berikut;</a:t>
            </a:r>
          </a:p>
          <a:p>
            <a:pPr lvl="0"/>
            <a:r>
              <a:rPr lang="id-ID" dirty="0"/>
              <a:t>Sel Sperma = 22 A + X ataupun 22 A + Y</a:t>
            </a:r>
          </a:p>
          <a:p>
            <a:pPr lvl="0"/>
            <a:r>
              <a:rPr lang="id-ID" dirty="0"/>
              <a:t>Sel Ovum = 22 A + X</a:t>
            </a:r>
          </a:p>
          <a:p>
            <a:pPr marL="109728" indent="0">
              <a:buNone/>
            </a:pPr>
            <a:r>
              <a:rPr lang="id-ID" b="1" dirty="0"/>
              <a:t>b). Pada Sel Tubuh (Sel Somatik)</a:t>
            </a:r>
          </a:p>
          <a:p>
            <a:r>
              <a:rPr lang="id-ID" dirty="0"/>
              <a:t>Sel Tubuh mempunyai dua set kromosom (diploid) yang tersusun dari 23 buah kromosom atau 46 buah kromosom yang komposisinya sebagai berikut;</a:t>
            </a:r>
          </a:p>
          <a:p>
            <a:pPr lvl="0"/>
            <a:r>
              <a:rPr lang="id-ID" dirty="0"/>
              <a:t>Pada Pria = 22 AA + XY atau 44 A + XY atau 46, XY</a:t>
            </a:r>
          </a:p>
          <a:p>
            <a:pPr lvl="0"/>
            <a:r>
              <a:rPr lang="id-ID" dirty="0"/>
              <a:t>Pada Wanita = 22 AA + XX atau 44 A + XX atau 46, XX</a:t>
            </a:r>
          </a:p>
          <a:p>
            <a:endParaRPr lang="id-ID" dirty="0"/>
          </a:p>
        </p:txBody>
      </p:sp>
      <p:sp>
        <p:nvSpPr>
          <p:cNvPr id="2" name="Title 1"/>
          <p:cNvSpPr>
            <a:spLocks noGrp="1"/>
          </p:cNvSpPr>
          <p:nvPr>
            <p:ph type="title"/>
          </p:nvPr>
        </p:nvSpPr>
        <p:spPr>
          <a:xfrm>
            <a:off x="251520" y="116632"/>
            <a:ext cx="8712968" cy="1512168"/>
          </a:xfrm>
        </p:spPr>
        <p:txBody>
          <a:bodyPr>
            <a:normAutofit fontScale="90000"/>
          </a:bodyPr>
          <a:lstStyle/>
          <a:p>
            <a:r>
              <a:rPr lang="id-ID" dirty="0" smtClean="0">
                <a:effectLst/>
              </a:rPr>
              <a:t/>
            </a:r>
            <a:br>
              <a:rPr lang="id-ID" dirty="0" smtClean="0">
                <a:effectLst/>
              </a:rPr>
            </a:br>
            <a:r>
              <a:rPr lang="id-ID" dirty="0" smtClean="0">
                <a:effectLst/>
              </a:rPr>
              <a:t/>
            </a:r>
            <a:br>
              <a:rPr lang="id-ID" dirty="0" smtClean="0">
                <a:effectLst/>
              </a:rPr>
            </a:br>
            <a:r>
              <a:rPr lang="id-ID" dirty="0" smtClean="0">
                <a:effectLst/>
              </a:rPr>
              <a:t>Penulisan Karotipe Kromosom Manusia</a:t>
            </a:r>
            <a:br>
              <a:rPr lang="id-ID" dirty="0" smtClean="0">
                <a:effectLst/>
              </a:rPr>
            </a:br>
            <a:r>
              <a:rPr lang="id-ID" dirty="0" smtClean="0">
                <a:effectLst/>
              </a:rPr>
              <a:t/>
            </a:r>
            <a:br>
              <a:rPr lang="id-ID" dirty="0" smtClean="0">
                <a:effectLst/>
              </a:rPr>
            </a:br>
            <a:endParaRPr lang="id-ID" dirty="0"/>
          </a:p>
        </p:txBody>
      </p:sp>
    </p:spTree>
    <p:extLst>
      <p:ext uri="{BB962C8B-B14F-4D97-AF65-F5344CB8AC3E}">
        <p14:creationId xmlns:p14="http://schemas.microsoft.com/office/powerpoint/2010/main" val="15351196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id-ID" dirty="0"/>
              <a:t>Kromosom terdapat di dalam nukleus. </a:t>
            </a:r>
          </a:p>
          <a:p>
            <a:r>
              <a:rPr lang="id-ID" dirty="0"/>
              <a:t>Kromosom berfungsi membawa sifat keturunan (membawa informasi genetika), karena di dalam kromosom mengandung gen. </a:t>
            </a:r>
          </a:p>
          <a:p>
            <a:r>
              <a:rPr lang="id-ID" dirty="0"/>
              <a:t>Kromosom tersusun atas benang kromatin, benang kromatin tersusun atas serabut-serabut protein, DNA dan RNA. </a:t>
            </a:r>
          </a:p>
          <a:p>
            <a:r>
              <a:rPr lang="id-ID" dirty="0"/>
              <a:t>Kromosom tersusun dari sentomer dan lengan</a:t>
            </a:r>
          </a:p>
          <a:p>
            <a:endParaRPr lang="id-ID" dirty="0"/>
          </a:p>
        </p:txBody>
      </p:sp>
      <p:sp>
        <p:nvSpPr>
          <p:cNvPr id="3" name="Title 2"/>
          <p:cNvSpPr>
            <a:spLocks noGrp="1"/>
          </p:cNvSpPr>
          <p:nvPr>
            <p:ph type="title"/>
          </p:nvPr>
        </p:nvSpPr>
        <p:spPr/>
        <p:txBody>
          <a:bodyPr/>
          <a:lstStyle/>
          <a:p>
            <a:endParaRPr lang="id-ID"/>
          </a:p>
        </p:txBody>
      </p:sp>
    </p:spTree>
    <p:extLst>
      <p:ext uri="{BB962C8B-B14F-4D97-AF65-F5344CB8AC3E}">
        <p14:creationId xmlns:p14="http://schemas.microsoft.com/office/powerpoint/2010/main" val="4258798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id-ID" dirty="0"/>
              <a:t>Kromosom dapat diartikan sebagai suatu benda – benda halus yang menyerupai benang yang fungsinya sebagai pembawa dan penyimpan informasi genetik pada makhluk hidup. </a:t>
            </a:r>
            <a:endParaRPr lang="id-ID" dirty="0" smtClean="0"/>
          </a:p>
          <a:p>
            <a:r>
              <a:rPr lang="id-ID" dirty="0" smtClean="0"/>
              <a:t>Kromosom </a:t>
            </a:r>
            <a:r>
              <a:rPr lang="id-ID" dirty="0"/>
              <a:t>tersusun dari zat – zat yang mudah menyerap warna didalam inti sel.</a:t>
            </a:r>
          </a:p>
          <a:p>
            <a:endParaRPr lang="id-ID" dirty="0"/>
          </a:p>
        </p:txBody>
      </p:sp>
      <p:sp>
        <p:nvSpPr>
          <p:cNvPr id="3" name="Title 2"/>
          <p:cNvSpPr>
            <a:spLocks noGrp="1"/>
          </p:cNvSpPr>
          <p:nvPr>
            <p:ph type="title"/>
          </p:nvPr>
        </p:nvSpPr>
        <p:spPr/>
        <p:txBody>
          <a:bodyPr>
            <a:normAutofit fontScale="90000"/>
          </a:bodyPr>
          <a:lstStyle/>
          <a:p>
            <a:r>
              <a:rPr lang="id-ID" dirty="0" smtClean="0">
                <a:effectLst/>
              </a:rPr>
              <a:t>		Pengertian </a:t>
            </a:r>
            <a:r>
              <a:rPr lang="id-ID" dirty="0">
                <a:effectLst/>
              </a:rPr>
              <a:t>Kromosom</a:t>
            </a:r>
            <a:br>
              <a:rPr lang="id-ID" dirty="0">
                <a:effectLst/>
              </a:rPr>
            </a:br>
            <a:endParaRPr lang="id-ID" dirty="0"/>
          </a:p>
        </p:txBody>
      </p:sp>
    </p:spTree>
    <p:extLst>
      <p:ext uri="{BB962C8B-B14F-4D97-AF65-F5344CB8AC3E}">
        <p14:creationId xmlns:p14="http://schemas.microsoft.com/office/powerpoint/2010/main" val="2773522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6192688"/>
          </a:xfrm>
        </p:spPr>
        <p:txBody>
          <a:bodyPr>
            <a:normAutofit lnSpcReduction="10000"/>
          </a:bodyPr>
          <a:lstStyle/>
          <a:p>
            <a:r>
              <a:rPr lang="id-ID" dirty="0">
                <a:latin typeface="Times New Roman" pitchFamily="18" charset="0"/>
                <a:cs typeface="Times New Roman" pitchFamily="18" charset="0"/>
              </a:rPr>
              <a:t>D</a:t>
            </a:r>
            <a:r>
              <a:rPr lang="id-ID" dirty="0" smtClean="0">
                <a:latin typeface="Times New Roman" pitchFamily="18" charset="0"/>
                <a:cs typeface="Times New Roman" pitchFamily="18" charset="0"/>
              </a:rPr>
              <a:t>idalam </a:t>
            </a:r>
            <a:r>
              <a:rPr lang="id-ID" dirty="0">
                <a:latin typeface="Times New Roman" pitchFamily="18" charset="0"/>
                <a:cs typeface="Times New Roman" pitchFamily="18" charset="0"/>
              </a:rPr>
              <a:t>sel tubuh, terdapat kromosom yang berpasang – pasangan disebut dengan kromosom homolog, yang kromosom tersebut mempunyai ukuran, bentuk, dan komposisi yang sama atau hampir sama karena asalnya dari induk yang sama. </a:t>
            </a:r>
            <a:endParaRPr lang="id-ID" dirty="0" smtClean="0">
              <a:latin typeface="Times New Roman" pitchFamily="18" charset="0"/>
              <a:cs typeface="Times New Roman" pitchFamily="18" charset="0"/>
            </a:endParaRPr>
          </a:p>
          <a:p>
            <a:r>
              <a:rPr lang="id-ID" dirty="0" smtClean="0">
                <a:latin typeface="Times New Roman" pitchFamily="18" charset="0"/>
                <a:cs typeface="Times New Roman" pitchFamily="18" charset="0"/>
              </a:rPr>
              <a:t>Kromosom </a:t>
            </a:r>
            <a:r>
              <a:rPr lang="id-ID" dirty="0">
                <a:latin typeface="Times New Roman" pitchFamily="18" charset="0"/>
                <a:cs typeface="Times New Roman" pitchFamily="18" charset="0"/>
              </a:rPr>
              <a:t>homolog mempunyai pasangan yang dikenal dengan sebutan genom atau ploidi. </a:t>
            </a:r>
            <a:endParaRPr lang="id-ID" dirty="0" smtClean="0">
              <a:latin typeface="Times New Roman" pitchFamily="18" charset="0"/>
              <a:cs typeface="Times New Roman" pitchFamily="18" charset="0"/>
            </a:endParaRPr>
          </a:p>
          <a:p>
            <a:r>
              <a:rPr lang="id-ID" dirty="0" smtClean="0">
                <a:latin typeface="Times New Roman" pitchFamily="18" charset="0"/>
                <a:cs typeface="Times New Roman" pitchFamily="18" charset="0"/>
              </a:rPr>
              <a:t>Adapun </a:t>
            </a:r>
            <a:r>
              <a:rPr lang="id-ID" dirty="0">
                <a:latin typeface="Times New Roman" pitchFamily="18" charset="0"/>
                <a:cs typeface="Times New Roman" pitchFamily="18" charset="0"/>
              </a:rPr>
              <a:t>untuk kromosom yang bukan pasangannya Kromosom mempunyai ukuran dan bentuk yang bervariasi dengan panjang berkisar antara 12 hingga 50 μm dan diameternya berkisar antara 0,2 hingga 20 μm. </a:t>
            </a:r>
            <a:endParaRPr lang="id-ID" dirty="0" smtClean="0">
              <a:latin typeface="Times New Roman" pitchFamily="18" charset="0"/>
              <a:cs typeface="Times New Roman" pitchFamily="18" charset="0"/>
            </a:endParaRPr>
          </a:p>
          <a:p>
            <a:r>
              <a:rPr lang="id-ID" dirty="0" smtClean="0">
                <a:latin typeface="Times New Roman" pitchFamily="18" charset="0"/>
                <a:cs typeface="Times New Roman" pitchFamily="18" charset="0"/>
              </a:rPr>
              <a:t>Pada </a:t>
            </a:r>
            <a:r>
              <a:rPr lang="id-ID" dirty="0">
                <a:latin typeface="Times New Roman" pitchFamily="18" charset="0"/>
                <a:cs typeface="Times New Roman" pitchFamily="18" charset="0"/>
              </a:rPr>
              <a:t>umumnya, kromosom pada tumbuhan mempunyai ukuran yang lebih besar jika dibandingkan dengan ukuran kromosom manusia ataupun </a:t>
            </a:r>
            <a:r>
              <a:rPr lang="id-ID" dirty="0" smtClean="0">
                <a:latin typeface="Times New Roman" pitchFamily="18" charset="0"/>
                <a:cs typeface="Times New Roman" pitchFamily="18" charset="0"/>
              </a:rPr>
              <a:t>hewan dinamai </a:t>
            </a:r>
            <a:r>
              <a:rPr lang="id-ID" dirty="0">
                <a:latin typeface="Times New Roman" pitchFamily="18" charset="0"/>
                <a:cs typeface="Times New Roman" pitchFamily="18" charset="0"/>
              </a:rPr>
              <a:t>dengan non homolog</a:t>
            </a:r>
            <a:endParaRPr lang="id-ID" dirty="0">
              <a:latin typeface="Times New Roman" pitchFamily="18" charset="0"/>
              <a:cs typeface="Times New Roman" pitchFamily="18" charset="0"/>
            </a:endParaRPr>
          </a:p>
        </p:txBody>
      </p:sp>
    </p:spTree>
    <p:extLst>
      <p:ext uri="{BB962C8B-B14F-4D97-AF65-F5344CB8AC3E}">
        <p14:creationId xmlns:p14="http://schemas.microsoft.com/office/powerpoint/2010/main" val="22694271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435280" cy="4972008"/>
          </a:xfrm>
        </p:spPr>
        <p:txBody>
          <a:bodyPr/>
          <a:lstStyle/>
          <a:p>
            <a:r>
              <a:rPr lang="id-ID" dirty="0"/>
              <a:t>Kromosom disusun oleh DNA dan protein yang terikat, Protein penyusun tersebut dapat berupa protein yang memiliki sifat basa (protein histon) ataupun protein yang bersifat asam (protein nonhiston). Bagian bagian kromosom didalam inti sel dapat diamati pada gambar </a:t>
            </a:r>
            <a:r>
              <a:rPr lang="id-ID" dirty="0" smtClean="0"/>
              <a:t>berikut</a:t>
            </a:r>
          </a:p>
          <a:p>
            <a:endParaRPr lang="id-ID" dirty="0"/>
          </a:p>
          <a:p>
            <a:endParaRPr lang="id-ID" dirty="0"/>
          </a:p>
        </p:txBody>
      </p:sp>
      <p:sp>
        <p:nvSpPr>
          <p:cNvPr id="3" name="Title 2"/>
          <p:cNvSpPr>
            <a:spLocks noGrp="1"/>
          </p:cNvSpPr>
          <p:nvPr>
            <p:ph type="title"/>
          </p:nvPr>
        </p:nvSpPr>
        <p:spPr>
          <a:xfrm>
            <a:off x="457200" y="274638"/>
            <a:ext cx="8507288" cy="1143000"/>
          </a:xfrm>
        </p:spPr>
        <p:txBody>
          <a:bodyPr>
            <a:normAutofit fontScale="90000"/>
          </a:bodyPr>
          <a:lstStyle/>
          <a:p>
            <a:r>
              <a:rPr lang="id-ID" dirty="0">
                <a:effectLst/>
              </a:rPr>
              <a:t>Komponen dan </a:t>
            </a:r>
            <a:r>
              <a:rPr lang="id-ID" dirty="0" smtClean="0">
                <a:effectLst/>
              </a:rPr>
              <a:t>Struktur Kromosom</a:t>
            </a:r>
            <a:endParaRPr lang="id-ID" dirty="0"/>
          </a:p>
        </p:txBody>
      </p:sp>
      <p:pic>
        <p:nvPicPr>
          <p:cNvPr id="4" name="Picture 3" descr="https://i2.wp.com/rumushitung.com/wp-content/uploads/2019/11/6028c-mari-kenali-tubuh-kita-lebih-jauh-dengan-belajar-pengertian-kromosom-1.png?ssl=1"/>
          <p:cNvPicPr/>
          <p:nvPr/>
        </p:nvPicPr>
        <p:blipFill>
          <a:blip r:embed="rId3">
            <a:extLst>
              <a:ext uri="{28A0092B-C50C-407E-A947-70E740481C1C}">
                <a14:useLocalDpi xmlns:a14="http://schemas.microsoft.com/office/drawing/2010/main" val="0"/>
              </a:ext>
            </a:extLst>
          </a:blip>
          <a:srcRect/>
          <a:stretch>
            <a:fillRect/>
          </a:stretch>
        </p:blipFill>
        <p:spPr bwMode="auto">
          <a:xfrm>
            <a:off x="4067945" y="4005064"/>
            <a:ext cx="4248472" cy="2387600"/>
          </a:xfrm>
          <a:prstGeom prst="rect">
            <a:avLst/>
          </a:prstGeom>
          <a:noFill/>
          <a:ln>
            <a:noFill/>
          </a:ln>
        </p:spPr>
      </p:pic>
    </p:spTree>
    <p:extLst>
      <p:ext uri="{BB962C8B-B14F-4D97-AF65-F5344CB8AC3E}">
        <p14:creationId xmlns:p14="http://schemas.microsoft.com/office/powerpoint/2010/main" val="31306812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8640"/>
            <a:ext cx="8229600" cy="6552728"/>
          </a:xfrm>
        </p:spPr>
        <p:txBody>
          <a:bodyPr>
            <a:normAutofit fontScale="92500" lnSpcReduction="20000"/>
          </a:bodyPr>
          <a:lstStyle/>
          <a:p>
            <a:r>
              <a:rPr lang="id-ID" sz="3900" dirty="0"/>
              <a:t>Berikut ini Uraiannya</a:t>
            </a:r>
            <a:r>
              <a:rPr lang="id-ID" dirty="0"/>
              <a:t>;</a:t>
            </a:r>
          </a:p>
          <a:p>
            <a:pPr lvl="0"/>
            <a:r>
              <a:rPr lang="id-ID" b="1" i="1" dirty="0"/>
              <a:t>Lengan (kromatid</a:t>
            </a:r>
            <a:r>
              <a:rPr lang="id-ID" i="1" dirty="0"/>
              <a:t>)</a:t>
            </a:r>
            <a:r>
              <a:rPr lang="id-ID" dirty="0"/>
              <a:t> </a:t>
            </a:r>
            <a:r>
              <a:rPr lang="id-ID" dirty="0" smtClean="0"/>
              <a:t> yaitu </a:t>
            </a:r>
            <a:r>
              <a:rPr lang="id-ID" dirty="0"/>
              <a:t>badan kromosom yang isinya kromonema. kromonema bentuknya berupa benang – benang kromosom yang dikelilingi oleh matriks. Bagian ini memiliki warna yang lebih gelap, karena menyerap zat warna.</a:t>
            </a:r>
          </a:p>
          <a:p>
            <a:pPr lvl="0"/>
            <a:r>
              <a:rPr lang="id-ID" b="1" i="1" dirty="0"/>
              <a:t>Sentromer (kinetokor)</a:t>
            </a:r>
            <a:r>
              <a:rPr lang="id-ID" b="1" dirty="0"/>
              <a:t> </a:t>
            </a:r>
            <a:r>
              <a:rPr lang="id-ID" b="1" dirty="0" smtClean="0"/>
              <a:t> </a:t>
            </a:r>
            <a:r>
              <a:rPr lang="id-ID" dirty="0" smtClean="0"/>
              <a:t>yaitu </a:t>
            </a:r>
            <a:r>
              <a:rPr lang="id-ID" dirty="0"/>
              <a:t>pusat kromosom yang membagi kromosom menjadi dua lengan, bagian ini memiliki warna yang lebih terang karena kurang menyerap zat warna.</a:t>
            </a:r>
          </a:p>
          <a:p>
            <a:pPr lvl="0"/>
            <a:r>
              <a:rPr lang="id-ID" b="1" i="1" dirty="0"/>
              <a:t>Kromomer</a:t>
            </a:r>
            <a:r>
              <a:rPr lang="id-ID" b="1" dirty="0"/>
              <a:t> </a:t>
            </a:r>
            <a:r>
              <a:rPr lang="id-ID" b="1" dirty="0" smtClean="0"/>
              <a:t> </a:t>
            </a:r>
            <a:r>
              <a:rPr lang="id-ID" dirty="0" smtClean="0"/>
              <a:t>yaitu </a:t>
            </a:r>
            <a:r>
              <a:rPr lang="id-ID" dirty="0"/>
              <a:t>bagian dari </a:t>
            </a:r>
            <a:r>
              <a:rPr lang="id-ID" i="1" dirty="0"/>
              <a:t>Kromonema</a:t>
            </a:r>
            <a:r>
              <a:rPr lang="id-ID" dirty="0"/>
              <a:t> yang mengalami penebalan, didalamnya terdapat </a:t>
            </a:r>
            <a:r>
              <a:rPr lang="id-ID" i="1" dirty="0"/>
              <a:t>lokus</a:t>
            </a:r>
            <a:r>
              <a:rPr lang="id-ID" dirty="0"/>
              <a:t> yang menjadi tempat kedudukan gen.</a:t>
            </a:r>
          </a:p>
          <a:p>
            <a:pPr lvl="0"/>
            <a:r>
              <a:rPr lang="id-ID" b="1" i="1" dirty="0" smtClean="0"/>
              <a:t>Telomer</a:t>
            </a:r>
            <a:r>
              <a:rPr lang="id-ID" b="1" dirty="0" smtClean="0"/>
              <a:t>  </a:t>
            </a:r>
            <a:r>
              <a:rPr lang="id-ID" dirty="0" smtClean="0"/>
              <a:t>yaitu </a:t>
            </a:r>
            <a:r>
              <a:rPr lang="id-ID" dirty="0"/>
              <a:t>bagian dari ujung kromosom yang fungsinya menghalangi terjadinya perlekatan antar kromosom serta menjaga supaya DNA yang ada didalamnya tidak mudah terurai.</a:t>
            </a:r>
          </a:p>
          <a:p>
            <a:pPr lvl="0"/>
            <a:r>
              <a:rPr lang="id-ID" b="1" i="1" dirty="0" smtClean="0"/>
              <a:t>Satelit </a:t>
            </a:r>
            <a:r>
              <a:rPr lang="id-ID" dirty="0" smtClean="0"/>
              <a:t> </a:t>
            </a:r>
            <a:r>
              <a:rPr lang="id-ID" dirty="0"/>
              <a:t>yaitu ujung kromosom yang mengalami konstriksi sekunder.</a:t>
            </a:r>
          </a:p>
          <a:p>
            <a:endParaRPr lang="id-ID" dirty="0"/>
          </a:p>
        </p:txBody>
      </p:sp>
    </p:spTree>
    <p:extLst>
      <p:ext uri="{BB962C8B-B14F-4D97-AF65-F5344CB8AC3E}">
        <p14:creationId xmlns:p14="http://schemas.microsoft.com/office/powerpoint/2010/main" val="14614204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id-ID" b="1" dirty="0" smtClean="0"/>
              <a:t>1. Menurut </a:t>
            </a:r>
            <a:r>
              <a:rPr lang="id-ID" b="1" dirty="0"/>
              <a:t>Letak </a:t>
            </a:r>
            <a:r>
              <a:rPr lang="id-ID" b="1" dirty="0" smtClean="0"/>
              <a:t>Sentromernya</a:t>
            </a:r>
            <a:endParaRPr lang="id-ID" dirty="0"/>
          </a:p>
          <a:p>
            <a:r>
              <a:rPr lang="id-ID" dirty="0" smtClean="0"/>
              <a:t>Kromosom </a:t>
            </a:r>
            <a:r>
              <a:rPr lang="id-ID" dirty="0"/>
              <a:t>dibedakan menjadi 4 tipe yakni;</a:t>
            </a:r>
          </a:p>
          <a:p>
            <a:endParaRPr lang="id-ID" dirty="0"/>
          </a:p>
        </p:txBody>
      </p:sp>
      <p:sp>
        <p:nvSpPr>
          <p:cNvPr id="3" name="Title 2"/>
          <p:cNvSpPr>
            <a:spLocks noGrp="1"/>
          </p:cNvSpPr>
          <p:nvPr>
            <p:ph type="title"/>
          </p:nvPr>
        </p:nvSpPr>
        <p:spPr/>
        <p:txBody>
          <a:bodyPr/>
          <a:lstStyle/>
          <a:p>
            <a:r>
              <a:rPr lang="id-ID" dirty="0" smtClean="0">
                <a:effectLst/>
              </a:rPr>
              <a:t>		Tipe </a:t>
            </a:r>
            <a:r>
              <a:rPr lang="id-ID" dirty="0">
                <a:effectLst/>
              </a:rPr>
              <a:t>Kromosom</a:t>
            </a:r>
            <a:endParaRPr lang="id-ID" dirty="0"/>
          </a:p>
        </p:txBody>
      </p:sp>
      <p:pic>
        <p:nvPicPr>
          <p:cNvPr id="4" name="Picture 3" descr="https://i2.wp.com/rumushitung.com/wp-content/uploads/2019/11/70c31-mari-kenali-tubuh-kita-lebih-jauh-dengan-belajar-pengertian-kromosom-2.png?ssl=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733674"/>
            <a:ext cx="7920880" cy="3431630"/>
          </a:xfrm>
          <a:prstGeom prst="rect">
            <a:avLst/>
          </a:prstGeom>
          <a:noFill/>
          <a:ln>
            <a:noFill/>
          </a:ln>
        </p:spPr>
      </p:pic>
    </p:spTree>
    <p:extLst>
      <p:ext uri="{BB962C8B-B14F-4D97-AF65-F5344CB8AC3E}">
        <p14:creationId xmlns:p14="http://schemas.microsoft.com/office/powerpoint/2010/main" val="19476157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6120680"/>
          </a:xfrm>
        </p:spPr>
        <p:txBody>
          <a:bodyPr>
            <a:normAutofit fontScale="92500"/>
          </a:bodyPr>
          <a:lstStyle/>
          <a:p>
            <a:pPr lvl="0"/>
            <a:r>
              <a:rPr lang="id-ID" b="1" i="1" dirty="0"/>
              <a:t>Tipe metasentrik</a:t>
            </a:r>
            <a:r>
              <a:rPr lang="id-ID" b="1" dirty="0"/>
              <a:t> </a:t>
            </a:r>
            <a:r>
              <a:rPr lang="id-ID" dirty="0"/>
              <a:t>mempunyai sentromer yang letaknya tepat ada ditengah tengah kromatid dan membaginya sama panjang sehingga nampak seperti huruf V</a:t>
            </a:r>
          </a:p>
          <a:p>
            <a:pPr lvl="0"/>
            <a:r>
              <a:rPr lang="id-ID" b="1" i="1" dirty="0"/>
              <a:t>Tipe akrosentrik</a:t>
            </a:r>
            <a:r>
              <a:rPr lang="id-ID" b="1" dirty="0"/>
              <a:t> </a:t>
            </a:r>
            <a:r>
              <a:rPr lang="id-ID" dirty="0"/>
              <a:t>mempunyai sentromer yang letaknya ada di ujung kromatid sehingga salah satu kromatid lebih panjang dari yang lain dan nampak seperti huruf J</a:t>
            </a:r>
          </a:p>
          <a:p>
            <a:pPr lvl="0"/>
            <a:r>
              <a:rPr lang="id-ID" b="1" i="1" dirty="0"/>
              <a:t>Tipe submetasentrik</a:t>
            </a:r>
            <a:r>
              <a:rPr lang="id-ID" b="1" dirty="0"/>
              <a:t> </a:t>
            </a:r>
            <a:r>
              <a:rPr lang="id-ID" dirty="0"/>
              <a:t>mempunyai sentromer yang letaknya tidak tepat ditengah kromatid dan membaginya tidak sama panjang sehingga nampak seperti huruf L</a:t>
            </a:r>
          </a:p>
          <a:p>
            <a:pPr lvl="0"/>
            <a:r>
              <a:rPr lang="id-ID" b="1" dirty="0"/>
              <a:t>Tipe telosentrik </a:t>
            </a:r>
            <a:r>
              <a:rPr lang="id-ID" dirty="0"/>
              <a:t>mempunyai sentromer yang letaknya ada di ujung kromatid, sehingga hanya ada satu kromatid dan nampak seperti huruf I</a:t>
            </a:r>
          </a:p>
          <a:p>
            <a:endParaRPr lang="id-ID" dirty="0"/>
          </a:p>
        </p:txBody>
      </p:sp>
    </p:spTree>
    <p:extLst>
      <p:ext uri="{BB962C8B-B14F-4D97-AF65-F5344CB8AC3E}">
        <p14:creationId xmlns:p14="http://schemas.microsoft.com/office/powerpoint/2010/main" val="2934487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6336704"/>
          </a:xfrm>
        </p:spPr>
        <p:txBody>
          <a:bodyPr/>
          <a:lstStyle/>
          <a:p>
            <a:endParaRPr lang="id-ID" b="1" dirty="0" smtClean="0"/>
          </a:p>
          <a:p>
            <a:pPr marL="109728" indent="0">
              <a:buNone/>
            </a:pPr>
            <a:r>
              <a:rPr lang="id-ID" b="1" dirty="0" smtClean="0"/>
              <a:t>2. Menurut </a:t>
            </a:r>
            <a:r>
              <a:rPr lang="id-ID" b="1" dirty="0"/>
              <a:t>Jumlah Sentromernya</a:t>
            </a:r>
            <a:r>
              <a:rPr lang="id-ID" dirty="0"/>
              <a:t>. </a:t>
            </a:r>
            <a:endParaRPr lang="id-ID" dirty="0" smtClean="0"/>
          </a:p>
          <a:p>
            <a:pPr marL="109728" indent="0">
              <a:buNone/>
            </a:pPr>
            <a:r>
              <a:rPr lang="id-ID" dirty="0" smtClean="0"/>
              <a:t>Kromosom </a:t>
            </a:r>
            <a:r>
              <a:rPr lang="id-ID" dirty="0"/>
              <a:t>dibedakan menjadi 4 tipe </a:t>
            </a:r>
            <a:r>
              <a:rPr lang="id-ID" dirty="0" smtClean="0"/>
              <a:t>yakni:</a:t>
            </a:r>
          </a:p>
          <a:p>
            <a:pPr marL="109728" indent="0">
              <a:buNone/>
            </a:pPr>
            <a:endParaRPr lang="id-ID" dirty="0"/>
          </a:p>
          <a:p>
            <a:pPr lvl="0"/>
            <a:r>
              <a:rPr lang="id-ID" b="1" i="1" dirty="0"/>
              <a:t>Asentrik</a:t>
            </a:r>
            <a:r>
              <a:rPr lang="id-ID" dirty="0"/>
              <a:t>, jika kromosom tidak mempunyai sentromer</a:t>
            </a:r>
          </a:p>
          <a:p>
            <a:pPr lvl="0"/>
            <a:r>
              <a:rPr lang="id-ID" b="1" i="1" dirty="0"/>
              <a:t>Monosentrik</a:t>
            </a:r>
            <a:r>
              <a:rPr lang="id-ID" b="1" dirty="0"/>
              <a:t>,</a:t>
            </a:r>
            <a:r>
              <a:rPr lang="id-ID" dirty="0"/>
              <a:t> jika kromosom mempunyai satu sentromer</a:t>
            </a:r>
          </a:p>
          <a:p>
            <a:pPr lvl="0"/>
            <a:r>
              <a:rPr lang="id-ID" b="1" i="1" dirty="0"/>
              <a:t>Disentrik</a:t>
            </a:r>
            <a:r>
              <a:rPr lang="id-ID" dirty="0"/>
              <a:t>, jika kromosom mempunyai dua sentromer</a:t>
            </a:r>
          </a:p>
          <a:p>
            <a:pPr lvl="0"/>
            <a:r>
              <a:rPr lang="id-ID" b="1" i="1" dirty="0"/>
              <a:t>Polisentrik</a:t>
            </a:r>
            <a:r>
              <a:rPr lang="id-ID" dirty="0"/>
              <a:t>, jika kromosom mempunyai banyak sentromer</a:t>
            </a:r>
          </a:p>
          <a:p>
            <a:endParaRPr lang="id-ID" dirty="0"/>
          </a:p>
        </p:txBody>
      </p:sp>
    </p:spTree>
    <p:extLst>
      <p:ext uri="{BB962C8B-B14F-4D97-AF65-F5344CB8AC3E}">
        <p14:creationId xmlns:p14="http://schemas.microsoft.com/office/powerpoint/2010/main" val="20714965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176</TotalTime>
  <Words>783</Words>
  <Application>Microsoft Office PowerPoint</Application>
  <PresentationFormat>On-screen Show (4:3)</PresentationFormat>
  <Paragraphs>93</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KROMOSOM</vt:lpstr>
      <vt:lpstr>PowerPoint Presentation</vt:lpstr>
      <vt:lpstr>  Pengertian Kromosom </vt:lpstr>
      <vt:lpstr>PowerPoint Presentation</vt:lpstr>
      <vt:lpstr>Komponen dan Struktur Kromosom</vt:lpstr>
      <vt:lpstr>PowerPoint Presentation</vt:lpstr>
      <vt:lpstr>  Tipe Kromosom</vt:lpstr>
      <vt:lpstr>PowerPoint Presentation</vt:lpstr>
      <vt:lpstr>PowerPoint Presentation</vt:lpstr>
      <vt:lpstr>PowerPoint Presentation</vt:lpstr>
      <vt:lpstr>PowerPoint Presentation</vt:lpstr>
      <vt:lpstr> Jumlah Kromosom </vt:lpstr>
      <vt:lpstr>  Penulisan Karotipe Kromosom Manusia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KROMOSOM</dc:title>
  <dc:creator>USER</dc:creator>
  <cp:lastModifiedBy>USER</cp:lastModifiedBy>
  <cp:revision>7</cp:revision>
  <dcterms:created xsi:type="dcterms:W3CDTF">2020-07-10T12:52:22Z</dcterms:created>
  <dcterms:modified xsi:type="dcterms:W3CDTF">2020-07-10T15:48:30Z</dcterms:modified>
</cp:coreProperties>
</file>