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4A852FD5-5F3A-487C-B8BB-28FE42041124}"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A852FD5-5F3A-487C-B8BB-28FE42041124}"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A852FD5-5F3A-487C-B8BB-28FE42041124}"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A852FD5-5F3A-487C-B8BB-28FE42041124}"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852FD5-5F3A-487C-B8BB-28FE42041124}"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4A852FD5-5F3A-487C-B8BB-28FE42041124}"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A852FD5-5F3A-487C-B8BB-28FE42041124}" type="datetimeFigureOut">
              <a:rPr lang="id-ID" smtClean="0"/>
              <a:t>08/01/2021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4A852FD5-5F3A-487C-B8BB-28FE42041124}" type="datetimeFigureOut">
              <a:rPr lang="id-ID" smtClean="0"/>
              <a:t>08/01/2021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852FD5-5F3A-487C-B8BB-28FE42041124}" type="datetimeFigureOut">
              <a:rPr lang="id-ID" smtClean="0"/>
              <a:t>08/01/2021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852FD5-5F3A-487C-B8BB-28FE42041124}"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852FD5-5F3A-487C-B8BB-28FE42041124}"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471D3D-9673-41E9-874F-F3437D8E98C8}"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52FD5-5F3A-487C-B8BB-28FE42041124}" type="datetimeFigureOut">
              <a:rPr lang="id-ID" smtClean="0"/>
              <a:t>08/01/2021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71D3D-9673-41E9-874F-F3437D8E98C8}"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Kritik karya seni rupa</a:t>
            </a:r>
          </a:p>
        </p:txBody>
      </p:sp>
      <p:pic>
        <p:nvPicPr>
          <p:cNvPr id="4" name="Content Placeholder 3" descr="1222384747.jpg"/>
          <p:cNvPicPr>
            <a:picLocks noGrp="1" noChangeAspect="1"/>
          </p:cNvPicPr>
          <p:nvPr>
            <p:ph idx="1"/>
          </p:nvPr>
        </p:nvPicPr>
        <p:blipFill>
          <a:blip r:embed="rId2"/>
          <a:stretch>
            <a:fillRect/>
          </a:stretch>
        </p:blipFill>
        <p:spPr>
          <a:xfrm>
            <a:off x="1177527" y="1600200"/>
            <a:ext cx="6788945" cy="4525963"/>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785794"/>
            <a:ext cx="7572428" cy="4031873"/>
          </a:xfrm>
          <a:prstGeom prst="rect">
            <a:avLst/>
          </a:prstGeom>
        </p:spPr>
        <p:txBody>
          <a:bodyPr wrap="square">
            <a:spAutoFit/>
          </a:bodyPr>
          <a:lstStyle/>
          <a:p>
            <a:pPr algn="just"/>
            <a:r>
              <a:rPr lang="id-ID" sz="3200" b="1" dirty="0"/>
              <a:t>Kritik Kependidikan (</a:t>
            </a:r>
            <a:r>
              <a:rPr lang="id-ID" sz="3200" b="1" i="1" dirty="0"/>
              <a:t>pedagogical criticism)</a:t>
            </a:r>
            <a:endParaRPr lang="id-ID" sz="3200" b="1" dirty="0"/>
          </a:p>
          <a:p>
            <a:pPr algn="just"/>
            <a:r>
              <a:rPr lang="id-ID" sz="3200" dirty="0"/>
              <a:t>Kritik kependidikan merupakan kegiatan kritik yang bertujuan mengangkat atau meningkatkan kepekaan artistik serta estetika pelajar seni. Jenis kritik ini umumnya digunakan di lembaga-lembaga pendidikan seni rupa terutama untuk meningkatkan kualitas karya seni rupa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857232"/>
            <a:ext cx="7215238" cy="3970318"/>
          </a:xfrm>
          <a:prstGeom prst="rect">
            <a:avLst/>
          </a:prstGeom>
        </p:spPr>
        <p:txBody>
          <a:bodyPr wrap="square">
            <a:spAutoFit/>
          </a:bodyPr>
          <a:lstStyle/>
          <a:p>
            <a:pPr algn="just"/>
            <a:r>
              <a:rPr lang="id-ID" sz="3600" b="1" dirty="0"/>
              <a:t>Kritik Formalistik</a:t>
            </a:r>
          </a:p>
          <a:p>
            <a:pPr algn="just"/>
            <a:r>
              <a:rPr lang="id-ID" sz="3600" dirty="0"/>
              <a:t>Melalui pendekatan formalistik, kajian kritik ditujukan utamanya terhadap karya seni rupa sebagai konfigurasi aspek-aspek formalnya, aspek bentuk atau unsur-unsur pembentukannya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785794"/>
            <a:ext cx="7358114" cy="3970318"/>
          </a:xfrm>
          <a:prstGeom prst="rect">
            <a:avLst/>
          </a:prstGeom>
        </p:spPr>
        <p:txBody>
          <a:bodyPr wrap="square">
            <a:spAutoFit/>
          </a:bodyPr>
          <a:lstStyle/>
          <a:p>
            <a:pPr algn="just"/>
            <a:r>
              <a:rPr lang="id-ID" sz="3600" b="1" dirty="0"/>
              <a:t>Kritik Ekspresivistik</a:t>
            </a:r>
          </a:p>
          <a:p>
            <a:pPr algn="just"/>
            <a:r>
              <a:rPr lang="id-ID" sz="3600" dirty="0"/>
              <a:t>Pendekatan ekspresivistik dalam kritik seni, kritikus kemungkinan akan menilai dan menanggapi kualitas gagasan dan perasaan atau ekspresi yang ingin dikomunikasikan oleh seniman melalui sebuah karya seni.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928671"/>
            <a:ext cx="7572428" cy="4524315"/>
          </a:xfrm>
          <a:prstGeom prst="rect">
            <a:avLst/>
          </a:prstGeom>
        </p:spPr>
        <p:txBody>
          <a:bodyPr wrap="square">
            <a:spAutoFit/>
          </a:bodyPr>
          <a:lstStyle/>
          <a:p>
            <a:pPr algn="just"/>
            <a:r>
              <a:rPr lang="id-ID" sz="3200" b="1" dirty="0"/>
              <a:t>Kritik Instrumentalistik</a:t>
            </a:r>
          </a:p>
          <a:p>
            <a:pPr algn="just"/>
            <a:r>
              <a:rPr lang="id-ID" sz="3200" dirty="0"/>
              <a:t>Melalui pendekatan instrumentalistik sebuah karya seni cenderung dikritisi berdasarkan kemampuananya dalam upaya mencapai tujuan, moral, religius, politik atau psikologi. Pendekatan kritik ini tidak terlalu mempersoalkan kualitas formal dari sebuah karya seni  tetapi lebih melihat aspek konteksnya baik saat ini maupun masa lalu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Kritik</a:t>
            </a:r>
            <a:endParaRPr lang="id-ID" dirty="0"/>
          </a:p>
        </p:txBody>
      </p:sp>
      <p:sp>
        <p:nvSpPr>
          <p:cNvPr id="3" name="Content Placeholder 2"/>
          <p:cNvSpPr>
            <a:spLocks noGrp="1"/>
          </p:cNvSpPr>
          <p:nvPr>
            <p:ph idx="1"/>
          </p:nvPr>
        </p:nvSpPr>
        <p:spPr/>
        <p:txBody>
          <a:bodyPr/>
          <a:lstStyle/>
          <a:p>
            <a:pPr>
              <a:buNone/>
            </a:pPr>
            <a:r>
              <a:rPr lang="id-ID" dirty="0" smtClean="0"/>
              <a:t>	</a:t>
            </a:r>
            <a:r>
              <a:rPr lang="sv-SE" dirty="0" smtClean="0"/>
              <a:t>Kritik </a:t>
            </a:r>
            <a:r>
              <a:rPr lang="sv-SE" dirty="0"/>
              <a:t>adalah tanggapan yang umum diberikan oleh seseorang ketika mengapresiasi ide atau gagasan orang lain</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Kritik karya seni rupa</a:t>
            </a:r>
          </a:p>
        </p:txBody>
      </p:sp>
      <p:sp>
        <p:nvSpPr>
          <p:cNvPr id="3" name="Content Placeholder 2"/>
          <p:cNvSpPr>
            <a:spLocks noGrp="1"/>
          </p:cNvSpPr>
          <p:nvPr>
            <p:ph idx="1"/>
          </p:nvPr>
        </p:nvSpPr>
        <p:spPr/>
        <p:txBody>
          <a:bodyPr/>
          <a:lstStyle/>
          <a:p>
            <a:r>
              <a:rPr lang="id-ID" b="1" dirty="0"/>
              <a:t>Kritik seni</a:t>
            </a:r>
            <a:r>
              <a:rPr lang="id-ID" dirty="0"/>
              <a:t> merupakan kegiatan menanggapi </a:t>
            </a:r>
            <a:r>
              <a:rPr lang="id-ID" b="1" dirty="0"/>
              <a:t>karya seni</a:t>
            </a:r>
            <a:r>
              <a:rPr lang="id-ID" dirty="0"/>
              <a:t> untuk menunjukkan kelebihan dan kekurangan suatu </a:t>
            </a:r>
            <a:r>
              <a:rPr lang="id-ID" b="1" dirty="0"/>
              <a:t>karya seni</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Fungsi Kritik Seni</a:t>
            </a:r>
            <a:br>
              <a:rPr lang="id-ID" b="1" dirty="0"/>
            </a:br>
            <a:endParaRPr lang="id-ID" dirty="0"/>
          </a:p>
        </p:txBody>
      </p:sp>
      <p:sp>
        <p:nvSpPr>
          <p:cNvPr id="3" name="Content Placeholder 2"/>
          <p:cNvSpPr>
            <a:spLocks noGrp="1"/>
          </p:cNvSpPr>
          <p:nvPr>
            <p:ph idx="1"/>
          </p:nvPr>
        </p:nvSpPr>
        <p:spPr/>
        <p:txBody>
          <a:bodyPr>
            <a:normAutofit fontScale="92500"/>
          </a:bodyPr>
          <a:lstStyle/>
          <a:p>
            <a:r>
              <a:rPr lang="id-ID" dirty="0" smtClean="0"/>
              <a:t>Menjembatani </a:t>
            </a:r>
            <a:r>
              <a:rPr lang="id-ID" dirty="0"/>
              <a:t>persepsi dan apresiasi artistik dan estetik karya seni rupa, antara pencipta (seniman, artis), karya, dan penikmat seni. Komunikasi antara karya yang disajikan kepada penikmat (publik) seni membuahkan interaksi timbal-balik dan interpenetrasi </a:t>
            </a:r>
            <a:r>
              <a:rPr lang="id-ID" dirty="0" smtClean="0"/>
              <a:t>keduanya</a:t>
            </a:r>
          </a:p>
          <a:p>
            <a:r>
              <a:rPr lang="id-ID" dirty="0"/>
              <a:t>M</a:t>
            </a:r>
            <a:r>
              <a:rPr lang="id-ID" dirty="0" smtClean="0"/>
              <a:t>enjadi </a:t>
            </a:r>
            <a:r>
              <a:rPr lang="id-ID" dirty="0"/>
              <a:t>dua mata panah yang saling dibutuhkan, baik oleh seniman maupun penikmat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8662" y="1071546"/>
            <a:ext cx="7286676" cy="4524315"/>
          </a:xfrm>
          <a:prstGeom prst="rect">
            <a:avLst/>
          </a:prstGeom>
        </p:spPr>
        <p:txBody>
          <a:bodyPr wrap="square">
            <a:spAutoFit/>
          </a:bodyPr>
          <a:lstStyle/>
          <a:p>
            <a:pPr algn="just"/>
            <a:r>
              <a:rPr lang="id-ID" sz="3600" dirty="0"/>
              <a:t>Seniman membutuhkan mata panah tajam untuk mendeteksi kelemahan, mengupas kedalaman, serta membangun kekurangan. Seniman memerlukan umpan-balik guna merefleksi komunikasi-ekspresifnya, sehingga nilai dan apresiasi tergambar dalam realita harapan idealismenya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Jenis Kritik Seni</a:t>
            </a:r>
            <a:br>
              <a:rPr lang="id-ID" b="1" dirty="0"/>
            </a:br>
            <a:endParaRPr lang="id-ID" dirty="0"/>
          </a:p>
        </p:txBody>
      </p:sp>
      <p:sp>
        <p:nvSpPr>
          <p:cNvPr id="3" name="Content Placeholder 2"/>
          <p:cNvSpPr>
            <a:spLocks noGrp="1"/>
          </p:cNvSpPr>
          <p:nvPr>
            <p:ph idx="1"/>
          </p:nvPr>
        </p:nvSpPr>
        <p:spPr/>
        <p:txBody>
          <a:bodyPr/>
          <a:lstStyle/>
          <a:p>
            <a:pPr>
              <a:buNone/>
            </a:pPr>
            <a:r>
              <a:rPr lang="id-ID" dirty="0" smtClean="0"/>
              <a:t>	Kritik </a:t>
            </a:r>
            <a:r>
              <a:rPr lang="id-ID" dirty="0"/>
              <a:t>karya seni rupa memiliki perbedaan jenis berdasarkan dari tujuan kritik tersebut. Karena berbagai perbedaan tersebut, maka kritik seni pun terbagi menjadi beberapa macam, seperti pendapat Feldman (1967) yaitu: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857232"/>
            <a:ext cx="7286676" cy="3970318"/>
          </a:xfrm>
          <a:prstGeom prst="rect">
            <a:avLst/>
          </a:prstGeom>
        </p:spPr>
        <p:txBody>
          <a:bodyPr wrap="square">
            <a:spAutoFit/>
          </a:bodyPr>
          <a:lstStyle/>
          <a:p>
            <a:pPr algn="just"/>
            <a:r>
              <a:rPr lang="id-ID" sz="3600" b="1" dirty="0"/>
              <a:t>Kritik Populer (</a:t>
            </a:r>
            <a:r>
              <a:rPr lang="id-ID" sz="3600" b="1" i="1" dirty="0"/>
              <a:t>popular criticism</a:t>
            </a:r>
            <a:r>
              <a:rPr lang="id-ID" sz="3600" b="1" dirty="0"/>
              <a:t>)</a:t>
            </a:r>
          </a:p>
          <a:p>
            <a:pPr algn="just"/>
            <a:r>
              <a:rPr lang="id-ID" sz="3600" dirty="0"/>
              <a:t>Kritik populer adalah jenis kritik seni yang ditujukan untuk konsumsi masyarakat pada umumnya. Tanggapan yang disampaikan melalui kritik jenis ini bersifat pengenalan karya secara umum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714356"/>
            <a:ext cx="7286676" cy="3416320"/>
          </a:xfrm>
          <a:prstGeom prst="rect">
            <a:avLst/>
          </a:prstGeom>
        </p:spPr>
        <p:txBody>
          <a:bodyPr wrap="square">
            <a:spAutoFit/>
          </a:bodyPr>
          <a:lstStyle/>
          <a:p>
            <a:pPr algn="just"/>
            <a:r>
              <a:rPr lang="id-ID" sz="3600" b="1" dirty="0"/>
              <a:t>Kritik Jurnalis (</a:t>
            </a:r>
            <a:r>
              <a:rPr lang="id-ID" sz="3600" b="1" i="1" dirty="0"/>
              <a:t>journalistic criticism)</a:t>
            </a:r>
            <a:endParaRPr lang="id-ID" sz="3600" b="1" dirty="0"/>
          </a:p>
          <a:p>
            <a:pPr algn="just"/>
            <a:r>
              <a:rPr lang="id-ID" sz="3600" dirty="0"/>
              <a:t>Kritik jurnalis adalah jenis kritik seni yang hasil tanggapan atau penilaiannya disampaikan secara terbuka kepada publik melaui media massa khususnya surat kabar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642919"/>
            <a:ext cx="7143800" cy="5016758"/>
          </a:xfrm>
          <a:prstGeom prst="rect">
            <a:avLst/>
          </a:prstGeom>
        </p:spPr>
        <p:txBody>
          <a:bodyPr wrap="square">
            <a:spAutoFit/>
          </a:bodyPr>
          <a:lstStyle/>
          <a:p>
            <a:pPr algn="just"/>
            <a:r>
              <a:rPr lang="id-ID" sz="3200" b="1" dirty="0"/>
              <a:t>Kritik Keilmuan (</a:t>
            </a:r>
            <a:r>
              <a:rPr lang="id-ID" sz="3200" b="1" i="1" dirty="0"/>
              <a:t>scholarly criticism)</a:t>
            </a:r>
            <a:endParaRPr lang="id-ID" sz="3200" b="1" dirty="0"/>
          </a:p>
          <a:p>
            <a:pPr algn="just"/>
            <a:r>
              <a:rPr lang="id-ID" sz="3200" dirty="0"/>
              <a:t>Kritik keilmuan merupakan jenis kritik yang bersifat akademis dan memerlukan wawasan, pengetahuan, kemampuan dan kepekaan yang tinggi untuk menanggapi sebuah karya seni. Kritik jenis ini umumnya disampaikan oleh seorang kritikus yang sudah teruji kepakarannya dalam bidang seni rupa atau seni pada umumnya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346</Words>
  <Application>Microsoft Office PowerPoint</Application>
  <PresentationFormat>On-screen Show (4:3)</PresentationFormat>
  <Paragraphs>25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Kritik karya seni rupa</vt:lpstr>
      <vt:lpstr>Pengertian Kritik</vt:lpstr>
      <vt:lpstr>Kritik karya seni rupa</vt:lpstr>
      <vt:lpstr>Fungsi Kritik Seni </vt:lpstr>
      <vt:lpstr>Slide 5</vt:lpstr>
      <vt:lpstr>Jenis Kritik Seni </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Kritik karya seni rupa</dc:title>
  <dc:creator>DELL</dc:creator>
  <cp:lastModifiedBy>DELL</cp:lastModifiedBy>
  <cp:revision>2</cp:revision>
  <dcterms:created xsi:type="dcterms:W3CDTF">2021-01-08T03:44:30Z</dcterms:created>
  <dcterms:modified xsi:type="dcterms:W3CDTF">2021-01-08T03:54:55Z</dcterms:modified>
</cp:coreProperties>
</file>