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64" r:id="rId9"/>
    <p:sldId id="272" r:id="rId10"/>
    <p:sldId id="263" r:id="rId11"/>
    <p:sldId id="262" r:id="rId12"/>
    <p:sldId id="261" r:id="rId13"/>
    <p:sldId id="258" r:id="rId14"/>
    <p:sldId id="260" r:id="rId15"/>
    <p:sldId id="259" r:id="rId16"/>
    <p:sldId id="280" r:id="rId17"/>
    <p:sldId id="281" r:id="rId18"/>
    <p:sldId id="279" r:id="rId19"/>
    <p:sldId id="286" r:id="rId20"/>
    <p:sldId id="278" r:id="rId21"/>
    <p:sldId id="277" r:id="rId22"/>
    <p:sldId id="276" r:id="rId23"/>
    <p:sldId id="287" r:id="rId24"/>
    <p:sldId id="275" r:id="rId25"/>
    <p:sldId id="288" r:id="rId26"/>
    <p:sldId id="274" r:id="rId27"/>
    <p:sldId id="282" r:id="rId28"/>
    <p:sldId id="289" r:id="rId29"/>
    <p:sldId id="283" r:id="rId30"/>
    <p:sldId id="284" r:id="rId31"/>
    <p:sldId id="296" r:id="rId32"/>
    <p:sldId id="297" r:id="rId33"/>
    <p:sldId id="293" r:id="rId34"/>
    <p:sldId id="292" r:id="rId35"/>
    <p:sldId id="298" r:id="rId36"/>
    <p:sldId id="294" r:id="rId37"/>
    <p:sldId id="295" r:id="rId3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p:scale>
          <a:sx n="55" d="100"/>
          <a:sy n="55" d="100"/>
        </p:scale>
        <p:origin x="546"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DA26A-E76B-4400-922F-B6EC5B6E91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xmlns="" id="{75B6088E-CAAC-48E9-B0FC-D015AB1776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xmlns="" id="{79AF7BCB-939C-4839-ABAA-3FA76AAD93A9}"/>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5" name="Footer Placeholder 4">
            <a:extLst>
              <a:ext uri="{FF2B5EF4-FFF2-40B4-BE49-F238E27FC236}">
                <a16:creationId xmlns:a16="http://schemas.microsoft.com/office/drawing/2014/main" xmlns="" id="{26ABFEEF-08AA-40D0-A5F3-A4E213F4D6B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3A3A2ECD-AE31-4E41-98B3-002433D391C0}"/>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3616286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23514-39F0-45FF-B64B-D1323B30795D}"/>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F71F43FD-006D-4084-A8D1-177606092C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D3A25A02-F45B-44C8-AC96-9629AC2B313B}"/>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5" name="Footer Placeholder 4">
            <a:extLst>
              <a:ext uri="{FF2B5EF4-FFF2-40B4-BE49-F238E27FC236}">
                <a16:creationId xmlns:a16="http://schemas.microsoft.com/office/drawing/2014/main" xmlns="" id="{7F54769F-13D6-449B-A8FF-CDEBDC2A493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2C72A296-0E30-423A-ABBD-36B914188B68}"/>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320321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A49F68-E68C-42DB-B463-95FE32A0B6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94061D1D-BEAB-4081-B85D-1517675DC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48AF35C7-A74E-4F66-8E14-8F017135ADCC}"/>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5" name="Footer Placeholder 4">
            <a:extLst>
              <a:ext uri="{FF2B5EF4-FFF2-40B4-BE49-F238E27FC236}">
                <a16:creationId xmlns:a16="http://schemas.microsoft.com/office/drawing/2014/main" xmlns="" id="{2580D9E9-4190-4F02-A137-C9625C8A4871}"/>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83C288D9-622C-4DE7-B116-85000EAF6FE3}"/>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413376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2045F-567A-4487-ACE1-72B36E973A5F}"/>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C1B83375-A04C-4DC5-9B23-0A061D3F2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103F81B8-3647-4AEC-9784-6C08DFF4B209}"/>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5" name="Footer Placeholder 4">
            <a:extLst>
              <a:ext uri="{FF2B5EF4-FFF2-40B4-BE49-F238E27FC236}">
                <a16:creationId xmlns:a16="http://schemas.microsoft.com/office/drawing/2014/main" xmlns="" id="{D18FED5C-9882-483E-A82C-F3AB417B4D8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6BD0D1D5-6FC0-4BB7-AC36-A0E066C3D40D}"/>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314512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A890EC-C99A-4D06-959C-DAFD26552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xmlns="" id="{09DABD79-512E-4C4A-8F97-039AE088E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173E7E-DC41-4ACC-8173-0EA187F4AEC3}"/>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5" name="Footer Placeholder 4">
            <a:extLst>
              <a:ext uri="{FF2B5EF4-FFF2-40B4-BE49-F238E27FC236}">
                <a16:creationId xmlns:a16="http://schemas.microsoft.com/office/drawing/2014/main" xmlns="" id="{C15AFC66-1D3D-4AE5-8A50-25D9ED0B34E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54521914-5E1F-42D3-B99D-FBC1BD42914A}"/>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262509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90F71C-D52E-4F48-94C5-56D3F1926CA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FA56F612-7228-4206-9742-F4A3A8C61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xmlns="" id="{AD9AF1CD-1214-4D20-839F-EA5023AB83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xmlns="" id="{D55E7A5A-3EF7-4EBE-997E-8B84011F3DE6}"/>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6" name="Footer Placeholder 5">
            <a:extLst>
              <a:ext uri="{FF2B5EF4-FFF2-40B4-BE49-F238E27FC236}">
                <a16:creationId xmlns:a16="http://schemas.microsoft.com/office/drawing/2014/main" xmlns="" id="{96BEEBA6-AB1F-4E4E-B884-D62B12F6A4D5}"/>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B0398897-08A1-46B4-A307-3B1C186C8FD5}"/>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260634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2B72E-9529-456C-AE73-F8FD9BBBD8DF}"/>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E1EBE235-BE83-4042-9BE0-BEED5162E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CC42231-D245-4F3D-BF01-7518DE2D2B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xmlns="" id="{424F67C7-BD07-4EB9-AABA-1E88969F9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0B3CA8B-5D1D-46F2-AD5C-6B20D501C7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xmlns="" id="{BD08C4AF-31F0-4AD7-9515-C7D73D82B99C}"/>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8" name="Footer Placeholder 7">
            <a:extLst>
              <a:ext uri="{FF2B5EF4-FFF2-40B4-BE49-F238E27FC236}">
                <a16:creationId xmlns:a16="http://schemas.microsoft.com/office/drawing/2014/main" xmlns="" id="{195056AA-D387-4BBC-ADE4-6675E89011A8}"/>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xmlns="" id="{025A3ABA-C6B2-4CB6-B7A5-933C670BA74B}"/>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174522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C253E2-2334-4BD5-83C0-829E0CB7B15A}"/>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xmlns="" id="{915BD50A-AF7D-4A36-A2DC-D8D2CA126D3C}"/>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4" name="Footer Placeholder 3">
            <a:extLst>
              <a:ext uri="{FF2B5EF4-FFF2-40B4-BE49-F238E27FC236}">
                <a16:creationId xmlns:a16="http://schemas.microsoft.com/office/drawing/2014/main" xmlns="" id="{6AE2886D-5F80-42C9-B319-AC0BABBED3DC}"/>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xmlns="" id="{8DC5BD42-0975-4B35-B692-51B2ABBF565A}"/>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13159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D207A56-8B22-4307-B933-E1AA66A1B1C3}"/>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3" name="Footer Placeholder 2">
            <a:extLst>
              <a:ext uri="{FF2B5EF4-FFF2-40B4-BE49-F238E27FC236}">
                <a16:creationId xmlns:a16="http://schemas.microsoft.com/office/drawing/2014/main" xmlns="" id="{D56A8785-8422-4B9E-B040-0EDECD9BD03E}"/>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xmlns="" id="{DF9B8B4C-4187-491F-ADF9-47D00180F572}"/>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281408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A4D8D-0EEB-4B0B-B0D5-831037CF1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39F04FB5-36AD-45B4-9996-2532B5C4AD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xmlns="" id="{0EC37D38-BDAF-41F0-AFD7-0068735C7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98D0BB-D033-4A75-87AD-F179FB12809B}"/>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6" name="Footer Placeholder 5">
            <a:extLst>
              <a:ext uri="{FF2B5EF4-FFF2-40B4-BE49-F238E27FC236}">
                <a16:creationId xmlns:a16="http://schemas.microsoft.com/office/drawing/2014/main" xmlns="" id="{1A022A48-FB27-44D3-AB8E-99F2DDA17C1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B88B870C-6497-4518-B894-64BBF21078E6}"/>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199872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0518E-A5DB-4EE8-BCA1-7A720ECA82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xmlns="" id="{78FC5311-2591-4809-B2C5-97E61B890E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xmlns="" id="{2BFE8BA1-40C3-449C-8509-46F4DF9F9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62B459-E653-4E82-B791-D62587CC26F2}"/>
              </a:ext>
            </a:extLst>
          </p:cNvPr>
          <p:cNvSpPr>
            <a:spLocks noGrp="1"/>
          </p:cNvSpPr>
          <p:nvPr>
            <p:ph type="dt" sz="half" idx="10"/>
          </p:nvPr>
        </p:nvSpPr>
        <p:spPr/>
        <p:txBody>
          <a:bodyPr/>
          <a:lstStyle/>
          <a:p>
            <a:fld id="{34162C0F-A4A7-440A-9B96-3347A1C66AB8}" type="datetimeFigureOut">
              <a:rPr lang="id-ID" smtClean="0"/>
              <a:t>17/05/2022</a:t>
            </a:fld>
            <a:endParaRPr lang="id-ID"/>
          </a:p>
        </p:txBody>
      </p:sp>
      <p:sp>
        <p:nvSpPr>
          <p:cNvPr id="6" name="Footer Placeholder 5">
            <a:extLst>
              <a:ext uri="{FF2B5EF4-FFF2-40B4-BE49-F238E27FC236}">
                <a16:creationId xmlns:a16="http://schemas.microsoft.com/office/drawing/2014/main" xmlns="" id="{9D1BA2D4-493B-45B4-B94B-C430C94E2B8C}"/>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1725CED1-BE1A-4059-AD13-4EDFDE36D483}"/>
              </a:ext>
            </a:extLst>
          </p:cNvPr>
          <p:cNvSpPr>
            <a:spLocks noGrp="1"/>
          </p:cNvSpPr>
          <p:nvPr>
            <p:ph type="sldNum" sz="quarter" idx="12"/>
          </p:nvPr>
        </p:nvSpPr>
        <p:spPr/>
        <p:txBody>
          <a:bodyPr/>
          <a:lstStyle/>
          <a:p>
            <a:fld id="{250B336D-2A09-4455-89BC-7F6E78D2F0BA}" type="slidenum">
              <a:rPr lang="id-ID" smtClean="0"/>
              <a:t>‹#›</a:t>
            </a:fld>
            <a:endParaRPr lang="id-ID"/>
          </a:p>
        </p:txBody>
      </p:sp>
    </p:spTree>
    <p:extLst>
      <p:ext uri="{BB962C8B-B14F-4D97-AF65-F5344CB8AC3E}">
        <p14:creationId xmlns:p14="http://schemas.microsoft.com/office/powerpoint/2010/main" val="186626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A0DC564-4559-4DB1-9B64-00C7E3093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11826AF2-A168-430D-B0FA-9B65400BD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881400AB-D20D-4163-90D1-7F151B35F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62C0F-A4A7-440A-9B96-3347A1C66AB8}" type="datetimeFigureOut">
              <a:rPr lang="id-ID" smtClean="0"/>
              <a:t>17/05/2022</a:t>
            </a:fld>
            <a:endParaRPr lang="id-ID"/>
          </a:p>
        </p:txBody>
      </p:sp>
      <p:sp>
        <p:nvSpPr>
          <p:cNvPr id="5" name="Footer Placeholder 4">
            <a:extLst>
              <a:ext uri="{FF2B5EF4-FFF2-40B4-BE49-F238E27FC236}">
                <a16:creationId xmlns:a16="http://schemas.microsoft.com/office/drawing/2014/main" xmlns="" id="{5500DD5E-C064-4029-A88F-1BE06EBA8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xmlns="" id="{503F257F-AB2C-4CD7-B640-2E875C05B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B336D-2A09-4455-89BC-7F6E78D2F0BA}" type="slidenum">
              <a:rPr lang="id-ID" smtClean="0"/>
              <a:t>‹#›</a:t>
            </a:fld>
            <a:endParaRPr lang="id-ID"/>
          </a:p>
        </p:txBody>
      </p:sp>
    </p:spTree>
    <p:extLst>
      <p:ext uri="{BB962C8B-B14F-4D97-AF65-F5344CB8AC3E}">
        <p14:creationId xmlns:p14="http://schemas.microsoft.com/office/powerpoint/2010/main" val="83874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B41DB-A287-494B-9136-D491C11B2E48}"/>
              </a:ext>
            </a:extLst>
          </p:cNvPr>
          <p:cNvSpPr>
            <a:spLocks noGrp="1"/>
          </p:cNvSpPr>
          <p:nvPr>
            <p:ph type="ctrTitle"/>
          </p:nvPr>
        </p:nvSpPr>
        <p:spPr/>
        <p:txBody>
          <a:bodyPr>
            <a:normAutofit fontScale="90000"/>
          </a:bodyPr>
          <a:lstStyle/>
          <a:p>
            <a:r>
              <a:rPr lang="id-ID" dirty="0"/>
              <a:t>KONSERVASI   FLORA DAN FAUNA DI INDONESIA DAN  DUNIA</a:t>
            </a:r>
          </a:p>
        </p:txBody>
      </p:sp>
      <p:sp>
        <p:nvSpPr>
          <p:cNvPr id="3" name="Subtitle 2">
            <a:extLst>
              <a:ext uri="{FF2B5EF4-FFF2-40B4-BE49-F238E27FC236}">
                <a16:creationId xmlns:a16="http://schemas.microsoft.com/office/drawing/2014/main" xmlns="" id="{7FA73B5B-A37F-4AA2-9B3A-3FC7BC632ED3}"/>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183314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33E4EF-A0C9-40A5-85E3-AA9EB60DEF8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AD598D6C-C2A4-449B-970B-CF9D3E4A9D29}"/>
              </a:ext>
            </a:extLst>
          </p:cNvPr>
          <p:cNvSpPr>
            <a:spLocks noGrp="1"/>
          </p:cNvSpPr>
          <p:nvPr>
            <p:ph idx="1"/>
          </p:nvPr>
        </p:nvSpPr>
        <p:spPr/>
        <p:txBody>
          <a:bodyPr>
            <a:normAutofit/>
          </a:bodyPr>
          <a:lstStyle/>
          <a:p>
            <a:pPr marL="0" indent="0">
              <a:buNone/>
            </a:pPr>
            <a:r>
              <a:rPr lang="id-ID" sz="4800" dirty="0"/>
              <a:t>Di Indonesia sendiri, terdapat lebih dari seratus cagar alam mulai dari cagar alam hutan pinus di Aceh, sampai cagar alam pegunungan fakfak di Papua Barat. Berikut adalah beberapa daftar cagar alam beserta jenis flora yang dilindungi:</a:t>
            </a:r>
          </a:p>
        </p:txBody>
      </p:sp>
    </p:spTree>
    <p:extLst>
      <p:ext uri="{BB962C8B-B14F-4D97-AF65-F5344CB8AC3E}">
        <p14:creationId xmlns:p14="http://schemas.microsoft.com/office/powerpoint/2010/main" val="426365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BF4CD-2463-4922-B574-6FB9DE3F5E1D}"/>
              </a:ext>
            </a:extLst>
          </p:cNvPr>
          <p:cNvSpPr>
            <a:spLocks noGrp="1"/>
          </p:cNvSpPr>
          <p:nvPr>
            <p:ph type="title"/>
          </p:nvPr>
        </p:nvSpPr>
        <p:spPr/>
        <p:txBody>
          <a:bodyPr/>
          <a:lstStyle/>
          <a:p>
            <a:r>
              <a:rPr lang="id-ID" dirty="0"/>
              <a:t>CAGAR ALAM DI INDONESIA</a:t>
            </a:r>
          </a:p>
        </p:txBody>
      </p:sp>
      <p:pic>
        <p:nvPicPr>
          <p:cNvPr id="4" name="Content Placeholder 3">
            <a:extLst>
              <a:ext uri="{FF2B5EF4-FFF2-40B4-BE49-F238E27FC236}">
                <a16:creationId xmlns:a16="http://schemas.microsoft.com/office/drawing/2014/main" xmlns="" id="{B62318C4-803B-40D2-A50A-7EC84E2078E9}"/>
              </a:ext>
            </a:extLst>
          </p:cNvPr>
          <p:cNvPicPr>
            <a:picLocks noGrp="1" noChangeAspect="1"/>
          </p:cNvPicPr>
          <p:nvPr>
            <p:ph idx="1"/>
          </p:nvPr>
        </p:nvPicPr>
        <p:blipFill>
          <a:blip r:embed="rId2"/>
          <a:stretch>
            <a:fillRect/>
          </a:stretch>
        </p:blipFill>
        <p:spPr>
          <a:xfrm>
            <a:off x="1814513" y="2000250"/>
            <a:ext cx="9539287" cy="4343399"/>
          </a:xfrm>
          <a:prstGeom prst="rect">
            <a:avLst/>
          </a:prstGeom>
        </p:spPr>
      </p:pic>
    </p:spTree>
    <p:extLst>
      <p:ext uri="{BB962C8B-B14F-4D97-AF65-F5344CB8AC3E}">
        <p14:creationId xmlns:p14="http://schemas.microsoft.com/office/powerpoint/2010/main" val="134514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0EC5A-5631-4E04-A6EF-953C4707B43C}"/>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3399418-B17D-457B-8572-208C84B9C54C}"/>
              </a:ext>
            </a:extLst>
          </p:cNvPr>
          <p:cNvSpPr>
            <a:spLocks noGrp="1"/>
          </p:cNvSpPr>
          <p:nvPr>
            <p:ph idx="1"/>
          </p:nvPr>
        </p:nvSpPr>
        <p:spPr>
          <a:xfrm>
            <a:off x="566738" y="1939925"/>
            <a:ext cx="10515600" cy="4351338"/>
          </a:xfrm>
        </p:spPr>
        <p:txBody>
          <a:bodyPr>
            <a:normAutofit fontScale="92500"/>
          </a:bodyPr>
          <a:lstStyle/>
          <a:p>
            <a:pPr marL="0" indent="0">
              <a:buNone/>
            </a:pPr>
            <a:r>
              <a:rPr lang="id-ID" sz="3900" b="1" dirty="0"/>
              <a:t>2. Suaka Margasatwa</a:t>
            </a:r>
            <a:endParaRPr lang="id-ID" sz="3900" dirty="0"/>
          </a:p>
          <a:p>
            <a:pPr marL="0" indent="0">
              <a:buNone/>
            </a:pPr>
            <a:r>
              <a:rPr lang="id-ID" sz="4400" dirty="0"/>
              <a:t>Sama halnya dengan cagar alam, suaka margasatwa juga merupakan kawasan suaka alam yang membantu menjaga berlangsungnya kehidupan suatu jenis makhluk hidup yang khas di daerah tertentu. Bedanya, </a:t>
            </a:r>
            <a:r>
              <a:rPr lang="id-ID" sz="4400" b="1" dirty="0"/>
              <a:t>jenis yang dijaga di sini adalah fauna.</a:t>
            </a:r>
            <a:endParaRPr lang="id-ID" sz="4400" dirty="0"/>
          </a:p>
          <a:p>
            <a:endParaRPr lang="id-ID" dirty="0"/>
          </a:p>
        </p:txBody>
      </p:sp>
    </p:spTree>
    <p:extLst>
      <p:ext uri="{BB962C8B-B14F-4D97-AF65-F5344CB8AC3E}">
        <p14:creationId xmlns:p14="http://schemas.microsoft.com/office/powerpoint/2010/main" val="359750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18823-F383-40DE-8E97-EAC7BD990E83}"/>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7487A456-F38B-47A1-84B0-3069B4D97876}"/>
              </a:ext>
            </a:extLst>
          </p:cNvPr>
          <p:cNvPicPr>
            <a:picLocks noGrp="1" noChangeAspect="1"/>
          </p:cNvPicPr>
          <p:nvPr>
            <p:ph idx="1"/>
          </p:nvPr>
        </p:nvPicPr>
        <p:blipFill>
          <a:blip r:embed="rId2"/>
          <a:stretch>
            <a:fillRect/>
          </a:stretch>
        </p:blipFill>
        <p:spPr>
          <a:xfrm>
            <a:off x="838200" y="1814513"/>
            <a:ext cx="11353800" cy="4557712"/>
          </a:xfrm>
          <a:prstGeom prst="rect">
            <a:avLst/>
          </a:prstGeom>
        </p:spPr>
      </p:pic>
      <p:sp>
        <p:nvSpPr>
          <p:cNvPr id="5" name="Rectangle 4">
            <a:extLst>
              <a:ext uri="{FF2B5EF4-FFF2-40B4-BE49-F238E27FC236}">
                <a16:creationId xmlns:a16="http://schemas.microsoft.com/office/drawing/2014/main" xmlns="" id="{5D0FE7AD-C65D-4AA0-9CC4-DE4F1E793217}"/>
              </a:ext>
            </a:extLst>
          </p:cNvPr>
          <p:cNvSpPr/>
          <p:nvPr/>
        </p:nvSpPr>
        <p:spPr>
          <a:xfrm>
            <a:off x="3158529" y="6359029"/>
            <a:ext cx="5874942" cy="369332"/>
          </a:xfrm>
          <a:prstGeom prst="rect">
            <a:avLst/>
          </a:prstGeom>
        </p:spPr>
        <p:txBody>
          <a:bodyPr wrap="square">
            <a:spAutoFit/>
          </a:bodyPr>
          <a:lstStyle/>
          <a:p>
            <a:r>
              <a:rPr lang="id-ID" b="0" i="0" dirty="0">
                <a:solidFill>
                  <a:srgbClr val="000000"/>
                </a:solidFill>
                <a:effectLst/>
                <a:latin typeface="-apple-system"/>
              </a:rPr>
              <a:t>Penangkaran rusa di suaka margasatwa Bawean, Jawa Timur </a:t>
            </a:r>
            <a:endParaRPr lang="id-ID" dirty="0"/>
          </a:p>
        </p:txBody>
      </p:sp>
    </p:spTree>
    <p:extLst>
      <p:ext uri="{BB962C8B-B14F-4D97-AF65-F5344CB8AC3E}">
        <p14:creationId xmlns:p14="http://schemas.microsoft.com/office/powerpoint/2010/main" val="1606767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AC1EC-432E-4A33-AEDB-425F26FEA8F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B97D5185-9E07-4502-8491-18C8ADFC18E1}"/>
              </a:ext>
            </a:extLst>
          </p:cNvPr>
          <p:cNvSpPr>
            <a:spLocks noGrp="1"/>
          </p:cNvSpPr>
          <p:nvPr>
            <p:ph idx="1"/>
          </p:nvPr>
        </p:nvSpPr>
        <p:spPr/>
        <p:txBody>
          <a:bodyPr>
            <a:normAutofit/>
          </a:bodyPr>
          <a:lstStyle/>
          <a:p>
            <a:pPr marL="0" indent="0">
              <a:buNone/>
            </a:pPr>
            <a:r>
              <a:rPr lang="id-ID" sz="5400" dirty="0"/>
              <a:t>Untuk memudahkan cara membedakan keduanya, ingat, ada kata "satwa" di suaka margasatwa. Sementara cagar alam lebih berfokus kepada "alam" alias flora.</a:t>
            </a:r>
          </a:p>
        </p:txBody>
      </p:sp>
    </p:spTree>
    <p:extLst>
      <p:ext uri="{BB962C8B-B14F-4D97-AF65-F5344CB8AC3E}">
        <p14:creationId xmlns:p14="http://schemas.microsoft.com/office/powerpoint/2010/main" val="381410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9F4DA-C2EB-407C-A0DD-51DC12F1E4C1}"/>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3CAFF727-541C-4A13-90B2-21D0728B54DC}"/>
              </a:ext>
            </a:extLst>
          </p:cNvPr>
          <p:cNvPicPr>
            <a:picLocks noGrp="1" noChangeAspect="1"/>
          </p:cNvPicPr>
          <p:nvPr>
            <p:ph idx="1"/>
          </p:nvPr>
        </p:nvPicPr>
        <p:blipFill>
          <a:blip r:embed="rId2"/>
          <a:stretch>
            <a:fillRect/>
          </a:stretch>
        </p:blipFill>
        <p:spPr>
          <a:xfrm>
            <a:off x="838200" y="1843088"/>
            <a:ext cx="10515600" cy="3600449"/>
          </a:xfrm>
          <a:prstGeom prst="rect">
            <a:avLst/>
          </a:prstGeom>
        </p:spPr>
      </p:pic>
    </p:spTree>
    <p:extLst>
      <p:ext uri="{BB962C8B-B14F-4D97-AF65-F5344CB8AC3E}">
        <p14:creationId xmlns:p14="http://schemas.microsoft.com/office/powerpoint/2010/main" val="248073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46A53C-0899-4FC8-84A9-EA0A72FA1D2C}"/>
              </a:ext>
            </a:extLst>
          </p:cNvPr>
          <p:cNvSpPr>
            <a:spLocks noGrp="1"/>
          </p:cNvSpPr>
          <p:nvPr>
            <p:ph type="title"/>
          </p:nvPr>
        </p:nvSpPr>
        <p:spPr/>
        <p:txBody>
          <a:bodyPr/>
          <a:lstStyle/>
          <a:p>
            <a:r>
              <a:rPr lang="id-ID" dirty="0"/>
              <a:t>KAWASAN PELESTARIAN AALAM</a:t>
            </a:r>
          </a:p>
        </p:txBody>
      </p:sp>
      <p:sp>
        <p:nvSpPr>
          <p:cNvPr id="3" name="Content Placeholder 2">
            <a:extLst>
              <a:ext uri="{FF2B5EF4-FFF2-40B4-BE49-F238E27FC236}">
                <a16:creationId xmlns:a16="http://schemas.microsoft.com/office/drawing/2014/main" xmlns="" id="{453B148A-AA05-4E20-AB43-CA124C8339C5}"/>
              </a:ext>
            </a:extLst>
          </p:cNvPr>
          <p:cNvSpPr>
            <a:spLocks noGrp="1"/>
          </p:cNvSpPr>
          <p:nvPr>
            <p:ph idx="1"/>
          </p:nvPr>
        </p:nvSpPr>
        <p:spPr/>
        <p:txBody>
          <a:bodyPr/>
          <a:lstStyle/>
          <a:p>
            <a:r>
              <a:rPr lang="id-ID" sz="4000" b="1" dirty="0"/>
              <a:t>1. Taman Nasional</a:t>
            </a:r>
            <a:endParaRPr lang="id-ID" sz="4000" dirty="0"/>
          </a:p>
          <a:p>
            <a:r>
              <a:rPr lang="id-ID" sz="4000" dirty="0"/>
              <a:t> Film yang mengisahkan tentang enam sahabat yang sama-sama mendaki gunung bromo? </a:t>
            </a:r>
            <a:r>
              <a:rPr lang="id-ID" sz="4000" i="1" dirty="0"/>
              <a:t>Nah, </a:t>
            </a:r>
            <a:r>
              <a:rPr lang="id-ID" sz="4000" dirty="0"/>
              <a:t>gunung bromo itu termasuk ke dalam salah satu kawasan Taman Nasional. Nama aslinya, Taman Nasional Bromo Tengger Semeru.</a:t>
            </a:r>
          </a:p>
          <a:p>
            <a:endParaRPr lang="id-ID" dirty="0"/>
          </a:p>
        </p:txBody>
      </p:sp>
    </p:spTree>
    <p:extLst>
      <p:ext uri="{BB962C8B-B14F-4D97-AF65-F5344CB8AC3E}">
        <p14:creationId xmlns:p14="http://schemas.microsoft.com/office/powerpoint/2010/main" val="237122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6AFBD-3CA4-4B89-AFE3-79692A99F1BF}"/>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39BB99FB-8593-431C-A7A7-23E2057DB423}"/>
              </a:ext>
            </a:extLst>
          </p:cNvPr>
          <p:cNvPicPr>
            <a:picLocks noGrp="1" noChangeAspect="1"/>
          </p:cNvPicPr>
          <p:nvPr>
            <p:ph idx="1"/>
          </p:nvPr>
        </p:nvPicPr>
        <p:blipFill>
          <a:blip r:embed="rId2"/>
          <a:stretch>
            <a:fillRect/>
          </a:stretch>
        </p:blipFill>
        <p:spPr>
          <a:xfrm>
            <a:off x="2228849" y="2105025"/>
            <a:ext cx="7343775" cy="3752850"/>
          </a:xfrm>
          <a:prstGeom prst="rect">
            <a:avLst/>
          </a:prstGeom>
        </p:spPr>
      </p:pic>
      <p:sp>
        <p:nvSpPr>
          <p:cNvPr id="5" name="Rectangle 4">
            <a:extLst>
              <a:ext uri="{FF2B5EF4-FFF2-40B4-BE49-F238E27FC236}">
                <a16:creationId xmlns:a16="http://schemas.microsoft.com/office/drawing/2014/main" xmlns="" id="{78BFF2C6-55DF-4832-A29F-69F7B9BF6F46}"/>
              </a:ext>
            </a:extLst>
          </p:cNvPr>
          <p:cNvSpPr/>
          <p:nvPr/>
        </p:nvSpPr>
        <p:spPr>
          <a:xfrm>
            <a:off x="3048000" y="5829985"/>
            <a:ext cx="6096000" cy="646331"/>
          </a:xfrm>
          <a:prstGeom prst="rect">
            <a:avLst/>
          </a:prstGeom>
        </p:spPr>
        <p:txBody>
          <a:bodyPr wrap="square">
            <a:spAutoFit/>
          </a:bodyPr>
          <a:lstStyle/>
          <a:p>
            <a:r>
              <a:rPr lang="id-ID" b="0" i="0" dirty="0">
                <a:solidFill>
                  <a:srgbClr val="000000"/>
                </a:solidFill>
                <a:effectLst/>
                <a:latin typeface="-apple-system"/>
              </a:rPr>
              <a:t>Keindahan gunung bromo di Taman Nasional Bromo Tengger lewat film 5cm </a:t>
            </a:r>
            <a:endParaRPr lang="id-ID" dirty="0"/>
          </a:p>
        </p:txBody>
      </p:sp>
    </p:spTree>
    <p:extLst>
      <p:ext uri="{BB962C8B-B14F-4D97-AF65-F5344CB8AC3E}">
        <p14:creationId xmlns:p14="http://schemas.microsoft.com/office/powerpoint/2010/main" val="4145196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F955B-B822-47A3-9C59-BB7EC9D3DD15}"/>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0DB39B2-D5D0-414F-8EA1-6B2930833C50}"/>
              </a:ext>
            </a:extLst>
          </p:cNvPr>
          <p:cNvSpPr>
            <a:spLocks noGrp="1"/>
          </p:cNvSpPr>
          <p:nvPr>
            <p:ph idx="1"/>
          </p:nvPr>
        </p:nvSpPr>
        <p:spPr/>
        <p:txBody>
          <a:bodyPr>
            <a:normAutofit lnSpcReduction="10000"/>
          </a:bodyPr>
          <a:lstStyle/>
          <a:p>
            <a:pPr marL="0" indent="0">
              <a:buNone/>
            </a:pPr>
            <a:r>
              <a:rPr lang="id-ID" dirty="0"/>
              <a:t> </a:t>
            </a:r>
            <a:r>
              <a:rPr lang="id-ID" sz="4000" dirty="0"/>
              <a:t>Bagaimana dengan komodo? Hewan yang menurut beberapa ahli merupakan keturunan dari dinosaurus itu terletak di pulau komodo, Nusa Tenggara Timur. </a:t>
            </a:r>
            <a:r>
              <a:rPr lang="id-ID" sz="4000" i="1" dirty="0"/>
              <a:t>Nah, </a:t>
            </a:r>
            <a:r>
              <a:rPr lang="id-ID" sz="4000" dirty="0"/>
              <a:t>demi “menyelamatkan” habitat dan jumlah komodo dari kepunahan, dibentuklah suatu cara penyelamatan konservasi yang bernama Taman Nasional Komodo.</a:t>
            </a:r>
            <a:endParaRPr lang="id-ID" dirty="0"/>
          </a:p>
        </p:txBody>
      </p:sp>
    </p:spTree>
    <p:extLst>
      <p:ext uri="{BB962C8B-B14F-4D97-AF65-F5344CB8AC3E}">
        <p14:creationId xmlns:p14="http://schemas.microsoft.com/office/powerpoint/2010/main" val="356150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BFC82926-F62D-42C8-8353-B1A44E4A8BAE}"/>
              </a:ext>
            </a:extLst>
          </p:cNvPr>
          <p:cNvPicPr>
            <a:picLocks noGrp="1" noChangeAspect="1"/>
          </p:cNvPicPr>
          <p:nvPr>
            <p:ph idx="1"/>
          </p:nvPr>
        </p:nvPicPr>
        <p:blipFill>
          <a:blip r:embed="rId2"/>
          <a:stretch>
            <a:fillRect/>
          </a:stretch>
        </p:blipFill>
        <p:spPr>
          <a:xfrm>
            <a:off x="668215" y="1828801"/>
            <a:ext cx="10685585" cy="4360984"/>
          </a:xfrm>
          <a:prstGeom prst="rect">
            <a:avLst/>
          </a:prstGeom>
        </p:spPr>
      </p:pic>
      <p:pic>
        <p:nvPicPr>
          <p:cNvPr id="5" name="Content Placeholder 3">
            <a:extLst>
              <a:ext uri="{FF2B5EF4-FFF2-40B4-BE49-F238E27FC236}">
                <a16:creationId xmlns:a16="http://schemas.microsoft.com/office/drawing/2014/main" xmlns="" id="{88F5E935-D1BE-4BD8-928F-30995BB642AD}"/>
              </a:ext>
            </a:extLst>
          </p:cNvPr>
          <p:cNvPicPr>
            <a:picLocks noChangeAspect="1"/>
          </p:cNvPicPr>
          <p:nvPr/>
        </p:nvPicPr>
        <p:blipFill>
          <a:blip r:embed="rId2"/>
          <a:stretch>
            <a:fillRect/>
          </a:stretch>
        </p:blipFill>
        <p:spPr>
          <a:xfrm>
            <a:off x="820615" y="1981201"/>
            <a:ext cx="10685585" cy="4360984"/>
          </a:xfrm>
          <a:prstGeom prst="rect">
            <a:avLst/>
          </a:prstGeom>
        </p:spPr>
      </p:pic>
      <p:pic>
        <p:nvPicPr>
          <p:cNvPr id="6" name="Content Placeholder 3">
            <a:extLst>
              <a:ext uri="{FF2B5EF4-FFF2-40B4-BE49-F238E27FC236}">
                <a16:creationId xmlns:a16="http://schemas.microsoft.com/office/drawing/2014/main" xmlns="" id="{63D0D0AD-0B40-45F9-9942-8C5F452CE69F}"/>
              </a:ext>
            </a:extLst>
          </p:cNvPr>
          <p:cNvPicPr>
            <a:picLocks noChangeAspect="1"/>
          </p:cNvPicPr>
          <p:nvPr/>
        </p:nvPicPr>
        <p:blipFill>
          <a:blip r:embed="rId2"/>
          <a:stretch>
            <a:fillRect/>
          </a:stretch>
        </p:blipFill>
        <p:spPr>
          <a:xfrm>
            <a:off x="545123" y="-6131170"/>
            <a:ext cx="10978662" cy="5398478"/>
          </a:xfrm>
          <a:prstGeom prst="rect">
            <a:avLst/>
          </a:prstGeom>
        </p:spPr>
      </p:pic>
      <p:sp>
        <p:nvSpPr>
          <p:cNvPr id="7" name="Rectangle 6">
            <a:extLst>
              <a:ext uri="{FF2B5EF4-FFF2-40B4-BE49-F238E27FC236}">
                <a16:creationId xmlns:a16="http://schemas.microsoft.com/office/drawing/2014/main" xmlns="" id="{E23624B7-8F53-4776-8440-90A4B27B1197}"/>
              </a:ext>
            </a:extLst>
          </p:cNvPr>
          <p:cNvSpPr/>
          <p:nvPr/>
        </p:nvSpPr>
        <p:spPr>
          <a:xfrm>
            <a:off x="3267807" y="6235901"/>
            <a:ext cx="6096000" cy="646331"/>
          </a:xfrm>
          <a:prstGeom prst="rect">
            <a:avLst/>
          </a:prstGeom>
        </p:spPr>
        <p:txBody>
          <a:bodyPr wrap="square">
            <a:spAutoFit/>
          </a:bodyPr>
          <a:lstStyle/>
          <a:p>
            <a:r>
              <a:rPr lang="id-ID" b="0" i="0" dirty="0">
                <a:solidFill>
                  <a:srgbClr val="000000"/>
                </a:solidFill>
                <a:effectLst/>
                <a:latin typeface="-apple-system"/>
              </a:rPr>
              <a:t>Perkelahian komodo di Taman Nasional Komodo, Nusa Tenggara Timur (sumbe: giphy.com</a:t>
            </a:r>
            <a:endParaRPr lang="id-ID" dirty="0"/>
          </a:p>
        </p:txBody>
      </p:sp>
    </p:spTree>
    <p:extLst>
      <p:ext uri="{BB962C8B-B14F-4D97-AF65-F5344CB8AC3E}">
        <p14:creationId xmlns:p14="http://schemas.microsoft.com/office/powerpoint/2010/main" val="295725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F8E812-7A6B-40DD-AD37-343E1DCFAD82}"/>
              </a:ext>
            </a:extLst>
          </p:cNvPr>
          <p:cNvSpPr>
            <a:spLocks noGrp="1"/>
          </p:cNvSpPr>
          <p:nvPr>
            <p:ph type="title"/>
          </p:nvPr>
        </p:nvSpPr>
        <p:spPr/>
        <p:txBody>
          <a:bodyPr/>
          <a:lstStyle/>
          <a:p>
            <a:r>
              <a:rPr lang="id-ID" dirty="0"/>
              <a:t>  1. PENGERTIAN KONSERVASI</a:t>
            </a:r>
          </a:p>
        </p:txBody>
      </p:sp>
      <p:sp>
        <p:nvSpPr>
          <p:cNvPr id="3" name="Content Placeholder 2">
            <a:extLst>
              <a:ext uri="{FF2B5EF4-FFF2-40B4-BE49-F238E27FC236}">
                <a16:creationId xmlns:a16="http://schemas.microsoft.com/office/drawing/2014/main" xmlns="" id="{50598443-E64E-4CAC-994D-CC551D341D50}"/>
              </a:ext>
            </a:extLst>
          </p:cNvPr>
          <p:cNvSpPr>
            <a:spLocks noGrp="1"/>
          </p:cNvSpPr>
          <p:nvPr>
            <p:ph idx="1"/>
          </p:nvPr>
        </p:nvSpPr>
        <p:spPr/>
        <p:txBody>
          <a:bodyPr>
            <a:normAutofit/>
          </a:bodyPr>
          <a:lstStyle/>
          <a:p>
            <a:r>
              <a:rPr lang="id-ID" sz="4400" dirty="0"/>
              <a:t>Pengelolaan biosfer secara efektif yang bertujuan untuk menjaga kelangsungan keanekaragaman flora dan fauna dan pemeliharaan keragaman genetik didalam suatu spesies, termasuk juga pemeliharaan fungsi biosfer  seperti ekosistem.</a:t>
            </a:r>
          </a:p>
        </p:txBody>
      </p:sp>
    </p:spTree>
    <p:extLst>
      <p:ext uri="{BB962C8B-B14F-4D97-AF65-F5344CB8AC3E}">
        <p14:creationId xmlns:p14="http://schemas.microsoft.com/office/powerpoint/2010/main" val="912546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77844-6436-4210-922F-646EC01E2EB0}"/>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359B1D86-03BC-4B82-B5D6-75F1DD85830F}"/>
              </a:ext>
            </a:extLst>
          </p:cNvPr>
          <p:cNvSpPr>
            <a:spLocks noGrp="1"/>
          </p:cNvSpPr>
          <p:nvPr>
            <p:ph idx="1"/>
          </p:nvPr>
        </p:nvSpPr>
        <p:spPr/>
        <p:txBody>
          <a:bodyPr>
            <a:normAutofit lnSpcReduction="10000"/>
          </a:bodyPr>
          <a:lstStyle/>
          <a:p>
            <a:r>
              <a:rPr lang="id-ID" sz="4000" dirty="0"/>
              <a:t>Jadi,</a:t>
            </a:r>
            <a:r>
              <a:rPr lang="id-ID" sz="4000" b="1" dirty="0"/>
              <a:t> Taman Nasional merupakan kawasan ekosistem asli yang dikelola</a:t>
            </a:r>
            <a:r>
              <a:rPr lang="id-ID" sz="4000" dirty="0"/>
              <a:t> untuk kepentingan tujuan peneliian, pendidikan, budidaya, pariwisata, dan rekreasi. Meskipun namanya taman nasional, tapi bukan berarti taman ini hanya ada di darat aja. Ada juga taman nasional yang dibuat untuk konservasi flora dan fauna laut. Salah satunya, Taman Nasional Bunaken.</a:t>
            </a:r>
          </a:p>
        </p:txBody>
      </p:sp>
    </p:spTree>
    <p:extLst>
      <p:ext uri="{BB962C8B-B14F-4D97-AF65-F5344CB8AC3E}">
        <p14:creationId xmlns:p14="http://schemas.microsoft.com/office/powerpoint/2010/main" val="76888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A036D-B283-4D19-A69E-33A9B5E593BC}"/>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416A937E-15B8-4759-92ED-166D42E8B850}"/>
              </a:ext>
            </a:extLst>
          </p:cNvPr>
          <p:cNvPicPr>
            <a:picLocks noGrp="1" noChangeAspect="1"/>
          </p:cNvPicPr>
          <p:nvPr>
            <p:ph idx="1"/>
          </p:nvPr>
        </p:nvPicPr>
        <p:blipFill>
          <a:blip r:embed="rId2"/>
          <a:stretch>
            <a:fillRect/>
          </a:stretch>
        </p:blipFill>
        <p:spPr>
          <a:xfrm>
            <a:off x="838200" y="1825625"/>
            <a:ext cx="10515600" cy="4293821"/>
          </a:xfrm>
          <a:prstGeom prst="rect">
            <a:avLst/>
          </a:prstGeom>
        </p:spPr>
      </p:pic>
      <p:sp>
        <p:nvSpPr>
          <p:cNvPr id="5" name="Rectangle 4">
            <a:extLst>
              <a:ext uri="{FF2B5EF4-FFF2-40B4-BE49-F238E27FC236}">
                <a16:creationId xmlns:a16="http://schemas.microsoft.com/office/drawing/2014/main" xmlns="" id="{CB0285F8-C45C-448F-B273-BACDAF701A6E}"/>
              </a:ext>
            </a:extLst>
          </p:cNvPr>
          <p:cNvSpPr/>
          <p:nvPr/>
        </p:nvSpPr>
        <p:spPr>
          <a:xfrm>
            <a:off x="4493542" y="6180969"/>
            <a:ext cx="3204916" cy="369332"/>
          </a:xfrm>
          <a:prstGeom prst="rect">
            <a:avLst/>
          </a:prstGeom>
        </p:spPr>
        <p:txBody>
          <a:bodyPr wrap="square">
            <a:spAutoFit/>
          </a:bodyPr>
          <a:lstStyle/>
          <a:p>
            <a:r>
              <a:rPr lang="nn-NO" b="0" i="0" dirty="0">
                <a:solidFill>
                  <a:srgbClr val="000000"/>
                </a:solidFill>
                <a:effectLst/>
                <a:latin typeface="-apple-system"/>
              </a:rPr>
              <a:t>Taman laut Bunaken di Manado </a:t>
            </a:r>
            <a:endParaRPr lang="id-ID" dirty="0"/>
          </a:p>
        </p:txBody>
      </p:sp>
    </p:spTree>
    <p:extLst>
      <p:ext uri="{BB962C8B-B14F-4D97-AF65-F5344CB8AC3E}">
        <p14:creationId xmlns:p14="http://schemas.microsoft.com/office/powerpoint/2010/main" val="26229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431D-5B0B-4D64-BE06-D1441A1542AE}"/>
              </a:ext>
            </a:extLst>
          </p:cNvPr>
          <p:cNvSpPr>
            <a:spLocks noGrp="1"/>
          </p:cNvSpPr>
          <p:nvPr>
            <p:ph type="title"/>
          </p:nvPr>
        </p:nvSpPr>
        <p:spPr/>
        <p:txBody>
          <a:bodyPr/>
          <a:lstStyle/>
          <a:p>
            <a:r>
              <a:rPr lang="id-ID" dirty="0"/>
              <a:t>Berikut adalah beberapa daftar Taman Nasional yang ada di Indonesia:</a:t>
            </a:r>
          </a:p>
        </p:txBody>
      </p:sp>
      <p:pic>
        <p:nvPicPr>
          <p:cNvPr id="4" name="Content Placeholder 3">
            <a:extLst>
              <a:ext uri="{FF2B5EF4-FFF2-40B4-BE49-F238E27FC236}">
                <a16:creationId xmlns:a16="http://schemas.microsoft.com/office/drawing/2014/main" xmlns="" id="{6295131D-6883-424E-B4B9-718401F1A5EA}"/>
              </a:ext>
            </a:extLst>
          </p:cNvPr>
          <p:cNvPicPr>
            <a:picLocks noGrp="1" noChangeAspect="1"/>
          </p:cNvPicPr>
          <p:nvPr>
            <p:ph idx="1"/>
          </p:nvPr>
        </p:nvPicPr>
        <p:blipFill>
          <a:blip r:embed="rId2"/>
          <a:stretch>
            <a:fillRect/>
          </a:stretch>
        </p:blipFill>
        <p:spPr>
          <a:xfrm>
            <a:off x="1002323" y="2198077"/>
            <a:ext cx="9952891" cy="4294797"/>
          </a:xfrm>
          <a:prstGeom prst="rect">
            <a:avLst/>
          </a:prstGeom>
        </p:spPr>
      </p:pic>
    </p:spTree>
    <p:extLst>
      <p:ext uri="{BB962C8B-B14F-4D97-AF65-F5344CB8AC3E}">
        <p14:creationId xmlns:p14="http://schemas.microsoft.com/office/powerpoint/2010/main" val="4051188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6B3286-4ED8-44CA-866E-95812E73328E}"/>
              </a:ext>
            </a:extLst>
          </p:cNvPr>
          <p:cNvSpPr>
            <a:spLocks noGrp="1"/>
          </p:cNvSpPr>
          <p:nvPr>
            <p:ph type="title"/>
          </p:nvPr>
        </p:nvSpPr>
        <p:spPr/>
        <p:txBody>
          <a:bodyPr/>
          <a:lstStyle/>
          <a:p>
            <a:r>
              <a:rPr lang="id-ID" dirty="0"/>
              <a:t>Manfaat dari Taman Nasional</a:t>
            </a:r>
          </a:p>
        </p:txBody>
      </p:sp>
      <p:sp>
        <p:nvSpPr>
          <p:cNvPr id="3" name="Content Placeholder 2">
            <a:extLst>
              <a:ext uri="{FF2B5EF4-FFF2-40B4-BE49-F238E27FC236}">
                <a16:creationId xmlns:a16="http://schemas.microsoft.com/office/drawing/2014/main" xmlns="" id="{BC9CC0F5-1950-4071-9395-93C6C1707DCE}"/>
              </a:ext>
            </a:extLst>
          </p:cNvPr>
          <p:cNvSpPr>
            <a:spLocks noGrp="1"/>
          </p:cNvSpPr>
          <p:nvPr>
            <p:ph idx="1"/>
          </p:nvPr>
        </p:nvSpPr>
        <p:spPr/>
        <p:txBody>
          <a:bodyPr/>
          <a:lstStyle/>
          <a:p>
            <a:pPr marL="0" indent="0">
              <a:buNone/>
            </a:pPr>
            <a:r>
              <a:rPr lang="id-ID" dirty="0"/>
              <a:t>1. Merupakan  kawasan yang memiliki nilai ekonomis</a:t>
            </a:r>
          </a:p>
          <a:p>
            <a:pPr marL="0" indent="0">
              <a:buNone/>
            </a:pPr>
            <a:r>
              <a:rPr lang="id-ID" dirty="0"/>
              <a:t>2. Dapat menjaga keseimbangan kehidupan, baik biotik maupun abiotik di daratan maupun di perairan</a:t>
            </a:r>
          </a:p>
          <a:p>
            <a:pPr marL="0" indent="0">
              <a:buNone/>
            </a:pPr>
            <a:r>
              <a:rPr lang="id-ID" dirty="0"/>
              <a:t>3. Memiliki keindahan sebagai objek wisata alam</a:t>
            </a:r>
          </a:p>
          <a:p>
            <a:pPr marL="0" indent="0">
              <a:buNone/>
            </a:pPr>
            <a:r>
              <a:rPr lang="id-ID" dirty="0"/>
              <a:t>4. Merupakan objek  dalam pengembangan ilmu      	pengetahuan,pendidikan dan penelitian</a:t>
            </a:r>
          </a:p>
          <a:p>
            <a:pPr marL="0" indent="0">
              <a:buNone/>
            </a:pPr>
            <a:r>
              <a:rPr lang="id-ID" dirty="0"/>
              <a:t>5. Keragaman sumber daya alam kawasan konservasi,baik didarat maupun di perairan.</a:t>
            </a:r>
          </a:p>
          <a:p>
            <a:endParaRPr lang="id-ID" dirty="0"/>
          </a:p>
        </p:txBody>
      </p:sp>
    </p:spTree>
    <p:extLst>
      <p:ext uri="{BB962C8B-B14F-4D97-AF65-F5344CB8AC3E}">
        <p14:creationId xmlns:p14="http://schemas.microsoft.com/office/powerpoint/2010/main" val="36824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EF5B23-7AD5-4D74-9E6E-0D1E3C0835F3}"/>
              </a:ext>
            </a:extLst>
          </p:cNvPr>
          <p:cNvSpPr>
            <a:spLocks noGrp="1"/>
          </p:cNvSpPr>
          <p:nvPr>
            <p:ph idx="1"/>
          </p:nvPr>
        </p:nvSpPr>
        <p:spPr>
          <a:xfrm>
            <a:off x="838200" y="562708"/>
            <a:ext cx="10515600" cy="5767754"/>
          </a:xfrm>
        </p:spPr>
        <p:txBody>
          <a:bodyPr>
            <a:normAutofit/>
          </a:bodyPr>
          <a:lstStyle/>
          <a:p>
            <a:pPr marL="0" indent="0">
              <a:buNone/>
            </a:pPr>
            <a:r>
              <a:rPr lang="id-ID" sz="4300" b="1" dirty="0"/>
              <a:t>2. Taman Hutan Raya</a:t>
            </a:r>
            <a:r>
              <a:rPr lang="id-ID" sz="3500" dirty="0"/>
              <a:t> </a:t>
            </a:r>
          </a:p>
          <a:p>
            <a:pPr marL="0" indent="0">
              <a:buNone/>
            </a:pPr>
            <a:r>
              <a:rPr lang="id-ID" sz="4800" dirty="0"/>
              <a:t>Taman hutan raya adalah </a:t>
            </a:r>
            <a:r>
              <a:rPr lang="id-ID" sz="4800" b="1" dirty="0"/>
              <a:t>kawasan pelestarian alam yang bertujuan untuk koleksi tumbuhan  atau</a:t>
            </a:r>
            <a:r>
              <a:rPr lang="id-ID" sz="4800" dirty="0"/>
              <a:t> satwa yang alami   yang dimanfaatkan bagi kepentingan umum, seperti misalnya: penelitian, ilmu pengetahuan, pendidikan, pariwisata, dan rekreasi.</a:t>
            </a:r>
            <a:endParaRPr lang="id-ID" sz="5800" b="1" dirty="0"/>
          </a:p>
          <a:p>
            <a:endParaRPr lang="id-ID" sz="3600" dirty="0"/>
          </a:p>
        </p:txBody>
      </p:sp>
    </p:spTree>
    <p:extLst>
      <p:ext uri="{BB962C8B-B14F-4D97-AF65-F5344CB8AC3E}">
        <p14:creationId xmlns:p14="http://schemas.microsoft.com/office/powerpoint/2010/main" val="337628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5245C-668B-4CDA-9622-B5C3FC5C45DB}"/>
              </a:ext>
            </a:extLst>
          </p:cNvPr>
          <p:cNvSpPr>
            <a:spLocks noGrp="1"/>
          </p:cNvSpPr>
          <p:nvPr>
            <p:ph type="title"/>
          </p:nvPr>
        </p:nvSpPr>
        <p:spPr/>
        <p:txBody>
          <a:bodyPr/>
          <a:lstStyle/>
          <a:p>
            <a:r>
              <a:rPr lang="id-ID" dirty="0"/>
              <a:t>Kriteria wilayah yang ditetapkan sebagai Kawasan Taman Hutan Raya</a:t>
            </a:r>
          </a:p>
        </p:txBody>
      </p:sp>
      <p:sp>
        <p:nvSpPr>
          <p:cNvPr id="3" name="Content Placeholder 2">
            <a:extLst>
              <a:ext uri="{FF2B5EF4-FFF2-40B4-BE49-F238E27FC236}">
                <a16:creationId xmlns:a16="http://schemas.microsoft.com/office/drawing/2014/main" xmlns="" id="{E7FD5A9D-33A3-446B-9143-87047935FE7B}"/>
              </a:ext>
            </a:extLst>
          </p:cNvPr>
          <p:cNvSpPr>
            <a:spLocks noGrp="1"/>
          </p:cNvSpPr>
          <p:nvPr>
            <p:ph idx="1"/>
          </p:nvPr>
        </p:nvSpPr>
        <p:spPr/>
        <p:txBody>
          <a:bodyPr>
            <a:normAutofit lnSpcReduction="10000"/>
          </a:bodyPr>
          <a:lstStyle/>
          <a:p>
            <a:pPr marL="0" indent="0">
              <a:buNone/>
            </a:pPr>
            <a:r>
              <a:rPr lang="id-ID" sz="4400" dirty="0"/>
              <a:t>1. Merupakan kawasan dengan ciri khas asli atau buatan</a:t>
            </a:r>
          </a:p>
          <a:p>
            <a:pPr marL="0" indent="0">
              <a:buNone/>
            </a:pPr>
            <a:r>
              <a:rPr lang="id-ID" sz="4400" dirty="0"/>
              <a:t>2. Memiliki panorama dan keindahanalam yang menarik</a:t>
            </a:r>
          </a:p>
          <a:p>
            <a:pPr marL="0" indent="0">
              <a:buNone/>
            </a:pPr>
            <a:r>
              <a:rPr lang="id-ID" sz="4400" dirty="0"/>
              <a:t>3. Memiliki luas yang cukup sehingga memungkinkan untuk mengoleksi tumbuhan atau satwa</a:t>
            </a:r>
          </a:p>
          <a:p>
            <a:endParaRPr lang="id-ID" dirty="0"/>
          </a:p>
        </p:txBody>
      </p:sp>
    </p:spTree>
    <p:extLst>
      <p:ext uri="{BB962C8B-B14F-4D97-AF65-F5344CB8AC3E}">
        <p14:creationId xmlns:p14="http://schemas.microsoft.com/office/powerpoint/2010/main" val="48998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A5961-0080-420C-9F08-811AF2DBE23B}"/>
              </a:ext>
            </a:extLst>
          </p:cNvPr>
          <p:cNvSpPr>
            <a:spLocks noGrp="1"/>
          </p:cNvSpPr>
          <p:nvPr>
            <p:ph type="title"/>
          </p:nvPr>
        </p:nvSpPr>
        <p:spPr/>
        <p:txBody>
          <a:bodyPr/>
          <a:lstStyle/>
          <a:p>
            <a:r>
              <a:rPr lang="id-ID" dirty="0"/>
              <a:t>Contoh taman hutan raya yang ada di Indonesia:</a:t>
            </a:r>
          </a:p>
        </p:txBody>
      </p:sp>
      <p:pic>
        <p:nvPicPr>
          <p:cNvPr id="1026" name="Picture 2" descr="contoh taman hutan raya">
            <a:extLst>
              <a:ext uri="{FF2B5EF4-FFF2-40B4-BE49-F238E27FC236}">
                <a16:creationId xmlns:a16="http://schemas.microsoft.com/office/drawing/2014/main" xmlns="" id="{06477801-6819-4F71-8A82-ECF104AFEC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80491"/>
            <a:ext cx="10667999" cy="353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9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1CE03-6FA5-404A-A58B-55B56D6C256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4EAB41E7-B2D7-4A27-B1DF-A0CFA2DC5AE8}"/>
              </a:ext>
            </a:extLst>
          </p:cNvPr>
          <p:cNvSpPr>
            <a:spLocks noGrp="1"/>
          </p:cNvSpPr>
          <p:nvPr>
            <p:ph idx="1"/>
          </p:nvPr>
        </p:nvSpPr>
        <p:spPr/>
        <p:txBody>
          <a:bodyPr/>
          <a:lstStyle/>
          <a:p>
            <a:r>
              <a:rPr lang="id-ID" sz="4000" b="1" dirty="0"/>
              <a:t>3. Taman Wisata Alam</a:t>
            </a:r>
            <a:endParaRPr lang="id-ID" sz="4000" dirty="0"/>
          </a:p>
          <a:p>
            <a:r>
              <a:rPr lang="id-ID" sz="4000" dirty="0"/>
              <a:t>Dari namanya, mungkin sudah jelas ya kalau ini merupakan kawasan pelestarian alam yang </a:t>
            </a:r>
            <a:r>
              <a:rPr lang="id-ID" sz="4000" b="1" dirty="0"/>
              <a:t>bertujuan untuk kepentingan pariwisata dan rekreasi.</a:t>
            </a:r>
            <a:r>
              <a:rPr lang="id-ID" sz="4000" dirty="0"/>
              <a:t> Orang seringkali pergi ke tempat ini untuk melepas penat dari kehidupan di perkotaan.</a:t>
            </a:r>
          </a:p>
          <a:p>
            <a:endParaRPr lang="id-ID" dirty="0"/>
          </a:p>
        </p:txBody>
      </p:sp>
    </p:spTree>
    <p:extLst>
      <p:ext uri="{BB962C8B-B14F-4D97-AF65-F5344CB8AC3E}">
        <p14:creationId xmlns:p14="http://schemas.microsoft.com/office/powerpoint/2010/main" val="3918932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3ECF2-100A-428C-8471-D55CBBDAAE81}"/>
              </a:ext>
            </a:extLst>
          </p:cNvPr>
          <p:cNvSpPr>
            <a:spLocks noGrp="1"/>
          </p:cNvSpPr>
          <p:nvPr>
            <p:ph type="title"/>
          </p:nvPr>
        </p:nvSpPr>
        <p:spPr/>
        <p:txBody>
          <a:bodyPr/>
          <a:lstStyle/>
          <a:p>
            <a:r>
              <a:rPr lang="id-ID" dirty="0"/>
              <a:t>Kriteria suatu daerah dijadikan Taman Wisata alam. </a:t>
            </a:r>
          </a:p>
        </p:txBody>
      </p:sp>
      <p:sp>
        <p:nvSpPr>
          <p:cNvPr id="3" name="Content Placeholder 2">
            <a:extLst>
              <a:ext uri="{FF2B5EF4-FFF2-40B4-BE49-F238E27FC236}">
                <a16:creationId xmlns:a16="http://schemas.microsoft.com/office/drawing/2014/main" xmlns="" id="{479E6DC8-0171-4D96-806B-CC7C1C362A75}"/>
              </a:ext>
            </a:extLst>
          </p:cNvPr>
          <p:cNvSpPr>
            <a:spLocks noGrp="1"/>
          </p:cNvSpPr>
          <p:nvPr>
            <p:ph idx="1"/>
          </p:nvPr>
        </p:nvSpPr>
        <p:spPr/>
        <p:txBody>
          <a:bodyPr>
            <a:normAutofit/>
          </a:bodyPr>
          <a:lstStyle/>
          <a:p>
            <a:pPr marL="0" indent="0">
              <a:buNone/>
            </a:pPr>
            <a:r>
              <a:rPr lang="id-ID" sz="4000" dirty="0"/>
              <a:t>1.Memiliki daya tarik berupa flora, fauna, atau ekosistem serta  formasi geologi yang menarik</a:t>
            </a:r>
          </a:p>
          <a:p>
            <a:pPr marL="0" indent="0">
              <a:buNone/>
            </a:pPr>
            <a:r>
              <a:rPr lang="id-ID" sz="4000" dirty="0"/>
              <a:t>2. Memiliki luas untuk menjaminkelestarian potensi dan daya tarikuntuk pariwisata dan dan rekreasi alam.</a:t>
            </a:r>
          </a:p>
          <a:p>
            <a:pPr marL="0" indent="0">
              <a:buNone/>
            </a:pPr>
            <a:r>
              <a:rPr lang="id-ID" sz="4000" dirty="0"/>
              <a:t>3. Kondisi lingkungan di sekitarnyamendukung upaya pembangunan pariwisata alam.</a:t>
            </a:r>
          </a:p>
        </p:txBody>
      </p:sp>
    </p:spTree>
    <p:extLst>
      <p:ext uri="{BB962C8B-B14F-4D97-AF65-F5344CB8AC3E}">
        <p14:creationId xmlns:p14="http://schemas.microsoft.com/office/powerpoint/2010/main" val="3338260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6754B4-F03D-4894-B0D2-53DFE55736FD}"/>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75EF014D-FEF6-4498-B495-64083B098627}"/>
              </a:ext>
            </a:extLst>
          </p:cNvPr>
          <p:cNvPicPr>
            <a:picLocks noGrp="1" noChangeAspect="1"/>
          </p:cNvPicPr>
          <p:nvPr>
            <p:ph idx="1"/>
          </p:nvPr>
        </p:nvPicPr>
        <p:blipFill>
          <a:blip r:embed="rId2"/>
          <a:stretch>
            <a:fillRect/>
          </a:stretch>
        </p:blipFill>
        <p:spPr>
          <a:xfrm>
            <a:off x="838199" y="2092570"/>
            <a:ext cx="10515599" cy="4202722"/>
          </a:xfrm>
          <a:prstGeom prst="rect">
            <a:avLst/>
          </a:prstGeom>
        </p:spPr>
      </p:pic>
    </p:spTree>
    <p:extLst>
      <p:ext uri="{BB962C8B-B14F-4D97-AF65-F5344CB8AC3E}">
        <p14:creationId xmlns:p14="http://schemas.microsoft.com/office/powerpoint/2010/main" val="233485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99D18-09B5-4EB0-AD8E-B44C0FC6203F}"/>
              </a:ext>
            </a:extLst>
          </p:cNvPr>
          <p:cNvSpPr>
            <a:spLocks noGrp="1"/>
          </p:cNvSpPr>
          <p:nvPr>
            <p:ph type="title"/>
          </p:nvPr>
        </p:nvSpPr>
        <p:spPr/>
        <p:txBody>
          <a:bodyPr/>
          <a:lstStyle/>
          <a:p>
            <a:r>
              <a:rPr lang="id-ID" dirty="0"/>
              <a:t>                2.TUJUAN  KONSERVASI</a:t>
            </a:r>
          </a:p>
        </p:txBody>
      </p:sp>
      <p:sp>
        <p:nvSpPr>
          <p:cNvPr id="3" name="Content Placeholder 2">
            <a:extLst>
              <a:ext uri="{FF2B5EF4-FFF2-40B4-BE49-F238E27FC236}">
                <a16:creationId xmlns:a16="http://schemas.microsoft.com/office/drawing/2014/main" xmlns="" id="{6FF37469-1D87-47D6-8ED9-C7E5208F1511}"/>
              </a:ext>
            </a:extLst>
          </p:cNvPr>
          <p:cNvSpPr>
            <a:spLocks noGrp="1"/>
          </p:cNvSpPr>
          <p:nvPr>
            <p:ph idx="1"/>
          </p:nvPr>
        </p:nvSpPr>
        <p:spPr/>
        <p:txBody>
          <a:bodyPr>
            <a:normAutofit/>
          </a:bodyPr>
          <a:lstStyle/>
          <a:p>
            <a:pPr marL="0" indent="0">
              <a:buNone/>
            </a:pPr>
            <a:r>
              <a:rPr lang="id-ID" sz="4400" dirty="0"/>
              <a:t>1. Menjaga berlangsungnya proses ekologis dan sistem kehidupan</a:t>
            </a:r>
          </a:p>
          <a:p>
            <a:pPr marL="0" indent="0">
              <a:buNone/>
            </a:pPr>
            <a:r>
              <a:rPr lang="id-ID" sz="4400" dirty="0"/>
              <a:t>2. Menjaga keragaman genetika flora dan fauna</a:t>
            </a:r>
          </a:p>
          <a:p>
            <a:pPr marL="0" indent="0">
              <a:buNone/>
            </a:pPr>
            <a:r>
              <a:rPr lang="id-ID" sz="4400" dirty="0"/>
              <a:t>3. Menjamin kelestarian pemanfaatan mahluk hidup dan ekosistem</a:t>
            </a:r>
          </a:p>
        </p:txBody>
      </p:sp>
    </p:spTree>
    <p:extLst>
      <p:ext uri="{BB962C8B-B14F-4D97-AF65-F5344CB8AC3E}">
        <p14:creationId xmlns:p14="http://schemas.microsoft.com/office/powerpoint/2010/main" val="3545286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7B290-C3B9-47E0-AACC-59D7CC0069A7}"/>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26FD9E5-6E1D-452D-90CA-E4D940B68CB2}"/>
              </a:ext>
            </a:extLst>
          </p:cNvPr>
          <p:cNvSpPr>
            <a:spLocks noGrp="1"/>
          </p:cNvSpPr>
          <p:nvPr>
            <p:ph idx="1"/>
          </p:nvPr>
        </p:nvSpPr>
        <p:spPr/>
        <p:txBody>
          <a:bodyPr>
            <a:normAutofit lnSpcReduction="10000"/>
          </a:bodyPr>
          <a:lstStyle/>
          <a:p>
            <a:r>
              <a:rPr lang="id-ID" sz="4000" dirty="0"/>
              <a:t>Ternyata ada banyak </a:t>
            </a:r>
            <a:r>
              <a:rPr lang="id-ID" sz="4000" b="1" dirty="0"/>
              <a:t>cara untuk melakukan konservasi flora dan fauna yang terancam punah . </a:t>
            </a:r>
            <a:r>
              <a:rPr lang="id-ID" sz="4000" dirty="0"/>
              <a:t>Baik dengan membuat kawasan suaka alam, maupun kawasan pelestarian alam. Satu hal yang terpenting adalah, jaga lingkungan kita sendiri. Karena pasti akan lebih repot kalau harus memperbaiki yang sudah rusak dibanding menjaganya</a:t>
            </a:r>
            <a:r>
              <a:rPr lang="id-ID" dirty="0"/>
              <a:t>.</a:t>
            </a:r>
          </a:p>
        </p:txBody>
      </p:sp>
    </p:spTree>
    <p:extLst>
      <p:ext uri="{BB962C8B-B14F-4D97-AF65-F5344CB8AC3E}">
        <p14:creationId xmlns:p14="http://schemas.microsoft.com/office/powerpoint/2010/main" val="321271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FAEA3-7A8E-42DE-B1C3-476EA468DA49}"/>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DAB71A01-19E3-4048-A847-ABCCEC17D7BA}"/>
              </a:ext>
            </a:extLst>
          </p:cNvPr>
          <p:cNvSpPr>
            <a:spLocks noGrp="1"/>
          </p:cNvSpPr>
          <p:nvPr>
            <p:ph idx="1"/>
          </p:nvPr>
        </p:nvSpPr>
        <p:spPr/>
        <p:txBody>
          <a:bodyPr>
            <a:normAutofit fontScale="92500" lnSpcReduction="10000"/>
          </a:bodyPr>
          <a:lstStyle/>
          <a:p>
            <a:r>
              <a:rPr lang="id-ID" sz="4000" dirty="0"/>
              <a:t>4. Kebun Raya (botanical garden) </a:t>
            </a:r>
          </a:p>
          <a:p>
            <a:pPr marL="0" indent="0">
              <a:buNone/>
            </a:pPr>
            <a:r>
              <a:rPr lang="id-ID" sz="4000" dirty="0"/>
              <a:t>Kebun Raya merupakan tempat di mana tumbuhan tumbuh dan dipertunjukkan terutama untuk tujuan ilmiah dan pendidikan. Kebun raya memiliki koleksi tumbuhan di alam terbuka dan di dalam rumah kaca, juga terdapat koleksi tumbuhan yang dikeringkan atau herbarium, serta ada fasilitas ruang belajar, laboratorium, perpustakaan, museum, dan tanaman percobaan (Esiklopedia Encarta).</a:t>
            </a:r>
          </a:p>
        </p:txBody>
      </p:sp>
    </p:spTree>
    <p:extLst>
      <p:ext uri="{BB962C8B-B14F-4D97-AF65-F5344CB8AC3E}">
        <p14:creationId xmlns:p14="http://schemas.microsoft.com/office/powerpoint/2010/main" val="2118210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10EE8-AC63-4106-B898-3E2EA7AD13F1}"/>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A12B7D54-FC96-421B-91C1-236845FE50D0}"/>
              </a:ext>
            </a:extLst>
          </p:cNvPr>
          <p:cNvSpPr>
            <a:spLocks noGrp="1"/>
          </p:cNvSpPr>
          <p:nvPr>
            <p:ph idx="1"/>
          </p:nvPr>
        </p:nvSpPr>
        <p:spPr/>
        <p:txBody>
          <a:bodyPr>
            <a:normAutofit/>
          </a:bodyPr>
          <a:lstStyle/>
          <a:p>
            <a:r>
              <a:rPr lang="id-ID" sz="6000" dirty="0"/>
              <a:t>Diseluruh dunia saat ini ada sekitar 2000 kebun raya, sedangkan di Indonesia sekarang baru ada 7 Kebun Raya, yaitu</a:t>
            </a:r>
          </a:p>
        </p:txBody>
      </p:sp>
    </p:spTree>
    <p:extLst>
      <p:ext uri="{BB962C8B-B14F-4D97-AF65-F5344CB8AC3E}">
        <p14:creationId xmlns:p14="http://schemas.microsoft.com/office/powerpoint/2010/main" val="3678763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FAE83-787B-4665-AE94-388B40730F9B}"/>
              </a:ext>
            </a:extLst>
          </p:cNvPr>
          <p:cNvSpPr>
            <a:spLocks noGrp="1"/>
          </p:cNvSpPr>
          <p:nvPr>
            <p:ph type="title"/>
          </p:nvPr>
        </p:nvSpPr>
        <p:spPr/>
        <p:txBody>
          <a:bodyPr/>
          <a:lstStyle/>
          <a:p>
            <a:r>
              <a:rPr lang="id-ID" dirty="0"/>
              <a:t>Empat kebun raya dikelola oleh Lembaga Ilmu Pengetahuan Indonesia (LIPI), yaitu</a:t>
            </a:r>
          </a:p>
        </p:txBody>
      </p:sp>
      <p:sp>
        <p:nvSpPr>
          <p:cNvPr id="3" name="Content Placeholder 2">
            <a:extLst>
              <a:ext uri="{FF2B5EF4-FFF2-40B4-BE49-F238E27FC236}">
                <a16:creationId xmlns:a16="http://schemas.microsoft.com/office/drawing/2014/main" xmlns="" id="{D6DAB847-E2D0-456A-AC1D-289ECEBF9997}"/>
              </a:ext>
            </a:extLst>
          </p:cNvPr>
          <p:cNvSpPr>
            <a:spLocks noGrp="1"/>
          </p:cNvSpPr>
          <p:nvPr>
            <p:ph idx="1"/>
          </p:nvPr>
        </p:nvSpPr>
        <p:spPr/>
        <p:txBody>
          <a:bodyPr>
            <a:normAutofit lnSpcReduction="10000"/>
          </a:bodyPr>
          <a:lstStyle/>
          <a:p>
            <a:pPr marL="0" indent="0" fontAlgn="base">
              <a:buNone/>
            </a:pPr>
            <a:r>
              <a:rPr lang="id-ID" sz="3600" dirty="0"/>
              <a:t>1. Kebun Raya Bogor (dibentuk 1817 di Provinsi Jawa Barat)</a:t>
            </a:r>
          </a:p>
          <a:p>
            <a:pPr marL="0" indent="0" fontAlgn="base">
              <a:buNone/>
            </a:pPr>
            <a:r>
              <a:rPr lang="id-ID" sz="3600" dirty="0"/>
              <a:t>2. Kebun Raya Cibodas (didirikan 1852 di Kabupaten Cianjur Provinsi Jawa Barat)</a:t>
            </a:r>
          </a:p>
          <a:p>
            <a:pPr marL="0" indent="0" fontAlgn="base">
              <a:buNone/>
            </a:pPr>
            <a:r>
              <a:rPr lang="id-ID" sz="3600" dirty="0"/>
              <a:t>3. Kebun Raya Purwodadi (didirikan 1941 di Kabupaten Pasuruan Provinsi Jawa Timur)</a:t>
            </a:r>
          </a:p>
          <a:p>
            <a:pPr marL="0" indent="0" fontAlgn="base">
              <a:buNone/>
            </a:pPr>
            <a:r>
              <a:rPr lang="id-ID" sz="3600" dirty="0"/>
              <a:t>4. Kebun Raya Eka Karya Bali (didirikan 1959 Provinsi Jawa Barat)</a:t>
            </a:r>
          </a:p>
          <a:p>
            <a:endParaRPr lang="id-ID" dirty="0"/>
          </a:p>
        </p:txBody>
      </p:sp>
    </p:spTree>
    <p:extLst>
      <p:ext uri="{BB962C8B-B14F-4D97-AF65-F5344CB8AC3E}">
        <p14:creationId xmlns:p14="http://schemas.microsoft.com/office/powerpoint/2010/main" val="1688326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DA4981-02C1-4713-9CDD-CB6370F86BD0}"/>
              </a:ext>
            </a:extLst>
          </p:cNvPr>
          <p:cNvSpPr>
            <a:spLocks noGrp="1"/>
          </p:cNvSpPr>
          <p:nvPr>
            <p:ph type="title"/>
          </p:nvPr>
        </p:nvSpPr>
        <p:spPr/>
        <p:txBody>
          <a:bodyPr/>
          <a:lstStyle/>
          <a:p>
            <a:r>
              <a:rPr lang="id-ID" dirty="0"/>
              <a:t>       Tiga kebun raya di bawah manajemen     	pemerintah daerah, yaitu</a:t>
            </a:r>
          </a:p>
        </p:txBody>
      </p:sp>
      <p:sp>
        <p:nvSpPr>
          <p:cNvPr id="3" name="Content Placeholder 2">
            <a:extLst>
              <a:ext uri="{FF2B5EF4-FFF2-40B4-BE49-F238E27FC236}">
                <a16:creationId xmlns:a16="http://schemas.microsoft.com/office/drawing/2014/main" xmlns="" id="{CCC173FD-29BD-4933-9276-D0B8C9D49E65}"/>
              </a:ext>
            </a:extLst>
          </p:cNvPr>
          <p:cNvSpPr>
            <a:spLocks noGrp="1"/>
          </p:cNvSpPr>
          <p:nvPr>
            <p:ph idx="1"/>
          </p:nvPr>
        </p:nvSpPr>
        <p:spPr/>
        <p:txBody>
          <a:bodyPr/>
          <a:lstStyle/>
          <a:p>
            <a:pPr marL="0" indent="0" fontAlgn="base">
              <a:buNone/>
            </a:pPr>
            <a:endParaRPr lang="id-ID" dirty="0"/>
          </a:p>
          <a:p>
            <a:pPr marL="0" indent="0" fontAlgn="base">
              <a:buNone/>
            </a:pPr>
            <a:r>
              <a:rPr lang="id-ID" sz="4000" dirty="0"/>
              <a:t>1. Kebun Raya Bukit Sari (didirikan 1999), di Provinsi Jambi</a:t>
            </a:r>
          </a:p>
          <a:p>
            <a:pPr marL="0" indent="0" fontAlgn="base">
              <a:buNone/>
            </a:pPr>
            <a:r>
              <a:rPr lang="id-ID" sz="4000" dirty="0"/>
              <a:t>2. Kebun Raya Baturaden (didirikan 2004) di Propinsi Jawa Tengah</a:t>
            </a:r>
          </a:p>
          <a:p>
            <a:pPr marL="0" indent="0" fontAlgn="base">
              <a:buNone/>
            </a:pPr>
            <a:r>
              <a:rPr lang="id-ID" sz="4000" dirty="0"/>
              <a:t>3. Kebun Raya Balikpapan (didirikan 2005), di Propinsi Kalimantan Timur</a:t>
            </a:r>
          </a:p>
          <a:p>
            <a:endParaRPr lang="id-ID" dirty="0"/>
          </a:p>
        </p:txBody>
      </p:sp>
    </p:spTree>
    <p:extLst>
      <p:ext uri="{BB962C8B-B14F-4D97-AF65-F5344CB8AC3E}">
        <p14:creationId xmlns:p14="http://schemas.microsoft.com/office/powerpoint/2010/main" val="2109967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DBB9C1-75FB-4EDF-A5ED-7E8C3DDA7961}"/>
              </a:ext>
            </a:extLst>
          </p:cNvPr>
          <p:cNvSpPr>
            <a:spLocks noGrp="1"/>
          </p:cNvSpPr>
          <p:nvPr>
            <p:ph idx="1"/>
          </p:nvPr>
        </p:nvSpPr>
        <p:spPr>
          <a:xfrm>
            <a:off x="838200" y="720969"/>
            <a:ext cx="10515600" cy="5455994"/>
          </a:xfrm>
        </p:spPr>
        <p:txBody>
          <a:bodyPr>
            <a:normAutofit/>
          </a:bodyPr>
          <a:lstStyle/>
          <a:p>
            <a:pPr marL="0" indent="0">
              <a:buNone/>
            </a:pPr>
            <a:r>
              <a:rPr lang="id-ID" sz="3600" dirty="0"/>
              <a:t>Penanaman tumbuhan dalam kebun raya diatur menurut pengolongan dalam ilmu botani, seperti pengaturan menurut sistematik tumbuhan (penggolongan tumbuhan), ekologis (hubungan lingkungannya), atau geografi (daerah asal). Kebun raya yang besar sering meliputi pengelompokan khusus, seperti taman bebatuan (rock garden), kebun air (water garden), kebun “wildflower”,dan lain-lain. Kebun yang terbatas bagi tumbuhan kayu hutan disebut arboretum</a:t>
            </a:r>
            <a:r>
              <a:rPr lang="id-ID" dirty="0"/>
              <a:t>.</a:t>
            </a:r>
          </a:p>
        </p:txBody>
      </p:sp>
    </p:spTree>
    <p:extLst>
      <p:ext uri="{BB962C8B-B14F-4D97-AF65-F5344CB8AC3E}">
        <p14:creationId xmlns:p14="http://schemas.microsoft.com/office/powerpoint/2010/main" val="393050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5D4FBB-E567-4100-BE3D-90EEF87588BD}"/>
              </a:ext>
            </a:extLst>
          </p:cNvPr>
          <p:cNvSpPr>
            <a:spLocks noGrp="1"/>
          </p:cNvSpPr>
          <p:nvPr>
            <p:ph type="title"/>
          </p:nvPr>
        </p:nvSpPr>
        <p:spPr/>
        <p:txBody>
          <a:bodyPr/>
          <a:lstStyle/>
          <a:p>
            <a:endParaRPr lang="id-ID" dirty="0"/>
          </a:p>
        </p:txBody>
      </p:sp>
      <p:sp>
        <p:nvSpPr>
          <p:cNvPr id="3" name="Content Placeholder 2">
            <a:extLst>
              <a:ext uri="{FF2B5EF4-FFF2-40B4-BE49-F238E27FC236}">
                <a16:creationId xmlns:a16="http://schemas.microsoft.com/office/drawing/2014/main" xmlns="" id="{03F392C2-2154-46DD-A278-D38383732A3F}"/>
              </a:ext>
            </a:extLst>
          </p:cNvPr>
          <p:cNvSpPr>
            <a:spLocks noGrp="1"/>
          </p:cNvSpPr>
          <p:nvPr>
            <p:ph idx="1"/>
          </p:nvPr>
        </p:nvSpPr>
        <p:spPr/>
        <p:txBody>
          <a:bodyPr>
            <a:normAutofit fontScale="92500"/>
          </a:bodyPr>
          <a:lstStyle/>
          <a:p>
            <a:r>
              <a:rPr lang="id-ID" sz="3900" dirty="0"/>
              <a:t>5. Kebun Binatang</a:t>
            </a:r>
          </a:p>
          <a:p>
            <a:r>
              <a:rPr lang="id-ID" sz="4000" b="1" dirty="0"/>
              <a:t>Kebun binatang</a:t>
            </a:r>
            <a:r>
              <a:rPr lang="id-ID" sz="4000" dirty="0"/>
              <a:t> (sering disingkat bonbin, dari kebon </a:t>
            </a:r>
            <a:r>
              <a:rPr lang="id-ID" sz="4000" b="1" dirty="0"/>
              <a:t>binatang</a:t>
            </a:r>
            <a:r>
              <a:rPr lang="id-ID" sz="4000" dirty="0"/>
              <a:t>) atau taman margasatwa adalah tempat hewan dipelihara dalam lingkungan buatan, dan dipertunjukkan kepada publik. Selain sebagai tempat rekreasi, </a:t>
            </a:r>
            <a:r>
              <a:rPr lang="id-ID" sz="4000" b="1" dirty="0"/>
              <a:t>kebun binatang</a:t>
            </a:r>
            <a:r>
              <a:rPr lang="id-ID" sz="4000" dirty="0"/>
              <a:t> berfungsi sebagai tempat pendidikan, riset, dan tempat konservasi untuk satwa terancam punah.</a:t>
            </a:r>
          </a:p>
        </p:txBody>
      </p:sp>
    </p:spTree>
    <p:extLst>
      <p:ext uri="{BB962C8B-B14F-4D97-AF65-F5344CB8AC3E}">
        <p14:creationId xmlns:p14="http://schemas.microsoft.com/office/powerpoint/2010/main" val="3539488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4C196-C3D6-4487-B1E7-BA0846D84D8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4343DAE3-388E-4579-B8B9-EDC85FDED166}"/>
              </a:ext>
            </a:extLst>
          </p:cNvPr>
          <p:cNvSpPr>
            <a:spLocks noGrp="1"/>
          </p:cNvSpPr>
          <p:nvPr>
            <p:ph idx="1"/>
          </p:nvPr>
        </p:nvSpPr>
        <p:spPr/>
        <p:txBody>
          <a:bodyPr/>
          <a:lstStyle/>
          <a:p>
            <a:pPr marL="0" indent="0">
              <a:buNone/>
            </a:pPr>
            <a:r>
              <a:rPr lang="id-ID" sz="4000" dirty="0"/>
              <a:t>Setiap kebun binatang memiliki dua karakteristik yang selalu ada, yaitu :</a:t>
            </a:r>
          </a:p>
          <a:p>
            <a:pPr marL="0" indent="0">
              <a:buNone/>
            </a:pPr>
            <a:r>
              <a:rPr lang="id-ID" sz="4000" dirty="0"/>
              <a:t>1. Memiliki dan mengelola koleksi binatang liar yang dipelihara dalam kandang supaya mudah untuk dilihat dan diteliti</a:t>
            </a:r>
          </a:p>
          <a:p>
            <a:pPr marL="0" indent="0">
              <a:buNone/>
            </a:pPr>
            <a:r>
              <a:rPr lang="id-ID" sz="4000" dirty="0"/>
              <a:t>2. Menampilkan koleksi binatang kepada     masyarakat dalam kurun waktu tertentu</a:t>
            </a:r>
          </a:p>
          <a:p>
            <a:endParaRPr lang="id-ID" dirty="0"/>
          </a:p>
        </p:txBody>
      </p:sp>
    </p:spTree>
    <p:extLst>
      <p:ext uri="{BB962C8B-B14F-4D97-AF65-F5344CB8AC3E}">
        <p14:creationId xmlns:p14="http://schemas.microsoft.com/office/powerpoint/2010/main" val="238428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12CD6-9F71-4C68-ABE8-92EF34E8398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1AD8786F-617E-4695-81A7-6ABAF47521D4}"/>
              </a:ext>
            </a:extLst>
          </p:cNvPr>
          <p:cNvSpPr>
            <a:spLocks noGrp="1"/>
          </p:cNvSpPr>
          <p:nvPr>
            <p:ph idx="1"/>
          </p:nvPr>
        </p:nvSpPr>
        <p:spPr/>
        <p:txBody>
          <a:bodyPr>
            <a:normAutofit/>
          </a:bodyPr>
          <a:lstStyle/>
          <a:p>
            <a:r>
              <a:rPr lang="id-ID" sz="3600" dirty="0"/>
              <a:t>Kalau kita perhatikan, tujuan dari konservasi bukan hanya “memindahkan” flora dan fauna yang langka. Bukan cuma “mengambil” si orangutan dan meletakkan ke dalam kandang di pinggir rumah. Tetapi, dalam konservasi, kita juga perlu merawat ekosistemnya. Bagaimana kita menjaga dan “membentuk” habitat flora dan fauna agar tetap bisa berkembang biak dan terjajga kelangsungan hidupnya.</a:t>
            </a:r>
          </a:p>
        </p:txBody>
      </p:sp>
    </p:spTree>
    <p:extLst>
      <p:ext uri="{BB962C8B-B14F-4D97-AF65-F5344CB8AC3E}">
        <p14:creationId xmlns:p14="http://schemas.microsoft.com/office/powerpoint/2010/main" val="77083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9BE5E-E2A9-4432-A9A1-097AB65CB007}"/>
              </a:ext>
            </a:extLst>
          </p:cNvPr>
          <p:cNvSpPr>
            <a:spLocks noGrp="1"/>
          </p:cNvSpPr>
          <p:nvPr>
            <p:ph type="title"/>
          </p:nvPr>
        </p:nvSpPr>
        <p:spPr/>
        <p:txBody>
          <a:bodyPr/>
          <a:lstStyle/>
          <a:p>
            <a:endParaRPr lang="id-ID" dirty="0"/>
          </a:p>
        </p:txBody>
      </p:sp>
      <p:sp>
        <p:nvSpPr>
          <p:cNvPr id="3" name="Content Placeholder 2">
            <a:extLst>
              <a:ext uri="{FF2B5EF4-FFF2-40B4-BE49-F238E27FC236}">
                <a16:creationId xmlns:a16="http://schemas.microsoft.com/office/drawing/2014/main" xmlns="" id="{048C85F4-020C-495B-8B32-0E163ADE4BC2}"/>
              </a:ext>
            </a:extLst>
          </p:cNvPr>
          <p:cNvSpPr>
            <a:spLocks noGrp="1"/>
          </p:cNvSpPr>
          <p:nvPr>
            <p:ph idx="1"/>
          </p:nvPr>
        </p:nvSpPr>
        <p:spPr/>
        <p:txBody>
          <a:bodyPr/>
          <a:lstStyle/>
          <a:p>
            <a:r>
              <a:rPr lang="id-ID" sz="4000" dirty="0"/>
              <a:t>Menurut PP RI No 28 tahun 2011, konservasi flora dan fauna dibagi menjadi dua bagian:</a:t>
            </a:r>
          </a:p>
          <a:p>
            <a:r>
              <a:rPr lang="fi-FI" sz="4000" b="1" dirty="0"/>
              <a:t>1. Kawasan Suaka Alam</a:t>
            </a:r>
            <a:endParaRPr lang="fi-FI" sz="4000" dirty="0"/>
          </a:p>
          <a:p>
            <a:r>
              <a:rPr lang="fi-FI" sz="4000" b="1" dirty="0"/>
              <a:t>2. Kawasan Pelestarian Alam</a:t>
            </a:r>
            <a:endParaRPr lang="fi-FI" sz="4000" dirty="0"/>
          </a:p>
          <a:p>
            <a:endParaRPr lang="id-ID" dirty="0"/>
          </a:p>
        </p:txBody>
      </p:sp>
    </p:spTree>
    <p:extLst>
      <p:ext uri="{BB962C8B-B14F-4D97-AF65-F5344CB8AC3E}">
        <p14:creationId xmlns:p14="http://schemas.microsoft.com/office/powerpoint/2010/main" val="395453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3069A-EEB3-4664-9253-0AD0AE81EBED}"/>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085A3D48-FFB8-4608-BDED-B762F1659A0F}"/>
              </a:ext>
            </a:extLst>
          </p:cNvPr>
          <p:cNvSpPr>
            <a:spLocks noGrp="1"/>
          </p:cNvSpPr>
          <p:nvPr>
            <p:ph idx="1"/>
          </p:nvPr>
        </p:nvSpPr>
        <p:spPr/>
        <p:txBody>
          <a:bodyPr>
            <a:normAutofit/>
          </a:bodyPr>
          <a:lstStyle/>
          <a:p>
            <a:r>
              <a:rPr lang="id-ID" sz="4800" dirty="0"/>
              <a:t>Keduanya sama-sama berfungsi sebagai pelindung keberadaan flora, fauna, dan ekosistem. Bedanya, </a:t>
            </a:r>
            <a:r>
              <a:rPr lang="id-ID" sz="4800" b="1" dirty="0"/>
              <a:t>kawasan pelestarian alam juga berfungsi sebagai pemanfaatan lestari sumber daya alam.</a:t>
            </a:r>
            <a:endParaRPr lang="id-ID" sz="4800" dirty="0"/>
          </a:p>
        </p:txBody>
      </p:sp>
    </p:spTree>
    <p:extLst>
      <p:ext uri="{BB962C8B-B14F-4D97-AF65-F5344CB8AC3E}">
        <p14:creationId xmlns:p14="http://schemas.microsoft.com/office/powerpoint/2010/main" val="323240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345ED-D3D3-4CCB-ABC8-3AD8A2AE2D0A}"/>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397DC109-CF83-4D29-BF76-492FD5E8A7EE}"/>
              </a:ext>
            </a:extLst>
          </p:cNvPr>
          <p:cNvSpPr>
            <a:spLocks noGrp="1"/>
          </p:cNvSpPr>
          <p:nvPr>
            <p:ph idx="1"/>
          </p:nvPr>
        </p:nvSpPr>
        <p:spPr/>
        <p:txBody>
          <a:bodyPr/>
          <a:lstStyle/>
          <a:p>
            <a:r>
              <a:rPr lang="id-ID" b="1" dirty="0"/>
              <a:t>Cara Melakukan Konservasi Flora dan Fauna yang Terancam Punah</a:t>
            </a:r>
            <a:endParaRPr lang="id-ID" dirty="0"/>
          </a:p>
          <a:p>
            <a:r>
              <a:rPr lang="id-ID" dirty="0"/>
              <a:t>Kawasan Suaka Alam.</a:t>
            </a:r>
          </a:p>
          <a:p>
            <a:r>
              <a:rPr lang="id-ID" dirty="0"/>
              <a:t>Kawasan Pelestarian Alam. ...</a:t>
            </a:r>
          </a:p>
          <a:p>
            <a:r>
              <a:rPr lang="id-ID" dirty="0"/>
              <a:t>Cagar Alam. ...</a:t>
            </a:r>
          </a:p>
          <a:p>
            <a:r>
              <a:rPr lang="id-ID" dirty="0"/>
              <a:t>Suaka Margasatwa. ...</a:t>
            </a:r>
          </a:p>
          <a:p>
            <a:r>
              <a:rPr lang="id-ID" dirty="0"/>
              <a:t>Taman Nasional. ...</a:t>
            </a:r>
          </a:p>
          <a:p>
            <a:r>
              <a:rPr lang="id-ID" dirty="0"/>
              <a:t>Taman Hutan Raya. ...</a:t>
            </a:r>
          </a:p>
          <a:p>
            <a:r>
              <a:rPr lang="id-ID" dirty="0"/>
              <a:t>Taman Wisata Alam.</a:t>
            </a:r>
          </a:p>
          <a:p>
            <a:endParaRPr lang="id-ID" dirty="0"/>
          </a:p>
        </p:txBody>
      </p:sp>
    </p:spTree>
    <p:extLst>
      <p:ext uri="{BB962C8B-B14F-4D97-AF65-F5344CB8AC3E}">
        <p14:creationId xmlns:p14="http://schemas.microsoft.com/office/powerpoint/2010/main" val="224054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2ACF7-E407-4DC5-8EC1-8CC6E2A3BA03}"/>
              </a:ext>
            </a:extLst>
          </p:cNvPr>
          <p:cNvSpPr>
            <a:spLocks noGrp="1"/>
          </p:cNvSpPr>
          <p:nvPr>
            <p:ph type="title"/>
          </p:nvPr>
        </p:nvSpPr>
        <p:spPr/>
        <p:txBody>
          <a:bodyPr/>
          <a:lstStyle/>
          <a:p>
            <a:r>
              <a:rPr lang="id-ID" b="1" dirty="0"/>
              <a:t>                     </a:t>
            </a:r>
            <a:r>
              <a:rPr lang="fi-FI" b="1" dirty="0"/>
              <a:t>Kawasan Suaka Alam</a:t>
            </a:r>
            <a:endParaRPr lang="id-ID" dirty="0"/>
          </a:p>
        </p:txBody>
      </p:sp>
      <p:sp>
        <p:nvSpPr>
          <p:cNvPr id="3" name="Content Placeholder 2">
            <a:extLst>
              <a:ext uri="{FF2B5EF4-FFF2-40B4-BE49-F238E27FC236}">
                <a16:creationId xmlns:a16="http://schemas.microsoft.com/office/drawing/2014/main" xmlns="" id="{AB46A726-D442-49B7-B06F-81B453FBD74D}"/>
              </a:ext>
            </a:extLst>
          </p:cNvPr>
          <p:cNvSpPr>
            <a:spLocks noGrp="1"/>
          </p:cNvSpPr>
          <p:nvPr>
            <p:ph idx="1"/>
          </p:nvPr>
        </p:nvSpPr>
        <p:spPr/>
        <p:txBody>
          <a:bodyPr/>
          <a:lstStyle/>
          <a:p>
            <a:pPr marL="0" indent="0">
              <a:buNone/>
            </a:pPr>
            <a:r>
              <a:rPr lang="id-ID" sz="4000" b="1" dirty="0"/>
              <a:t>1. Cagar Alam</a:t>
            </a:r>
            <a:endParaRPr lang="id-ID" sz="4000" dirty="0"/>
          </a:p>
          <a:p>
            <a:pPr marL="0" indent="0">
              <a:buNone/>
            </a:pPr>
            <a:r>
              <a:rPr lang="id-ID" sz="4000" dirty="0"/>
              <a:t>Cagar alam merupakan kawasan suaka alam yang kondisi alamnya mempunyai </a:t>
            </a:r>
            <a:r>
              <a:rPr lang="id-ID" sz="4000" b="1" dirty="0"/>
              <a:t>kekhasan jenis flora</a:t>
            </a:r>
            <a:r>
              <a:rPr lang="id-ID" sz="4000" dirty="0"/>
              <a:t> tersendiri. </a:t>
            </a:r>
            <a:r>
              <a:rPr lang="id-ID" sz="4000" i="1" dirty="0"/>
              <a:t>Nah, </a:t>
            </a:r>
            <a:r>
              <a:rPr lang="id-ID" sz="4000" dirty="0"/>
              <a:t>demi menjaga berlangsungnya kehidupan tumbuhan ini secara alami, perlu adanya upaya perlindungan dan pelestarian lewat cagar alam.</a:t>
            </a:r>
          </a:p>
          <a:p>
            <a:endParaRPr lang="id-ID" dirty="0"/>
          </a:p>
        </p:txBody>
      </p:sp>
    </p:spTree>
    <p:extLst>
      <p:ext uri="{BB962C8B-B14F-4D97-AF65-F5344CB8AC3E}">
        <p14:creationId xmlns:p14="http://schemas.microsoft.com/office/powerpoint/2010/main" val="36514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4AB3E-D183-446A-97AE-6A72ECEACFC4}"/>
              </a:ext>
            </a:extLst>
          </p:cNvPr>
          <p:cNvSpPr>
            <a:spLocks noGrp="1"/>
          </p:cNvSpPr>
          <p:nvPr>
            <p:ph type="title"/>
          </p:nvPr>
        </p:nvSpPr>
        <p:spPr/>
        <p:txBody>
          <a:bodyPr/>
          <a:lstStyle/>
          <a:p>
            <a:endParaRPr lang="id-ID" dirty="0"/>
          </a:p>
        </p:txBody>
      </p:sp>
      <p:pic>
        <p:nvPicPr>
          <p:cNvPr id="4" name="Content Placeholder 3">
            <a:extLst>
              <a:ext uri="{FF2B5EF4-FFF2-40B4-BE49-F238E27FC236}">
                <a16:creationId xmlns:a16="http://schemas.microsoft.com/office/drawing/2014/main" xmlns="" id="{4839FAAB-CAAB-4AA5-A6D1-FC6DB54AEFAF}"/>
              </a:ext>
            </a:extLst>
          </p:cNvPr>
          <p:cNvPicPr>
            <a:picLocks noGrp="1" noChangeAspect="1"/>
          </p:cNvPicPr>
          <p:nvPr>
            <p:ph idx="1"/>
          </p:nvPr>
        </p:nvPicPr>
        <p:blipFill>
          <a:blip r:embed="rId2"/>
          <a:stretch>
            <a:fillRect/>
          </a:stretch>
        </p:blipFill>
        <p:spPr>
          <a:xfrm>
            <a:off x="838200" y="1843088"/>
            <a:ext cx="6877050" cy="4171950"/>
          </a:xfrm>
          <a:prstGeom prst="rect">
            <a:avLst/>
          </a:prstGeom>
        </p:spPr>
      </p:pic>
      <p:sp>
        <p:nvSpPr>
          <p:cNvPr id="5" name="Rectangle 4">
            <a:extLst>
              <a:ext uri="{FF2B5EF4-FFF2-40B4-BE49-F238E27FC236}">
                <a16:creationId xmlns:a16="http://schemas.microsoft.com/office/drawing/2014/main" xmlns="" id="{096268A7-1F28-4EBC-8C4A-D22DB67FDA42}"/>
              </a:ext>
            </a:extLst>
          </p:cNvPr>
          <p:cNvSpPr/>
          <p:nvPr/>
        </p:nvSpPr>
        <p:spPr>
          <a:xfrm>
            <a:off x="2357438" y="6287577"/>
            <a:ext cx="4314825" cy="369332"/>
          </a:xfrm>
          <a:prstGeom prst="rect">
            <a:avLst/>
          </a:prstGeom>
        </p:spPr>
        <p:txBody>
          <a:bodyPr wrap="square">
            <a:spAutoFit/>
          </a:bodyPr>
          <a:lstStyle/>
          <a:p>
            <a:r>
              <a:rPr lang="id-ID" b="0" i="0" dirty="0">
                <a:solidFill>
                  <a:srgbClr val="000000"/>
                </a:solidFill>
                <a:effectLst/>
                <a:latin typeface="-apple-system"/>
              </a:rPr>
              <a:t>Cagar alam Pulau Bokor, Kepulauan Seribu </a:t>
            </a:r>
            <a:endParaRPr lang="id-ID" dirty="0"/>
          </a:p>
        </p:txBody>
      </p:sp>
    </p:spTree>
    <p:extLst>
      <p:ext uri="{BB962C8B-B14F-4D97-AF65-F5344CB8AC3E}">
        <p14:creationId xmlns:p14="http://schemas.microsoft.com/office/powerpoint/2010/main" val="4268828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883</Words>
  <Application>Microsoft Office PowerPoint</Application>
  <PresentationFormat>Custom</PresentationFormat>
  <Paragraphs>78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KONSERVASI   FLORA DAN FAUNA DI INDONESIA DAN  DUNIA</vt:lpstr>
      <vt:lpstr>  1. PENGERTIAN KONSERVASI</vt:lpstr>
      <vt:lpstr>                2.TUJUAN  KONSERVASI</vt:lpstr>
      <vt:lpstr>PowerPoint Presentation</vt:lpstr>
      <vt:lpstr>PowerPoint Presentation</vt:lpstr>
      <vt:lpstr>PowerPoint Presentation</vt:lpstr>
      <vt:lpstr>PowerPoint Presentation</vt:lpstr>
      <vt:lpstr>                     Kawasan Suaka Alam</vt:lpstr>
      <vt:lpstr>PowerPoint Presentation</vt:lpstr>
      <vt:lpstr>PowerPoint Presentation</vt:lpstr>
      <vt:lpstr>CAGAR ALAM DI INDONESIA</vt:lpstr>
      <vt:lpstr>PowerPoint Presentation</vt:lpstr>
      <vt:lpstr>PowerPoint Presentation</vt:lpstr>
      <vt:lpstr>PowerPoint Presentation</vt:lpstr>
      <vt:lpstr>PowerPoint Presentation</vt:lpstr>
      <vt:lpstr>KAWASAN PELESTARIAN AALAM</vt:lpstr>
      <vt:lpstr>PowerPoint Presentation</vt:lpstr>
      <vt:lpstr>PowerPoint Presentation</vt:lpstr>
      <vt:lpstr>PowerPoint Presentation</vt:lpstr>
      <vt:lpstr>PowerPoint Presentation</vt:lpstr>
      <vt:lpstr>PowerPoint Presentation</vt:lpstr>
      <vt:lpstr>Berikut adalah beberapa daftar Taman Nasional yang ada di Indonesia:</vt:lpstr>
      <vt:lpstr>Manfaat dari Taman Nasional</vt:lpstr>
      <vt:lpstr>PowerPoint Presentation</vt:lpstr>
      <vt:lpstr>Kriteria wilayah yang ditetapkan sebagai Kawasan Taman Hutan Raya</vt:lpstr>
      <vt:lpstr>Contoh taman hutan raya yang ada di Indonesia:</vt:lpstr>
      <vt:lpstr>PowerPoint Presentation</vt:lpstr>
      <vt:lpstr>Kriteria suatu daerah dijadikan Taman Wisata alam. </vt:lpstr>
      <vt:lpstr>PowerPoint Presentation</vt:lpstr>
      <vt:lpstr>PowerPoint Presentation</vt:lpstr>
      <vt:lpstr>PowerPoint Presentation</vt:lpstr>
      <vt:lpstr>PowerPoint Presentation</vt:lpstr>
      <vt:lpstr>Empat kebun raya dikelola oleh Lembaga Ilmu Pengetahuan Indonesia (LIPI), yaitu</vt:lpstr>
      <vt:lpstr>       Tiga kebun raya di bawah manajemen      pemerintah daerah, yaitu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KONSERVASI   FLORA DAN FAUNA DI INDONESIA DAN  DUNIA</dc:title>
  <dc:creator>ACER</dc:creator>
  <cp:lastModifiedBy>acer</cp:lastModifiedBy>
  <cp:revision>18</cp:revision>
  <dcterms:created xsi:type="dcterms:W3CDTF">2021-04-29T10:31:09Z</dcterms:created>
  <dcterms:modified xsi:type="dcterms:W3CDTF">2022-05-17T06:19:30Z</dcterms:modified>
</cp:coreProperties>
</file>