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5" r:id="rId3"/>
    <p:sldId id="294" r:id="rId4"/>
    <p:sldId id="293" r:id="rId5"/>
    <p:sldId id="296" r:id="rId6"/>
    <p:sldId id="297" r:id="rId7"/>
    <p:sldId id="292" r:id="rId8"/>
    <p:sldId id="301" r:id="rId9"/>
    <p:sldId id="302" r:id="rId10"/>
    <p:sldId id="291" r:id="rId11"/>
    <p:sldId id="298" r:id="rId12"/>
    <p:sldId id="299" r:id="rId13"/>
    <p:sldId id="300" r:id="rId14"/>
    <p:sldId id="290" r:id="rId15"/>
    <p:sldId id="289" r:id="rId16"/>
    <p:sldId id="287" r:id="rId17"/>
    <p:sldId id="286" r:id="rId18"/>
    <p:sldId id="285" r:id="rId19"/>
    <p:sldId id="284" r:id="rId20"/>
    <p:sldId id="276" r:id="rId21"/>
    <p:sldId id="275" r:id="rId22"/>
    <p:sldId id="274" r:id="rId23"/>
    <p:sldId id="273" r:id="rId24"/>
    <p:sldId id="272" r:id="rId25"/>
    <p:sldId id="271" r:id="rId26"/>
    <p:sldId id="270" r:id="rId27"/>
    <p:sldId id="269" r:id="rId28"/>
    <p:sldId id="268" r:id="rId29"/>
    <p:sldId id="267" r:id="rId30"/>
    <p:sldId id="266" r:id="rId31"/>
    <p:sldId id="265" r:id="rId32"/>
    <p:sldId id="264" r:id="rId33"/>
    <p:sldId id="263" r:id="rId34"/>
    <p:sldId id="262" r:id="rId35"/>
    <p:sldId id="261" r:id="rId36"/>
    <p:sldId id="260" r:id="rId37"/>
    <p:sldId id="259" r:id="rId38"/>
    <p:sldId id="257" r:id="rId39"/>
    <p:sldId id="258"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4" autoAdjust="0"/>
    <p:restoredTop sz="94660"/>
  </p:normalViewPr>
  <p:slideViewPr>
    <p:cSldViewPr snapToGrid="0">
      <p:cViewPr varScale="1">
        <p:scale>
          <a:sx n="50" d="100"/>
          <a:sy n="50" d="100"/>
        </p:scale>
        <p:origin x="-102"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5/17/2022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A1E229-2C62-462F-B631-1B0DF98A9EC1}"/>
              </a:ext>
            </a:extLst>
          </p:cNvPr>
          <p:cNvSpPr>
            <a:spLocks noGrp="1"/>
          </p:cNvSpPr>
          <p:nvPr>
            <p:ph type="ctrTitle"/>
          </p:nvPr>
        </p:nvSpPr>
        <p:spPr/>
        <p:txBody>
          <a:bodyPr/>
          <a:lstStyle/>
          <a:p>
            <a:r>
              <a:rPr lang="id-ID" dirty="0"/>
              <a:t>Konsep wilayah dan tata ruang</a:t>
            </a:r>
          </a:p>
        </p:txBody>
      </p:sp>
      <p:sp>
        <p:nvSpPr>
          <p:cNvPr id="3" name="Subtitle 2">
            <a:extLst>
              <a:ext uri="{FF2B5EF4-FFF2-40B4-BE49-F238E27FC236}">
                <a16:creationId xmlns:a16="http://schemas.microsoft.com/office/drawing/2014/main" xmlns="" id="{0F385B42-B20A-41F5-BA05-B189134B6767}"/>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1086218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649D35-5B7C-4EE6-AF6A-80ECF134F92F}"/>
              </a:ext>
            </a:extLst>
          </p:cNvPr>
          <p:cNvSpPr>
            <a:spLocks noGrp="1"/>
          </p:cNvSpPr>
          <p:nvPr>
            <p:ph sz="quarter" idx="13"/>
          </p:nvPr>
        </p:nvSpPr>
        <p:spPr>
          <a:xfrm>
            <a:off x="913774" y="742122"/>
            <a:ext cx="10363826" cy="5049078"/>
          </a:xfrm>
        </p:spPr>
        <p:txBody>
          <a:bodyPr>
            <a:normAutofit fontScale="92500" lnSpcReduction="20000"/>
          </a:bodyPr>
          <a:lstStyle/>
          <a:p>
            <a:pPr marL="0" indent="0">
              <a:buNone/>
            </a:pPr>
            <a:r>
              <a:rPr lang="id-ID" sz="3600" dirty="0"/>
              <a:t>2. Wilayah fungsional</a:t>
            </a:r>
          </a:p>
          <a:p>
            <a:pPr marL="0" indent="0">
              <a:buNone/>
            </a:pPr>
            <a:r>
              <a:rPr lang="id-ID" sz="4600" cap="none" dirty="0"/>
              <a:t>Wilayah fungsional adalah suatu kawasan yang difungsikan, menurut jenis dan kekhususan, menjadi sebuah wilayah yang saling berhubungan satu sama lain. Misalnya kota, kecamatan, dan sebagainya</a:t>
            </a:r>
            <a:r>
              <a:rPr lang="id-ID" sz="4600" dirty="0"/>
              <a:t>.</a:t>
            </a:r>
            <a:br>
              <a:rPr lang="id-ID" sz="4600" dirty="0"/>
            </a:br>
            <a:endParaRPr lang="id-ID" sz="4600" dirty="0"/>
          </a:p>
        </p:txBody>
      </p:sp>
    </p:spTree>
    <p:extLst>
      <p:ext uri="{BB962C8B-B14F-4D97-AF65-F5344CB8AC3E}">
        <p14:creationId xmlns:p14="http://schemas.microsoft.com/office/powerpoint/2010/main" val="1939449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BDC45-FA18-425A-B00C-09D215A2986B}"/>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92489350-A7FF-4EE5-85FF-9AF8F5081ABB}"/>
              </a:ext>
            </a:extLst>
          </p:cNvPr>
          <p:cNvSpPr>
            <a:spLocks noGrp="1"/>
          </p:cNvSpPr>
          <p:nvPr>
            <p:ph sz="quarter" idx="13"/>
          </p:nvPr>
        </p:nvSpPr>
        <p:spPr/>
        <p:txBody>
          <a:bodyPr>
            <a:normAutofit lnSpcReduction="10000"/>
          </a:bodyPr>
          <a:lstStyle/>
          <a:p>
            <a:pPr marL="0" indent="0">
              <a:buNone/>
            </a:pPr>
            <a:r>
              <a:rPr lang="id-ID" sz="3200" cap="none" dirty="0"/>
              <a:t>Wilayah fungsional ditandai dengan adanya arus kegiatan transportasi dan komunikasi yang akhirnya menunjang pertumbuhan dari setiap wilayah tersebut.Wilayah fungsional sangat erat kaitannya dengan kejadian objek dipermukaan bumi seperti tanah longsor ( erosi ), gempa bumi dan letusan gunung api.</a:t>
            </a:r>
          </a:p>
        </p:txBody>
      </p:sp>
    </p:spTree>
    <p:extLst>
      <p:ext uri="{BB962C8B-B14F-4D97-AF65-F5344CB8AC3E}">
        <p14:creationId xmlns:p14="http://schemas.microsoft.com/office/powerpoint/2010/main" val="3562570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55BCA02-3221-4040-99CB-1146D2B52192}"/>
              </a:ext>
            </a:extLst>
          </p:cNvPr>
          <p:cNvSpPr>
            <a:spLocks noGrp="1"/>
          </p:cNvSpPr>
          <p:nvPr>
            <p:ph sz="quarter" idx="13"/>
          </p:nvPr>
        </p:nvSpPr>
        <p:spPr>
          <a:xfrm>
            <a:off x="913774" y="901148"/>
            <a:ext cx="10363826" cy="4890051"/>
          </a:xfrm>
        </p:spPr>
        <p:txBody>
          <a:bodyPr>
            <a:normAutofit lnSpcReduction="10000"/>
          </a:bodyPr>
          <a:lstStyle/>
          <a:p>
            <a:pPr marL="0" indent="0">
              <a:buNone/>
            </a:pPr>
            <a:r>
              <a:rPr lang="id-ID" sz="2400" cap="none" dirty="0"/>
              <a:t>Pengelompokan wilayah lebih menekankan kepada satu jenis atau karakteristik tertentu dari wilayah tersebut. Seperti wilayah iklim, wilayah vegetasi, wilayah pertanian, atau wilayah fisiografi.</a:t>
            </a:r>
          </a:p>
          <a:p>
            <a:pPr marL="0" indent="0">
              <a:buNone/>
            </a:pPr>
            <a:r>
              <a:rPr lang="id-ID" sz="2400" cap="none" dirty="0"/>
              <a:t>Contoh wiayah funsional: </a:t>
            </a:r>
          </a:p>
          <a:p>
            <a:pPr marL="0" indent="0">
              <a:buNone/>
            </a:pPr>
            <a:r>
              <a:rPr lang="id-ID" sz="2400" cap="none" dirty="0"/>
              <a:t>1. Daerah konservasi adalah penamaa perwilayahan secara fungsional karana penamaan ini didasarkan pada fungsi atau peruntukannya, bahwa daerah tersebut harus dipertahankan fungsinya.</a:t>
            </a:r>
          </a:p>
          <a:p>
            <a:pPr marL="0" indent="0">
              <a:buNone/>
            </a:pPr>
            <a:r>
              <a:rPr lang="id-ID" sz="2400" cap="none" dirty="0"/>
              <a:t>2. Daerah satelit adalah penamaan perwilayahan secara fungsional karena penamaan ini didasarkan atas fungsi aerah tersebut sebagai penyangga agar penduduk dan kegiatannya dapat disebar ke kota kota kecil yang ada disekitar kota utama. </a:t>
            </a:r>
          </a:p>
        </p:txBody>
      </p:sp>
    </p:spTree>
    <p:extLst>
      <p:ext uri="{BB962C8B-B14F-4D97-AF65-F5344CB8AC3E}">
        <p14:creationId xmlns:p14="http://schemas.microsoft.com/office/powerpoint/2010/main" val="2989007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AE56-A679-485E-9A0E-F65A722C63E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9B6BBAA-D051-43CE-B21F-2D6DB3C3ABC9}"/>
              </a:ext>
            </a:extLst>
          </p:cNvPr>
          <p:cNvSpPr>
            <a:spLocks noGrp="1"/>
          </p:cNvSpPr>
          <p:nvPr>
            <p:ph sz="quarter" idx="13"/>
          </p:nvPr>
        </p:nvSpPr>
        <p:spPr/>
        <p:txBody>
          <a:bodyPr>
            <a:normAutofit fontScale="92500" lnSpcReduction="10000"/>
          </a:bodyPr>
          <a:lstStyle/>
          <a:p>
            <a:pPr marL="0" indent="0">
              <a:buNone/>
            </a:pPr>
            <a:r>
              <a:rPr lang="id-ID" sz="3200" cap="none" dirty="0"/>
              <a:t>3. daerah penyangga adalah penamaan perwilayahan secara fungsional karena penamaan itu didasarkan pada fungsi daerah tersebut sebagai pelindung atau penyangga bagi daerah lain.</a:t>
            </a:r>
          </a:p>
          <a:p>
            <a:pPr marL="0" indent="0">
              <a:buNone/>
            </a:pPr>
            <a:r>
              <a:rPr lang="id-ID" sz="3200" cap="none" dirty="0"/>
              <a:t>4. Daerah resapan adalah penamaan perwilayahan secara fungsional karena penamaan tersebut didasarkan pada fungsidaerah tersebut</a:t>
            </a:r>
          </a:p>
        </p:txBody>
      </p:sp>
    </p:spTree>
    <p:extLst>
      <p:ext uri="{BB962C8B-B14F-4D97-AF65-F5344CB8AC3E}">
        <p14:creationId xmlns:p14="http://schemas.microsoft.com/office/powerpoint/2010/main" val="1724026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ACD7A71-BE44-41EC-835F-90DE538D2777}"/>
              </a:ext>
            </a:extLst>
          </p:cNvPr>
          <p:cNvSpPr>
            <a:spLocks noGrp="1"/>
          </p:cNvSpPr>
          <p:nvPr>
            <p:ph sz="quarter" idx="13"/>
          </p:nvPr>
        </p:nvSpPr>
        <p:spPr>
          <a:xfrm>
            <a:off x="913774" y="1139688"/>
            <a:ext cx="10363826" cy="4651512"/>
          </a:xfrm>
        </p:spPr>
        <p:txBody>
          <a:bodyPr>
            <a:normAutofit/>
          </a:bodyPr>
          <a:lstStyle/>
          <a:p>
            <a:pPr marL="0" indent="0">
              <a:buNone/>
            </a:pPr>
            <a:r>
              <a:rPr lang="id-ID" sz="4000" cap="none" dirty="0"/>
              <a:t>Namun, kerap pula interaksi ini berkaitan dengan urusan ekonomi dan sering terjadi di pusat wilayah. Wilayah-wilayah sekitarnya mendukung kegiatan di wilayah pusat. Misalnya kawasan Jakarta, Bogor, Depok, Tangerang, Bekasi (Jabodetabek</a:t>
            </a:r>
            <a:r>
              <a:rPr lang="id-ID" sz="2400" cap="none" dirty="0"/>
              <a:t>).</a:t>
            </a:r>
          </a:p>
        </p:txBody>
      </p:sp>
    </p:spTree>
    <p:extLst>
      <p:ext uri="{BB962C8B-B14F-4D97-AF65-F5344CB8AC3E}">
        <p14:creationId xmlns:p14="http://schemas.microsoft.com/office/powerpoint/2010/main" val="270715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5E53526-CEDA-484E-A53A-4F03522DF0FE}"/>
              </a:ext>
            </a:extLst>
          </p:cNvPr>
          <p:cNvSpPr>
            <a:spLocks noGrp="1"/>
          </p:cNvSpPr>
          <p:nvPr>
            <p:ph sz="quarter" idx="13"/>
          </p:nvPr>
        </p:nvSpPr>
        <p:spPr>
          <a:xfrm>
            <a:off x="913774" y="768626"/>
            <a:ext cx="10363826" cy="5022573"/>
          </a:xfrm>
        </p:spPr>
        <p:txBody>
          <a:bodyPr>
            <a:normAutofit/>
          </a:bodyPr>
          <a:lstStyle/>
          <a:p>
            <a:pPr marL="0" indent="0">
              <a:buNone/>
            </a:pPr>
            <a:r>
              <a:rPr lang="id-ID" sz="4000" cap="none" dirty="0"/>
              <a:t>3. wilayah vernakuler</a:t>
            </a:r>
          </a:p>
          <a:p>
            <a:pPr marL="0" indent="0">
              <a:buNone/>
            </a:pPr>
            <a:r>
              <a:rPr lang="id-ID" sz="4000" cap="none" dirty="0"/>
              <a:t> dilihat berdasarkan keberadaan wilayah itu dalam pikiran banyak orang. Wilayah ini muncul karena persepsi, seperti adanya istilah Bogor Kota Hujan, Bandung Kota Kembang, Solo Kota Batik, dan sebagainya</a:t>
            </a:r>
            <a:r>
              <a:rPr lang="id-ID" sz="3200" cap="none" dirty="0"/>
              <a:t>.</a:t>
            </a:r>
          </a:p>
        </p:txBody>
      </p:sp>
    </p:spTree>
    <p:extLst>
      <p:ext uri="{BB962C8B-B14F-4D97-AF65-F5344CB8AC3E}">
        <p14:creationId xmlns:p14="http://schemas.microsoft.com/office/powerpoint/2010/main" val="4287325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9A2ABB-D259-4D98-AC73-AD41AE3CEF00}"/>
              </a:ext>
            </a:extLst>
          </p:cNvPr>
          <p:cNvSpPr>
            <a:spLocks noGrp="1"/>
          </p:cNvSpPr>
          <p:nvPr>
            <p:ph type="title"/>
          </p:nvPr>
        </p:nvSpPr>
        <p:spPr/>
        <p:txBody>
          <a:bodyPr>
            <a:normAutofit fontScale="90000"/>
          </a:bodyPr>
          <a:lstStyle/>
          <a:p>
            <a:r>
              <a:rPr lang="id-ID" dirty="0"/>
              <a:t/>
            </a:r>
            <a:br>
              <a:rPr lang="id-ID" dirty="0"/>
            </a:br>
            <a:r>
              <a:rPr lang="id-ID" dirty="0"/>
              <a:t/>
            </a:r>
            <a:br>
              <a:rPr lang="id-ID" dirty="0"/>
            </a:br>
            <a:r>
              <a:rPr lang="id-ID" dirty="0"/>
              <a:t>2. Konsep Tata Ruang</a:t>
            </a:r>
            <a:br>
              <a:rPr lang="id-ID" dirty="0"/>
            </a:br>
            <a:r>
              <a:rPr lang="id-ID" dirty="0"/>
              <a:t/>
            </a:r>
            <a:br>
              <a:rPr lang="id-ID" dirty="0"/>
            </a:br>
            <a:endParaRPr lang="id-ID" dirty="0"/>
          </a:p>
        </p:txBody>
      </p:sp>
      <p:sp>
        <p:nvSpPr>
          <p:cNvPr id="3" name="Content Placeholder 2">
            <a:extLst>
              <a:ext uri="{FF2B5EF4-FFF2-40B4-BE49-F238E27FC236}">
                <a16:creationId xmlns:a16="http://schemas.microsoft.com/office/drawing/2014/main" xmlns="" id="{FAE940D2-20E8-41B3-9FF4-EB3E33C7B6C2}"/>
              </a:ext>
            </a:extLst>
          </p:cNvPr>
          <p:cNvSpPr>
            <a:spLocks noGrp="1"/>
          </p:cNvSpPr>
          <p:nvPr>
            <p:ph sz="quarter" idx="13"/>
          </p:nvPr>
        </p:nvSpPr>
        <p:spPr/>
        <p:txBody>
          <a:bodyPr>
            <a:normAutofit fontScale="92500" lnSpcReduction="10000"/>
          </a:bodyPr>
          <a:lstStyle/>
          <a:p>
            <a:pPr marL="0" indent="0">
              <a:buNone/>
            </a:pPr>
            <a:r>
              <a:rPr lang="id-ID" sz="4000" cap="none" dirty="0"/>
              <a:t>Tata ruang berkaitan erat dengan konsep pengembangan wilayah. Penataan ruang memiliki peran penting dalam penyelenggaraan pembangunan dan upaya mewujudkan pembangunan berkelanjutan.</a:t>
            </a:r>
            <a:endParaRPr lang="id-ID" cap="none" dirty="0"/>
          </a:p>
        </p:txBody>
      </p:sp>
    </p:spTree>
    <p:extLst>
      <p:ext uri="{BB962C8B-B14F-4D97-AF65-F5344CB8AC3E}">
        <p14:creationId xmlns:p14="http://schemas.microsoft.com/office/powerpoint/2010/main" val="3938489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447915-2881-4D63-83AB-D86F80F0967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E69EA3C-2551-4C81-A920-AEFDAF92020D}"/>
              </a:ext>
            </a:extLst>
          </p:cNvPr>
          <p:cNvSpPr>
            <a:spLocks noGrp="1"/>
          </p:cNvSpPr>
          <p:nvPr>
            <p:ph sz="quarter" idx="13"/>
          </p:nvPr>
        </p:nvSpPr>
        <p:spPr/>
        <p:txBody>
          <a:bodyPr>
            <a:normAutofit fontScale="92500" lnSpcReduction="20000"/>
          </a:bodyPr>
          <a:lstStyle/>
          <a:p>
            <a:pPr marL="0" indent="0">
              <a:buNone/>
            </a:pPr>
            <a:r>
              <a:rPr lang="id-ID" sz="3900" cap="none" dirty="0"/>
              <a:t>Ahli tata ruang Ruslan Diwiryo mengatakan penataan ruang memberikan kontribusi nyata dalam pengembangan wilayah dan kota yang berkelanjutan. Dengan demikian, hal tersebut menciptkan keadilan dan kesejahteraan bagi masyarakat Indonesia</a:t>
            </a:r>
            <a:r>
              <a:rPr lang="id-ID" sz="3200" cap="none" dirty="0"/>
              <a:t>.</a:t>
            </a:r>
            <a:r>
              <a:rPr lang="id-ID" sz="3200" dirty="0"/>
              <a:t/>
            </a:r>
            <a:br>
              <a:rPr lang="id-ID" sz="3200" dirty="0"/>
            </a:br>
            <a:endParaRPr lang="id-ID" sz="3200" dirty="0"/>
          </a:p>
        </p:txBody>
      </p:sp>
    </p:spTree>
    <p:extLst>
      <p:ext uri="{BB962C8B-B14F-4D97-AF65-F5344CB8AC3E}">
        <p14:creationId xmlns:p14="http://schemas.microsoft.com/office/powerpoint/2010/main" val="1318146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786C856-C393-432E-B6D1-1B9F5A9694DF}"/>
              </a:ext>
            </a:extLst>
          </p:cNvPr>
          <p:cNvSpPr>
            <a:spLocks noGrp="1"/>
          </p:cNvSpPr>
          <p:nvPr>
            <p:ph sz="quarter" idx="13"/>
          </p:nvPr>
        </p:nvSpPr>
        <p:spPr>
          <a:xfrm>
            <a:off x="913774" y="583096"/>
            <a:ext cx="10363826" cy="5208103"/>
          </a:xfrm>
        </p:spPr>
        <p:txBody>
          <a:bodyPr>
            <a:normAutofit/>
          </a:bodyPr>
          <a:lstStyle/>
          <a:p>
            <a:pPr marL="0" indent="0">
              <a:buNone/>
            </a:pPr>
            <a:r>
              <a:rPr lang="id-ID" sz="3600" cap="none" dirty="0"/>
              <a:t>Dalam Peraturan Presiden Nomor 62 Tahun 2011 disebutkan ruang adalah wadah yang meliputi ruang darat, ruang laut, dan ruang udara. Di dalamnya termasuk ruang di dalam bumi sebagai satu kesatuan wilayah, tempat manusia dan makhluk hidup lain, melakukan kegiatan dan memelihara kelangsungan hidup.</a:t>
            </a:r>
          </a:p>
        </p:txBody>
      </p:sp>
    </p:spTree>
    <p:extLst>
      <p:ext uri="{BB962C8B-B14F-4D97-AF65-F5344CB8AC3E}">
        <p14:creationId xmlns:p14="http://schemas.microsoft.com/office/powerpoint/2010/main" val="2971939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29011CE-C3E3-4B7B-812A-FD2B2C8CE0DF}"/>
              </a:ext>
            </a:extLst>
          </p:cNvPr>
          <p:cNvSpPr>
            <a:spLocks noGrp="1"/>
          </p:cNvSpPr>
          <p:nvPr>
            <p:ph sz="quarter" idx="13"/>
          </p:nvPr>
        </p:nvSpPr>
        <p:spPr>
          <a:xfrm>
            <a:off x="913774" y="715618"/>
            <a:ext cx="10363826" cy="5075582"/>
          </a:xfrm>
        </p:spPr>
        <p:txBody>
          <a:bodyPr>
            <a:normAutofit/>
          </a:bodyPr>
          <a:lstStyle/>
          <a:p>
            <a:pPr marL="0" indent="0">
              <a:buNone/>
            </a:pPr>
            <a:r>
              <a:rPr lang="id-ID" sz="4000" cap="none" dirty="0"/>
              <a:t>Perencanaan tata ruang di Indonesia dibagi menjadi 3 jenis yaitu </a:t>
            </a:r>
          </a:p>
          <a:p>
            <a:pPr marL="0" indent="0">
              <a:buNone/>
            </a:pPr>
            <a:r>
              <a:rPr lang="id-ID" sz="4000" cap="none" dirty="0"/>
              <a:t>1. perencanaan tata ruang wilayah nasional, </a:t>
            </a:r>
          </a:p>
          <a:p>
            <a:pPr marL="0" indent="0">
              <a:buNone/>
            </a:pPr>
            <a:r>
              <a:rPr lang="id-ID" sz="4000" cap="none" dirty="0"/>
              <a:t>2. tata ruang wilayah provinsi, dan perencanaan 3. tata ruang wilayah kabupaten atau kota.</a:t>
            </a:r>
            <a:br>
              <a:rPr lang="id-ID" sz="4000" cap="none" dirty="0"/>
            </a:br>
            <a:r>
              <a:rPr lang="id-ID" dirty="0"/>
              <a:t/>
            </a:r>
            <a:br>
              <a:rPr lang="id-ID" dirty="0"/>
            </a:br>
            <a:endParaRPr lang="id-ID" dirty="0"/>
          </a:p>
        </p:txBody>
      </p:sp>
    </p:spTree>
    <p:extLst>
      <p:ext uri="{BB962C8B-B14F-4D97-AF65-F5344CB8AC3E}">
        <p14:creationId xmlns:p14="http://schemas.microsoft.com/office/powerpoint/2010/main" val="179519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1EFCB-BD14-498E-B608-05B2E44E3E37}"/>
              </a:ext>
            </a:extLst>
          </p:cNvPr>
          <p:cNvSpPr>
            <a:spLocks noGrp="1"/>
          </p:cNvSpPr>
          <p:nvPr>
            <p:ph type="title"/>
          </p:nvPr>
        </p:nvSpPr>
        <p:spPr/>
        <p:txBody>
          <a:bodyPr/>
          <a:lstStyle/>
          <a:p>
            <a:r>
              <a:rPr lang="id-ID" dirty="0"/>
              <a:t>1. Konsep wilayah</a:t>
            </a:r>
          </a:p>
        </p:txBody>
      </p:sp>
      <p:sp>
        <p:nvSpPr>
          <p:cNvPr id="3" name="Content Placeholder 2">
            <a:extLst>
              <a:ext uri="{FF2B5EF4-FFF2-40B4-BE49-F238E27FC236}">
                <a16:creationId xmlns:a16="http://schemas.microsoft.com/office/drawing/2014/main" xmlns="" id="{CADAF5C0-8A90-4FCC-A200-F675F06A831E}"/>
              </a:ext>
            </a:extLst>
          </p:cNvPr>
          <p:cNvSpPr>
            <a:spLocks noGrp="1"/>
          </p:cNvSpPr>
          <p:nvPr>
            <p:ph sz="quarter" idx="13"/>
          </p:nvPr>
        </p:nvSpPr>
        <p:spPr/>
        <p:txBody>
          <a:bodyPr>
            <a:normAutofit lnSpcReduction="10000"/>
          </a:bodyPr>
          <a:lstStyle/>
          <a:p>
            <a:pPr marL="0" indent="0">
              <a:buNone/>
            </a:pPr>
            <a:r>
              <a:rPr lang="id-ID" sz="3200" cap="none" dirty="0"/>
              <a:t>Wilayah merupakan bagian bumi yang bisa dibedakan melalui karakteristik tertentu dari bagian permukaan bumi lainnya. Karena memiliki ciri tersendiri, maka setiap wilayah dapat dibedakan dengan wilayah lainnya menurut aspek-aspek geografinya. Contohnya, wilayah pantai akan berbeda dengan wilayah pegunungan.</a:t>
            </a:r>
            <a:endParaRPr lang="id-ID" sz="3200" dirty="0"/>
          </a:p>
        </p:txBody>
      </p:sp>
    </p:spTree>
    <p:extLst>
      <p:ext uri="{BB962C8B-B14F-4D97-AF65-F5344CB8AC3E}">
        <p14:creationId xmlns:p14="http://schemas.microsoft.com/office/powerpoint/2010/main" val="2945874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DDB26-DF9A-424F-A88A-E291C2F41F3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EC6425C-48C2-4764-B878-21852DED9B7D}"/>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102135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9895B1-AE12-4769-A266-8A1B3AA93BB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247E1D5-120F-4BDA-AE0F-A381787EE862}"/>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3474625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F02A9-CC91-42E7-A2CB-27651D64EA1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8107219-A500-46B7-97D2-25EF191FC5A0}"/>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644292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2127A5-3F7A-487E-A210-903204E6271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89FF105-F3C2-499A-A377-30997B285940}"/>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3845586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6EC1CA-E9FE-476B-B57F-DEDF343A5D6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9F58B1F-6D17-4C94-A6D4-336CB0749194}"/>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35558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BEDBC6-415C-4362-87B7-6C3C77BB4C6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8BC19B5-0362-4A60-BB8E-D6EA0378FB86}"/>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3578921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5A657-D7BB-44CC-9B98-A6E94263801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38EC006-0197-4390-A78D-EB8AA652855F}"/>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3314830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FBFA1B-A2AC-4E72-ACC6-8027358C5F4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7F3BD8E-9E93-4D60-884D-BAEDEE1FD223}"/>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24576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685F7D-E81E-47AA-BA90-280CA78AA6F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4EE66ED-2212-4406-BB25-13D759ABB11D}"/>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842640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7E923E-258F-4D65-8B24-BF33B05170C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A30D1AE-1325-4D7E-A57D-AB2850CDBB9E}"/>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56674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4E5F49-6D04-4543-9FD5-B355A865BC6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782D0B5-E1F3-49F5-B1B1-0733773442BA}"/>
              </a:ext>
            </a:extLst>
          </p:cNvPr>
          <p:cNvSpPr>
            <a:spLocks noGrp="1"/>
          </p:cNvSpPr>
          <p:nvPr>
            <p:ph sz="quarter" idx="13"/>
          </p:nvPr>
        </p:nvSpPr>
        <p:spPr/>
        <p:txBody>
          <a:bodyPr>
            <a:normAutofit fontScale="62500" lnSpcReduction="20000"/>
          </a:bodyPr>
          <a:lstStyle/>
          <a:p>
            <a:pPr marL="0" indent="0">
              <a:buNone/>
            </a:pPr>
            <a:r>
              <a:rPr lang="id-ID" sz="4600" cap="none" dirty="0"/>
              <a:t>Menurut pakar geografi Richardson, Hagget, Cliff, dan Frey, wilayah dibagi menjadi 3 jenis yaitu </a:t>
            </a:r>
          </a:p>
          <a:p>
            <a:pPr marL="0" indent="0">
              <a:buNone/>
            </a:pPr>
            <a:r>
              <a:rPr lang="id-ID" sz="4600" cap="none" dirty="0"/>
              <a:t>1. wilayah formal, </a:t>
            </a:r>
          </a:p>
          <a:p>
            <a:pPr marL="0" indent="0">
              <a:buNone/>
            </a:pPr>
            <a:r>
              <a:rPr lang="id-ID" sz="4600" cap="none" dirty="0"/>
              <a:t>2. wilayah fungsional, </a:t>
            </a:r>
          </a:p>
          <a:p>
            <a:pPr marL="0" indent="0">
              <a:buNone/>
            </a:pPr>
            <a:r>
              <a:rPr lang="id-ID" sz="4600" cap="none" dirty="0"/>
              <a:t>3.  wilayah vernakuler</a:t>
            </a:r>
            <a:r>
              <a:rPr lang="id-ID" sz="2400" cap="none" dirty="0"/>
              <a:t>.</a:t>
            </a:r>
            <a:br>
              <a:rPr lang="id-ID" sz="2400" cap="none" dirty="0"/>
            </a:br>
            <a:r>
              <a:rPr lang="id-ID" sz="2400" cap="none" dirty="0"/>
              <a:t/>
            </a:r>
            <a:br>
              <a:rPr lang="id-ID" sz="2400" cap="none" dirty="0"/>
            </a:br>
            <a:endParaRPr lang="id-ID" sz="2400" cap="none" dirty="0"/>
          </a:p>
        </p:txBody>
      </p:sp>
    </p:spTree>
    <p:extLst>
      <p:ext uri="{BB962C8B-B14F-4D97-AF65-F5344CB8AC3E}">
        <p14:creationId xmlns:p14="http://schemas.microsoft.com/office/powerpoint/2010/main" val="2621018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87CDFA-8569-486E-9031-32D0B2DECF9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8C48459-6284-4DA0-8D18-5A664AEC20B0}"/>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2145317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291DB-EC51-436A-9A2A-4B91AE93ECB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9441F93-8EBE-4122-938D-9ACBFE11E49D}"/>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241424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C4F46A-42A7-4AFA-8C9F-99FBE31EB3A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AB3A4C7-CD91-46CB-BDE2-F0BDC9390298}"/>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404275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D0CF47-D2DC-455B-8F96-64ED3CEB18A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9B38685-E59E-4723-94D1-09C2FC83701D}"/>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3290485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36EFA-E2BE-46E8-8755-045E7F7957A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44E48F4-57B3-412E-85E9-76D0B43CBADF}"/>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2030983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E85F33-80C9-4F7E-ACE4-E013CDA55B7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C7CF2D9-11CD-4BC0-97D7-DB1D91486AC8}"/>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562424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6EA14-5E73-4F28-A3FE-180CE73CC30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48E6BB2-62F9-4F80-8150-B4220E1E507E}"/>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2369969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8E86A4-6B1D-40B6-88F8-5C0D9F25B3F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7FA5288-DB32-4246-82E0-6C9128AF4CF7}"/>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17526018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168160-A070-4E8D-9D89-A5DCE200362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EF66A9D-57EE-4F08-8C1A-40D865B72420}"/>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40079450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408CC9-23A0-4DEF-B83F-F92337154BD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48F1819-31F6-4695-8EB0-2392D1729D4E}"/>
              </a:ext>
            </a:extLst>
          </p:cNvPr>
          <p:cNvSpPr>
            <a:spLocks noGrp="1"/>
          </p:cNvSpPr>
          <p:nvPr>
            <p:ph sz="quarter" idx="13"/>
          </p:nvPr>
        </p:nvSpPr>
        <p:spPr/>
        <p:txBody>
          <a:bodyPr/>
          <a:lstStyle/>
          <a:p>
            <a:endParaRPr lang="id-ID"/>
          </a:p>
        </p:txBody>
      </p:sp>
    </p:spTree>
    <p:extLst>
      <p:ext uri="{BB962C8B-B14F-4D97-AF65-F5344CB8AC3E}">
        <p14:creationId xmlns:p14="http://schemas.microsoft.com/office/powerpoint/2010/main" val="82123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5D872-A756-4D64-AD06-F5F750F86515}"/>
              </a:ext>
            </a:extLst>
          </p:cNvPr>
          <p:cNvSpPr>
            <a:spLocks noGrp="1"/>
          </p:cNvSpPr>
          <p:nvPr>
            <p:ph type="title"/>
          </p:nvPr>
        </p:nvSpPr>
        <p:spPr/>
        <p:txBody>
          <a:bodyPr>
            <a:normAutofit fontScale="90000"/>
          </a:bodyPr>
          <a:lstStyle/>
          <a:p>
            <a:r>
              <a:rPr lang="id-ID" dirty="0"/>
              <a:t/>
            </a:r>
            <a:br>
              <a:rPr lang="id-ID" dirty="0"/>
            </a:br>
            <a:r>
              <a:rPr lang="id-ID" dirty="0"/>
              <a:t/>
            </a:r>
            <a:br>
              <a:rPr lang="id-ID" dirty="0"/>
            </a:br>
            <a:r>
              <a:rPr lang="id-ID" dirty="0"/>
              <a:t/>
            </a:r>
            <a:br>
              <a:rPr lang="id-ID" dirty="0"/>
            </a:br>
            <a:r>
              <a:rPr lang="id-ID" dirty="0"/>
              <a:t/>
            </a:r>
            <a:br>
              <a:rPr lang="id-ID" dirty="0"/>
            </a:br>
            <a:r>
              <a:rPr lang="id-ID" dirty="0"/>
              <a:t>1. wilayah formal</a:t>
            </a:r>
            <a:br>
              <a:rPr lang="id-ID" dirty="0"/>
            </a:br>
            <a:r>
              <a:rPr lang="id-ID" dirty="0"/>
              <a:t/>
            </a:r>
            <a:br>
              <a:rPr lang="id-ID" dirty="0"/>
            </a:br>
            <a:r>
              <a:rPr lang="id-ID" dirty="0"/>
              <a:t/>
            </a:r>
            <a:br>
              <a:rPr lang="id-ID" dirty="0"/>
            </a:br>
            <a:r>
              <a:rPr lang="id-ID" dirty="0"/>
              <a:t/>
            </a:r>
            <a:br>
              <a:rPr lang="id-ID" dirty="0"/>
            </a:br>
            <a:r>
              <a:rPr lang="id-ID" dirty="0"/>
              <a:t/>
            </a:r>
            <a:br>
              <a:rPr lang="id-ID" dirty="0"/>
            </a:br>
            <a:r>
              <a:rPr lang="id-ID" dirty="0"/>
              <a:t> </a:t>
            </a:r>
          </a:p>
        </p:txBody>
      </p:sp>
      <p:sp>
        <p:nvSpPr>
          <p:cNvPr id="3" name="Content Placeholder 2">
            <a:extLst>
              <a:ext uri="{FF2B5EF4-FFF2-40B4-BE49-F238E27FC236}">
                <a16:creationId xmlns:a16="http://schemas.microsoft.com/office/drawing/2014/main" xmlns="" id="{158CBE7C-AEE0-400B-AEB9-47E344C0268D}"/>
              </a:ext>
            </a:extLst>
          </p:cNvPr>
          <p:cNvSpPr>
            <a:spLocks noGrp="1"/>
          </p:cNvSpPr>
          <p:nvPr>
            <p:ph sz="quarter" idx="13"/>
          </p:nvPr>
        </p:nvSpPr>
        <p:spPr/>
        <p:txBody>
          <a:bodyPr>
            <a:normAutofit lnSpcReduction="10000"/>
          </a:bodyPr>
          <a:lstStyle/>
          <a:p>
            <a:pPr marL="0" indent="0">
              <a:buNone/>
            </a:pPr>
            <a:r>
              <a:rPr lang="id-ID" sz="3600" cap="none" dirty="0"/>
              <a:t>1</a:t>
            </a:r>
            <a:r>
              <a:rPr lang="id-ID" sz="4000" cap="none" dirty="0"/>
              <a:t>. Wilayah formaladalah</a:t>
            </a:r>
            <a:r>
              <a:rPr lang="id-ID" sz="5400" cap="none" dirty="0"/>
              <a:t> </a:t>
            </a:r>
            <a:r>
              <a:rPr lang="id-ID" sz="3600" cap="none" dirty="0"/>
              <a:t>wilayah yang punya karakter khas dan homogen. Artinya, di wilayah tersebut memiliki satu ciri khas saja baik secara fisik atau sosial. Sifat wilayah ini statis dan perlu waktu lama untuk mengubah sifat utama</a:t>
            </a:r>
            <a:endParaRPr lang="id-ID" dirty="0"/>
          </a:p>
        </p:txBody>
      </p:sp>
    </p:spTree>
    <p:extLst>
      <p:ext uri="{BB962C8B-B14F-4D97-AF65-F5344CB8AC3E}">
        <p14:creationId xmlns:p14="http://schemas.microsoft.com/office/powerpoint/2010/main" val="427090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A98830-975C-4D7D-B02E-BD74FA0C335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E8B8F2B-8667-4424-B057-C55FF43F7729}"/>
              </a:ext>
            </a:extLst>
          </p:cNvPr>
          <p:cNvSpPr>
            <a:spLocks noGrp="1"/>
          </p:cNvSpPr>
          <p:nvPr>
            <p:ph sz="quarter" idx="13"/>
          </p:nvPr>
        </p:nvSpPr>
        <p:spPr/>
        <p:txBody>
          <a:bodyPr>
            <a:normAutofit/>
          </a:bodyPr>
          <a:lstStyle/>
          <a:p>
            <a:pPr marL="0" indent="0">
              <a:buNone/>
            </a:pPr>
            <a:r>
              <a:rPr lang="id-ID" sz="2800" cap="none" dirty="0"/>
              <a:t>Wilayah formal pada umumnya didasarkan pada kesamaan topografi, jenis batuan, iklim dan vegetasi, yang terdapat di permukaan bumi. Misalnya kondisi geografis jawa baratbagian selatan yang merupakan topografi pegunungan yang berada didaerah subduksi lempeng.</a:t>
            </a:r>
          </a:p>
        </p:txBody>
      </p:sp>
    </p:spTree>
    <p:extLst>
      <p:ext uri="{BB962C8B-B14F-4D97-AF65-F5344CB8AC3E}">
        <p14:creationId xmlns:p14="http://schemas.microsoft.com/office/powerpoint/2010/main" val="19833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EA48643-94B2-49CD-8F26-3B5136331C2E}"/>
              </a:ext>
            </a:extLst>
          </p:cNvPr>
          <p:cNvSpPr>
            <a:spLocks noGrp="1"/>
          </p:cNvSpPr>
          <p:nvPr>
            <p:ph sz="quarter" idx="13"/>
          </p:nvPr>
        </p:nvSpPr>
        <p:spPr>
          <a:xfrm>
            <a:off x="913774" y="649358"/>
            <a:ext cx="10363826" cy="5141842"/>
          </a:xfrm>
        </p:spPr>
        <p:txBody>
          <a:bodyPr>
            <a:noAutofit/>
          </a:bodyPr>
          <a:lstStyle/>
          <a:p>
            <a:pPr marL="0" indent="0">
              <a:buNone/>
            </a:pPr>
            <a:r>
              <a:rPr lang="id-ID" sz="4000" cap="none" dirty="0"/>
              <a:t>Wilayah formal ditandai oleh adanya asosiasi areal yang bersifat fisik atau biotik. Asosiasi areal adalah hubugan antara aspek aspek alamia sehingga melahirkan kondisi tertentu yang memungkinkan terjadinya wilayah formal.</a:t>
            </a:r>
          </a:p>
        </p:txBody>
      </p:sp>
    </p:spTree>
    <p:extLst>
      <p:ext uri="{BB962C8B-B14F-4D97-AF65-F5344CB8AC3E}">
        <p14:creationId xmlns:p14="http://schemas.microsoft.com/office/powerpoint/2010/main" val="36592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71D966D-2638-4C10-8108-5F1E47B34155}"/>
              </a:ext>
            </a:extLst>
          </p:cNvPr>
          <p:cNvSpPr>
            <a:spLocks noGrp="1"/>
          </p:cNvSpPr>
          <p:nvPr>
            <p:ph sz="quarter" idx="13"/>
          </p:nvPr>
        </p:nvSpPr>
        <p:spPr>
          <a:xfrm>
            <a:off x="913774" y="1086678"/>
            <a:ext cx="10363826" cy="4704521"/>
          </a:xfrm>
        </p:spPr>
        <p:txBody>
          <a:bodyPr>
            <a:normAutofit/>
          </a:bodyPr>
          <a:lstStyle/>
          <a:p>
            <a:pPr marL="0" indent="0">
              <a:buNone/>
            </a:pPr>
            <a:r>
              <a:rPr lang="id-ID" sz="3200" cap="none" dirty="0"/>
              <a:t>Wilayah formal dapat dibedakan berdasarkan pengertian internasional dan pengertian nasional. Dalam definisi wilayah formal internasional, wilayah formal adalah wilayah yang meliputi negara yang punya kesatuan alam dan manusia. </a:t>
            </a:r>
          </a:p>
          <a:p>
            <a:pPr marL="0" indent="0">
              <a:buNone/>
            </a:pPr>
            <a:r>
              <a:rPr lang="id-ID" sz="3200" cap="none" dirty="0"/>
              <a:t>Sementara itu, wilayah formal dalam pengertian nasional adalah bagian wilayah sebuah negara, yang punya kesatuan alam dan manusia.</a:t>
            </a:r>
          </a:p>
        </p:txBody>
      </p:sp>
    </p:spTree>
    <p:extLst>
      <p:ext uri="{BB962C8B-B14F-4D97-AF65-F5344CB8AC3E}">
        <p14:creationId xmlns:p14="http://schemas.microsoft.com/office/powerpoint/2010/main" val="2378603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97C802-E41A-4F83-ADD4-20AF9C638A8F}"/>
              </a:ext>
            </a:extLst>
          </p:cNvPr>
          <p:cNvSpPr>
            <a:spLocks noGrp="1"/>
          </p:cNvSpPr>
          <p:nvPr>
            <p:ph sz="quarter" idx="13"/>
          </p:nvPr>
        </p:nvSpPr>
        <p:spPr>
          <a:xfrm>
            <a:off x="914087" y="1103244"/>
            <a:ext cx="10363826" cy="4651512"/>
          </a:xfrm>
        </p:spPr>
        <p:txBody>
          <a:bodyPr>
            <a:normAutofit/>
          </a:bodyPr>
          <a:lstStyle/>
          <a:p>
            <a:pPr marL="0" indent="0">
              <a:buNone/>
            </a:pPr>
            <a:r>
              <a:rPr lang="id-ID" sz="2800" cap="none" dirty="0"/>
              <a:t>Contoh wilayah formal</a:t>
            </a:r>
          </a:p>
          <a:p>
            <a:pPr marL="0" indent="0">
              <a:buNone/>
            </a:pPr>
            <a:r>
              <a:rPr lang="id-ID" sz="2800" cap="none" dirty="0"/>
              <a:t>1. provinsi Nanggroe Aceh Darussalam ( NAD ) merupakan perwilayahan formal berdasarkan batas batas yang jelas,sesuai dengan undang undang yang berlaku.</a:t>
            </a:r>
          </a:p>
          <a:p>
            <a:pPr marL="0" indent="0">
              <a:buNone/>
            </a:pPr>
            <a:r>
              <a:rPr lang="id-ID" sz="2800" cap="none" dirty="0"/>
              <a:t>2. daerah pertanian merupakan perwilayahan formal berdasarkan pada jenis tanaman dan pengolahan lahan</a:t>
            </a:r>
          </a:p>
          <a:p>
            <a:pPr marL="0" indent="0">
              <a:buNone/>
            </a:pPr>
            <a:r>
              <a:rPr lang="id-ID" sz="2800" cap="none" dirty="0"/>
              <a:t>3. daerah pegunungan merupakan perwilayahan formal berdasarkan morfologi berupa ketinggian dan kemiringan lereng.</a:t>
            </a:r>
          </a:p>
        </p:txBody>
      </p:sp>
    </p:spTree>
    <p:extLst>
      <p:ext uri="{BB962C8B-B14F-4D97-AF65-F5344CB8AC3E}">
        <p14:creationId xmlns:p14="http://schemas.microsoft.com/office/powerpoint/2010/main" val="313034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2B8543-DC36-42D7-AFA7-4331BD6BECE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EFE3216-74CE-4925-8FBE-67B2AA2F523A}"/>
              </a:ext>
            </a:extLst>
          </p:cNvPr>
          <p:cNvSpPr>
            <a:spLocks noGrp="1"/>
          </p:cNvSpPr>
          <p:nvPr>
            <p:ph sz="quarter" idx="13"/>
          </p:nvPr>
        </p:nvSpPr>
        <p:spPr/>
        <p:txBody>
          <a:bodyPr>
            <a:normAutofit/>
          </a:bodyPr>
          <a:lstStyle/>
          <a:p>
            <a:pPr marL="0" indent="0">
              <a:buNone/>
            </a:pPr>
            <a:r>
              <a:rPr lang="id-ID" sz="4000" cap="none" dirty="0"/>
              <a:t>Daerah hutan merupakan perwilayahan formal berdasarkan pada vegetasi seperti hutan produksi dan hutan lindung</a:t>
            </a:r>
          </a:p>
        </p:txBody>
      </p:sp>
    </p:spTree>
    <p:extLst>
      <p:ext uri="{BB962C8B-B14F-4D97-AF65-F5344CB8AC3E}">
        <p14:creationId xmlns:p14="http://schemas.microsoft.com/office/powerpoint/2010/main" val="62472403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233</TotalTime>
  <Words>745</Words>
  <Application>Microsoft Office PowerPoint</Application>
  <PresentationFormat>Custom</PresentationFormat>
  <Paragraphs>38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Droplet</vt:lpstr>
      <vt:lpstr>Konsep wilayah dan tata ruang</vt:lpstr>
      <vt:lpstr>1. Konsep wilayah</vt:lpstr>
      <vt:lpstr>PowerPoint Presentation</vt:lpstr>
      <vt:lpstr>    1. wilayah formal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 Konsep Tata Ruang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wilayah dan tata ruang</dc:title>
  <dc:creator>ACER</dc:creator>
  <cp:lastModifiedBy>acer</cp:lastModifiedBy>
  <cp:revision>14</cp:revision>
  <dcterms:created xsi:type="dcterms:W3CDTF">2021-07-19T22:26:57Z</dcterms:created>
  <dcterms:modified xsi:type="dcterms:W3CDTF">2022-05-17T09:13:02Z</dcterms:modified>
</cp:coreProperties>
</file>