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5" r:id="rId4"/>
    <p:sldId id="271" r:id="rId5"/>
    <p:sldId id="26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5" d="100"/>
          <a:sy n="75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42A33-F684-4992-BF64-4A3B51A7672F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BEF2-358F-4316-8DAF-0713F4A61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20B25-49D2-434F-8D77-6D734EADBF39}" type="slidenum">
              <a:rPr lang="en-US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046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14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86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2EB94B-2211-4A62-806D-D1223C993C6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30F7-2355-4AEF-9AB6-495215965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6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mushitung.com/wp-content/uploads/2013/04/segitiga-siku-siku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umushitung.com/wp-content/uploads/2013/04/pembuktian-teorema-phytagoras-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rumushitung.com/wp-content/uploads/2013/04/pembuktian-teorema-phytagoras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13965" y="4953000"/>
            <a:ext cx="4343400" cy="1524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 action="ppaction://hlinksldjump"/>
              </a:rPr>
              <a:t>APLIKASI </a:t>
            </a:r>
            <a:r>
              <a:rPr lang="en-US" sz="2400" dirty="0" smtClean="0">
                <a:solidFill>
                  <a:schemeClr val="tx1"/>
                </a:solidFill>
                <a:hlinkClick r:id="rId3" action="ppaction://hlinksldjump"/>
              </a:rPr>
              <a:t>PYTHAGORAS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3429000" y="990600"/>
            <a:ext cx="4800600" cy="1600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4" action="ppaction://hlinksldjump"/>
              </a:rPr>
              <a:t>SERBA SERBI </a:t>
            </a:r>
            <a:r>
              <a:rPr lang="en-US" sz="2400" b="1" dirty="0" smtClean="0">
                <a:solidFill>
                  <a:schemeClr val="tx1"/>
                </a:solidFill>
                <a:hlinkClick r:id="rId4" action="ppaction://hlinksldjump"/>
              </a:rPr>
              <a:t>PHYTAGORAS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66800" y="2286000"/>
            <a:ext cx="3657600" cy="1524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hlinkClick r:id="rId3" action="ppaction://hlinksldjump"/>
              </a:rPr>
              <a:t>MATERI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43400" y="3721100"/>
            <a:ext cx="33528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hlinkClick r:id="rId5" action="ppaction://hlinksldjump"/>
              </a:rPr>
              <a:t>LATIHAN</a:t>
            </a:r>
            <a:r>
              <a:rPr lang="en-US" sz="2400" dirty="0" smtClean="0">
                <a:solidFill>
                  <a:schemeClr val="tx1"/>
                </a:solidFill>
                <a:hlinkClick r:id="rId5" action="ppaction://hlinksldjump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hlinkClick r:id="rId5" action="ppaction://hlinksldjump"/>
              </a:rPr>
              <a:t>SOAL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1919" y="219670"/>
            <a:ext cx="6710491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DALIL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PHYTAGORAS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uiExpand="1" build="allAtOnce" animBg="1"/>
      <p:bldP spid="11" grpId="0" uiExpand="1" build="allAtOnce" animBg="1"/>
      <p:bldP spid="1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PENGERTIAN </a:t>
            </a:r>
            <a:r>
              <a:rPr lang="en-US" sz="4400" b="1" dirty="0" smtClean="0">
                <a:solidFill>
                  <a:srgbClr val="FF0000"/>
                </a:solidFill>
              </a:rPr>
              <a:t>PHYTAGORAS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7973490" cy="4576475"/>
          </a:xfrm>
        </p:spPr>
        <p:txBody>
          <a:bodyPr>
            <a:normAutofit/>
          </a:bodyPr>
          <a:lstStyle/>
          <a:p>
            <a:pPr lvl="2">
              <a:lnSpc>
                <a:spcPct val="110000"/>
              </a:lnSpc>
              <a:buNone/>
              <a:defRPr/>
            </a:pPr>
            <a:r>
              <a:rPr lang="en-US" sz="2200" dirty="0" smtClean="0">
                <a:solidFill>
                  <a:srgbClr val="0033CC"/>
                </a:solidFill>
              </a:rPr>
              <a:t>	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Phytagoras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adalah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seorang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 smtClean="0">
                <a:solidFill>
                  <a:srgbClr val="0033CC"/>
                </a:solidFill>
              </a:rPr>
              <a:t>ahli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 smtClean="0">
                <a:solidFill>
                  <a:srgbClr val="0033CC"/>
                </a:solidFill>
              </a:rPr>
              <a:t>Matematika</a:t>
            </a:r>
            <a:r>
              <a:rPr lang="en-US" sz="2200" b="1" dirty="0" smtClean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Yunani</a:t>
            </a:r>
            <a:r>
              <a:rPr lang="en-US" sz="2200" b="1" dirty="0" smtClean="0">
                <a:solidFill>
                  <a:srgbClr val="0033CC"/>
                </a:solidFill>
              </a:rPr>
              <a:t>, </a:t>
            </a:r>
            <a:r>
              <a:rPr lang="en-US" sz="2200" b="1" dirty="0" err="1" smtClean="0">
                <a:solidFill>
                  <a:srgbClr val="0033CC"/>
                </a:solidFill>
              </a:rPr>
              <a:t>beliau</a:t>
            </a:r>
            <a:r>
              <a:rPr lang="en-US" sz="2200" b="1" dirty="0" smtClean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yakin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bahwa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matematika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menyimpan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semua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rahasia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alam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semesta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dan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percaya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bahwa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beberapa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angka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memiliki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 err="1">
                <a:solidFill>
                  <a:srgbClr val="0033CC"/>
                </a:solidFill>
              </a:rPr>
              <a:t>keajaiban</a:t>
            </a:r>
            <a:r>
              <a:rPr lang="en-US" sz="2200" b="1" dirty="0">
                <a:solidFill>
                  <a:srgbClr val="0033CC"/>
                </a:solidFill>
              </a:rPr>
              <a:t>.</a:t>
            </a:r>
          </a:p>
          <a:p>
            <a:pPr lvl="1"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	</a:t>
            </a:r>
            <a:r>
              <a:rPr lang="en-US" sz="2800" b="1" dirty="0" err="1" smtClean="0">
                <a:solidFill>
                  <a:srgbClr val="C00000"/>
                </a:solidFill>
              </a:rPr>
              <a:t>Beliau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diingat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karena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rumus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sederhana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dalam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geometri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tentang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ketiga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sisi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dalam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segitiga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siku-siku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Rumus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itu</a:t>
            </a:r>
            <a:r>
              <a:rPr lang="en-US" sz="2800" b="1" dirty="0">
                <a:solidFill>
                  <a:srgbClr val="C00000"/>
                </a:solidFill>
              </a:rPr>
              <a:t> di </a:t>
            </a:r>
            <a:r>
              <a:rPr lang="en-US" sz="2800" b="1" dirty="0" err="1">
                <a:solidFill>
                  <a:srgbClr val="C00000"/>
                </a:solidFill>
              </a:rPr>
              <a:t>kenal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sebagai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teorema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phytagoras</a:t>
            </a:r>
            <a:r>
              <a:rPr lang="en-US" sz="2800" b="1" i="1" dirty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7150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RUMUS PHYTAGORAS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r>
              <a:rPr lang="id-ID" sz="2800" b="1" dirty="0" smtClean="0"/>
              <a:t>Jika kita punya sebuah segitiga siku-siku dengan sisi a</a:t>
            </a:r>
            <a:r>
              <a:rPr lang="id-ID" sz="2800" b="1" dirty="0" smtClean="0"/>
              <a:t>,</a:t>
            </a:r>
            <a:r>
              <a:rPr lang="en-GB" sz="2800" b="1" dirty="0" smtClean="0"/>
              <a:t> </a:t>
            </a:r>
            <a:r>
              <a:rPr lang="id-ID" sz="2800" b="1" dirty="0" smtClean="0"/>
              <a:t>b</a:t>
            </a:r>
            <a:r>
              <a:rPr lang="id-ID" sz="2800" b="1" dirty="0" smtClean="0"/>
              <a:t>, dan </a:t>
            </a:r>
            <a:r>
              <a:rPr lang="id-ID" sz="2800" b="1" dirty="0" smtClean="0"/>
              <a:t>c</a:t>
            </a:r>
            <a:r>
              <a:rPr lang="en-US" sz="2800" b="1" dirty="0"/>
              <a:t> </a:t>
            </a:r>
            <a:r>
              <a:rPr lang="en-US" sz="2800" b="1" dirty="0" smtClean="0"/>
              <a:t>MAKA </a:t>
            </a:r>
            <a:r>
              <a:rPr lang="id-ID" sz="2800" b="1" dirty="0" smtClean="0"/>
              <a:t>berlaku</a:t>
            </a:r>
            <a:endParaRPr lang="en-US" sz="2800" b="1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sz="5400" b="1" dirty="0" smtClean="0">
                <a:solidFill>
                  <a:schemeClr val="bg1"/>
                </a:solidFill>
              </a:rPr>
              <a:t>a</a:t>
            </a:r>
            <a:r>
              <a:rPr lang="id-ID" sz="5400" b="1" baseline="30000" dirty="0" smtClean="0">
                <a:solidFill>
                  <a:schemeClr val="bg1"/>
                </a:solidFill>
              </a:rPr>
              <a:t>2</a:t>
            </a:r>
            <a:r>
              <a:rPr lang="id-ID" sz="5400" b="1" dirty="0" smtClean="0">
                <a:solidFill>
                  <a:schemeClr val="bg1"/>
                </a:solidFill>
              </a:rPr>
              <a:t> </a:t>
            </a:r>
            <a:r>
              <a:rPr lang="id-ID" sz="5400" b="1" dirty="0" smtClean="0">
                <a:solidFill>
                  <a:schemeClr val="bg1"/>
                </a:solidFill>
              </a:rPr>
              <a:t>+ b</a:t>
            </a:r>
            <a:r>
              <a:rPr lang="id-ID" sz="5400" b="1" baseline="30000" dirty="0" smtClean="0">
                <a:solidFill>
                  <a:schemeClr val="bg1"/>
                </a:solidFill>
              </a:rPr>
              <a:t>2</a:t>
            </a:r>
            <a:r>
              <a:rPr lang="id-ID" sz="5400" b="1" dirty="0" smtClean="0">
                <a:solidFill>
                  <a:schemeClr val="bg1"/>
                </a:solidFill>
              </a:rPr>
              <a:t> = </a:t>
            </a:r>
            <a:r>
              <a:rPr lang="id-ID" sz="5400" b="1" dirty="0" smtClean="0">
                <a:solidFill>
                  <a:schemeClr val="bg1"/>
                </a:solidFill>
              </a:rPr>
              <a:t>c</a:t>
            </a:r>
            <a:r>
              <a:rPr lang="id-ID" sz="5400" b="1" baseline="30000" dirty="0" smtClean="0">
                <a:solidFill>
                  <a:schemeClr val="bg1"/>
                </a:solidFill>
              </a:rPr>
              <a:t>2</a:t>
            </a:r>
            <a:endParaRPr lang="en-GB" sz="5400" b="1" baseline="30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id-ID" sz="2800" b="1" dirty="0" smtClean="0"/>
              <a:t>dalam teorema yang dikemukakan oleh Pythagoras, sisi c atau sisi miring disebut dengan hipotenusa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4" name="Picture 3" descr="segitiga siku-siku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49" y="2590800"/>
            <a:ext cx="2514601" cy="1676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654"/>
            <a:ext cx="8229600" cy="18288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Jika kuadrat merupakan </a:t>
            </a:r>
            <a:r>
              <a:rPr lang="id-ID" sz="3200" b="1" dirty="0" smtClean="0"/>
              <a:t>luas </a:t>
            </a:r>
            <a:r>
              <a:rPr lang="id-ID" sz="3200" b="1" dirty="0" smtClean="0"/>
              <a:t>persegi, maka berlaku </a:t>
            </a:r>
            <a:r>
              <a:rPr lang="id-ID" sz="3200" b="1" dirty="0" smtClean="0"/>
              <a:t>luas </a:t>
            </a:r>
            <a:r>
              <a:rPr lang="id-ID" sz="3200" b="1" dirty="0" smtClean="0"/>
              <a:t>persegi dari panjang sisi a + </a:t>
            </a:r>
            <a:r>
              <a:rPr lang="id-ID" sz="3200" b="1" dirty="0" smtClean="0"/>
              <a:t>luas </a:t>
            </a:r>
            <a:r>
              <a:rPr lang="id-ID" sz="3200" b="1" dirty="0" smtClean="0"/>
              <a:t>persegi dari panjang sisi b = </a:t>
            </a:r>
            <a:r>
              <a:rPr lang="id-ID" sz="3200" b="1" dirty="0" smtClean="0"/>
              <a:t>luas </a:t>
            </a:r>
            <a:r>
              <a:rPr lang="id-ID" sz="3200" b="1" dirty="0" smtClean="0"/>
              <a:t>panjang dari sisi c</a:t>
            </a:r>
            <a:r>
              <a:rPr lang="id-ID" sz="3200" b="1" dirty="0" smtClean="0"/>
              <a:t>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7" name="Content Placeholder 6" descr="a^2 + b^2 = C^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737100" y="4698332"/>
            <a:ext cx="3962400" cy="132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embuktian teorema pythagora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00764"/>
            <a:ext cx="3962400" cy="342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24400" y="3581400"/>
            <a:ext cx="487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 melihat gambar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tersebut</a:t>
            </a:r>
            <a:r>
              <a:rPr kumimoji="0" lang="id-ID" sz="2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maka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2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905"/>
            <a:ext cx="8229600" cy="719951"/>
          </a:xfrm>
          <a:solidFill>
            <a:srgbClr val="FAD9A4"/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LATIHAN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SOAL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979613" y="1125538"/>
            <a:ext cx="6913562" cy="31700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tiga</a:t>
            </a:r>
            <a:r>
              <a:rPr lang="en-US" b="1" dirty="0"/>
              <a:t> ABC </a:t>
            </a:r>
            <a:r>
              <a:rPr lang="en-US" b="1" dirty="0" err="1"/>
              <a:t>siku-siku</a:t>
            </a:r>
            <a:r>
              <a:rPr lang="en-US" b="1" dirty="0"/>
              <a:t> di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smtClean="0"/>
              <a:t>A, </a:t>
            </a:r>
            <a:r>
              <a:rPr lang="en-US" b="1" dirty="0" err="1" smtClean="0"/>
              <a:t>diketahui</a:t>
            </a:r>
            <a:r>
              <a:rPr lang="en-US" b="1" dirty="0" smtClean="0"/>
              <a:t> </a:t>
            </a:r>
            <a:r>
              <a:rPr lang="en-US" b="1" dirty="0" err="1"/>
              <a:t>panjang</a:t>
            </a:r>
            <a:endParaRPr lang="en-US" b="1" dirty="0"/>
          </a:p>
          <a:p>
            <a:r>
              <a:rPr lang="id-ID" b="1" dirty="0" smtClean="0"/>
              <a:t>      </a:t>
            </a:r>
            <a:r>
              <a:rPr lang="en-US" b="1" dirty="0" smtClean="0"/>
              <a:t>AB </a:t>
            </a:r>
            <a:r>
              <a:rPr lang="en-US" b="1" dirty="0"/>
              <a:t>= 3 cm </a:t>
            </a:r>
            <a:r>
              <a:rPr lang="en-US" b="1" dirty="0" err="1"/>
              <a:t>dan</a:t>
            </a:r>
            <a:r>
              <a:rPr lang="en-US" b="1" dirty="0"/>
              <a:t> AC = 4 cm</a:t>
            </a:r>
            <a:r>
              <a:rPr lang="en-US" b="1" dirty="0" smtClean="0"/>
              <a:t>, </a:t>
            </a:r>
            <a:r>
              <a:rPr lang="en-US" b="1" dirty="0" err="1" smtClean="0"/>
              <a:t>hitunglah</a:t>
            </a:r>
            <a:r>
              <a:rPr lang="en-US" b="1" dirty="0" smtClean="0"/>
              <a:t> </a:t>
            </a:r>
            <a:r>
              <a:rPr lang="en-US" b="1" dirty="0" err="1"/>
              <a:t>panjang</a:t>
            </a:r>
            <a:r>
              <a:rPr lang="en-US" b="1" dirty="0"/>
              <a:t> BC.</a:t>
            </a:r>
          </a:p>
          <a:p>
            <a:r>
              <a:rPr lang="id-ID" b="1" dirty="0" smtClean="0"/>
              <a:t>      </a:t>
            </a:r>
            <a:r>
              <a:rPr lang="en-US" b="1" dirty="0" err="1" smtClean="0"/>
              <a:t>Penyelesaian</a:t>
            </a:r>
            <a:r>
              <a:rPr lang="en-US" b="1" dirty="0"/>
              <a:t>:</a:t>
            </a:r>
          </a:p>
          <a:p>
            <a:r>
              <a:rPr lang="en-US" b="1" dirty="0"/>
              <a:t>         </a:t>
            </a:r>
            <a:r>
              <a:rPr lang="id-ID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BC</a:t>
            </a:r>
            <a:r>
              <a:rPr lang="en-US" b="1" baseline="30000" dirty="0"/>
              <a:t>2  </a:t>
            </a:r>
            <a:r>
              <a:rPr lang="en-US" b="1" dirty="0"/>
              <a:t> = </a:t>
            </a:r>
            <a:r>
              <a:rPr lang="en-US" b="1" dirty="0" smtClean="0"/>
              <a:t>AB</a:t>
            </a:r>
            <a:r>
              <a:rPr lang="en-US" b="1" baseline="30000" dirty="0" smtClean="0"/>
              <a:t>2  </a:t>
            </a:r>
            <a:r>
              <a:rPr lang="en-US" b="1" dirty="0" smtClean="0"/>
              <a:t> </a:t>
            </a:r>
            <a:r>
              <a:rPr lang="en-US" b="1" dirty="0"/>
              <a:t>+  AC</a:t>
            </a:r>
            <a:r>
              <a:rPr lang="en-US" b="1" baseline="30000" dirty="0"/>
              <a:t>2</a:t>
            </a:r>
          </a:p>
          <a:p>
            <a:r>
              <a:rPr lang="en-US" b="1" baseline="30000" dirty="0"/>
              <a:t>                         </a:t>
            </a:r>
            <a:r>
              <a:rPr lang="id-ID" b="1" dirty="0" smtClean="0"/>
              <a:t> </a:t>
            </a:r>
            <a:r>
              <a:rPr lang="en-US" b="1" baseline="30000" dirty="0" smtClean="0"/>
              <a:t>  </a:t>
            </a:r>
            <a:r>
              <a:rPr lang="en-US" b="1" baseline="30000" dirty="0" smtClean="0"/>
              <a:t> </a:t>
            </a:r>
            <a:r>
              <a:rPr lang="en-US" b="1" dirty="0" smtClean="0"/>
              <a:t>= 3</a:t>
            </a:r>
            <a:r>
              <a:rPr lang="en-US" b="1" baseline="30000" dirty="0" smtClean="0"/>
              <a:t>2 </a:t>
            </a:r>
            <a:r>
              <a:rPr lang="en-US" b="1" dirty="0" smtClean="0"/>
              <a:t>  </a:t>
            </a:r>
            <a:r>
              <a:rPr lang="en-US" b="1" dirty="0"/>
              <a:t>+  4</a:t>
            </a:r>
            <a:r>
              <a:rPr lang="en-US" b="1" baseline="30000" dirty="0"/>
              <a:t>2</a:t>
            </a:r>
          </a:p>
          <a:p>
            <a:r>
              <a:rPr lang="en-US" b="1" baseline="30000" dirty="0"/>
              <a:t>                             </a:t>
            </a:r>
            <a:r>
              <a:rPr lang="en-US" b="1" baseline="30000" dirty="0" smtClean="0"/>
              <a:t> </a:t>
            </a:r>
            <a:r>
              <a:rPr lang="en-US" b="1" dirty="0" smtClean="0"/>
              <a:t>= </a:t>
            </a:r>
            <a:r>
              <a:rPr lang="en-US" b="1" dirty="0"/>
              <a:t>9  +  16</a:t>
            </a:r>
          </a:p>
          <a:p>
            <a:r>
              <a:rPr lang="en-US" b="1" dirty="0"/>
              <a:t>                   </a:t>
            </a:r>
            <a:r>
              <a:rPr lang="en-US" b="1" dirty="0" smtClean="0"/>
              <a:t> </a:t>
            </a:r>
            <a:r>
              <a:rPr lang="en-US" b="1" dirty="0"/>
              <a:t>= 25</a:t>
            </a:r>
          </a:p>
          <a:p>
            <a:r>
              <a:rPr lang="en-US" b="1" dirty="0"/>
              <a:t>            </a:t>
            </a:r>
            <a:r>
              <a:rPr lang="en-US" b="1" dirty="0" smtClean="0"/>
              <a:t>BC   = </a:t>
            </a:r>
            <a:r>
              <a:rPr lang="en-US" b="1" dirty="0">
                <a:cs typeface="Arial" charset="0"/>
              </a:rPr>
              <a:t>√</a:t>
            </a:r>
            <a:r>
              <a:rPr lang="en-US" b="1" dirty="0" smtClean="0">
                <a:cs typeface="Arial" charset="0"/>
              </a:rPr>
              <a:t>25 = </a:t>
            </a:r>
            <a:r>
              <a:rPr lang="en-US" b="1" dirty="0">
                <a:cs typeface="Arial" charset="0"/>
              </a:rPr>
              <a:t>5</a:t>
            </a:r>
          </a:p>
          <a:p>
            <a:r>
              <a:rPr lang="en-US" b="1" dirty="0">
                <a:cs typeface="Arial" charset="0"/>
              </a:rPr>
              <a:t>      </a:t>
            </a:r>
            <a:r>
              <a:rPr lang="en-US" b="1" dirty="0" err="1" smtClean="0">
                <a:cs typeface="Arial" charset="0"/>
              </a:rPr>
              <a:t>Jadi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panjang</a:t>
            </a:r>
            <a:r>
              <a:rPr lang="en-US" b="1" dirty="0">
                <a:cs typeface="Arial" charset="0"/>
              </a:rPr>
              <a:t> BC = 5 Cm</a:t>
            </a:r>
          </a:p>
          <a:p>
            <a:endParaRPr lang="en-US" b="1" dirty="0"/>
          </a:p>
          <a:p>
            <a:endParaRPr lang="en-US" sz="2000" b="1" dirty="0"/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323850" y="458152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79387" y="4037807"/>
            <a:ext cx="1497013" cy="2300289"/>
            <a:chOff x="526" y="827"/>
            <a:chExt cx="943" cy="1449"/>
          </a:xfrm>
          <a:solidFill>
            <a:srgbClr val="CC3399"/>
          </a:solidFill>
        </p:grpSpPr>
        <p:sp>
          <p:nvSpPr>
            <p:cNvPr id="21522" name="AutoShape 34"/>
            <p:cNvSpPr>
              <a:spLocks noChangeArrowheads="1"/>
            </p:cNvSpPr>
            <p:nvPr/>
          </p:nvSpPr>
          <p:spPr bwMode="auto">
            <a:xfrm>
              <a:off x="793" y="1117"/>
              <a:ext cx="409" cy="104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Text Box 35"/>
            <p:cNvSpPr txBox="1">
              <a:spLocks noChangeArrowheads="1"/>
            </p:cNvSpPr>
            <p:nvPr/>
          </p:nvSpPr>
          <p:spPr bwMode="auto">
            <a:xfrm>
              <a:off x="526" y="2023"/>
              <a:ext cx="223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524" name="Text Box 36"/>
            <p:cNvSpPr txBox="1">
              <a:spLocks noChangeArrowheads="1"/>
            </p:cNvSpPr>
            <p:nvPr/>
          </p:nvSpPr>
          <p:spPr bwMode="auto">
            <a:xfrm>
              <a:off x="1246" y="2026"/>
              <a:ext cx="223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21525" name="Text Box 37"/>
            <p:cNvSpPr txBox="1">
              <a:spLocks noChangeArrowheads="1"/>
            </p:cNvSpPr>
            <p:nvPr/>
          </p:nvSpPr>
          <p:spPr bwMode="auto">
            <a:xfrm>
              <a:off x="793" y="827"/>
              <a:ext cx="232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21526" name="Line 38"/>
            <p:cNvSpPr>
              <a:spLocks noChangeShapeType="1"/>
            </p:cNvSpPr>
            <p:nvPr/>
          </p:nvSpPr>
          <p:spPr bwMode="auto">
            <a:xfrm flipH="1">
              <a:off x="876" y="2024"/>
              <a:ext cx="8" cy="13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39"/>
            <p:cNvSpPr>
              <a:spLocks noChangeShapeType="1"/>
            </p:cNvSpPr>
            <p:nvPr/>
          </p:nvSpPr>
          <p:spPr bwMode="auto">
            <a:xfrm>
              <a:off x="793" y="2024"/>
              <a:ext cx="105" cy="1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1974850" y="3764101"/>
            <a:ext cx="6918325" cy="34470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d-ID" b="1" dirty="0" smtClean="0"/>
              <a:t>2.	</a:t>
            </a:r>
            <a:r>
              <a:rPr lang="en-US" b="1" dirty="0" err="1" smtClean="0"/>
              <a:t>Segi</a:t>
            </a:r>
            <a:r>
              <a:rPr lang="en-US" b="1" dirty="0" smtClean="0"/>
              <a:t> </a:t>
            </a:r>
            <a:r>
              <a:rPr lang="en-US" b="1" dirty="0" err="1"/>
              <a:t>tiga</a:t>
            </a:r>
            <a:r>
              <a:rPr lang="en-US" b="1" dirty="0"/>
              <a:t> ABC </a:t>
            </a:r>
            <a:r>
              <a:rPr lang="en-US" b="1" dirty="0" err="1"/>
              <a:t>siku-siku</a:t>
            </a:r>
            <a:r>
              <a:rPr lang="en-US" b="1" dirty="0"/>
              <a:t> di </a:t>
            </a:r>
            <a:r>
              <a:rPr lang="en-US" b="1" dirty="0" err="1"/>
              <a:t>titik</a:t>
            </a:r>
            <a:r>
              <a:rPr lang="en-US" b="1" dirty="0"/>
              <a:t> A, </a:t>
            </a:r>
            <a:r>
              <a:rPr lang="en-US" b="1" dirty="0" err="1"/>
              <a:t>diketahui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dirty="0" err="1"/>
              <a:t>sisi</a:t>
            </a:r>
            <a:r>
              <a:rPr lang="en-US" b="1" dirty="0"/>
              <a:t> miring </a:t>
            </a:r>
            <a:r>
              <a:rPr lang="en-US" b="1" dirty="0" smtClean="0"/>
              <a:t>BC </a:t>
            </a:r>
            <a:r>
              <a:rPr lang="en-US" b="1" dirty="0"/>
              <a:t>= 10 cm, </a:t>
            </a:r>
            <a:r>
              <a:rPr lang="en-US" b="1" dirty="0" err="1"/>
              <a:t>dan</a:t>
            </a:r>
            <a:r>
              <a:rPr lang="en-US" b="1" dirty="0"/>
              <a:t> AB = 6 cm, </a:t>
            </a:r>
            <a:r>
              <a:rPr lang="en-US" b="1" dirty="0" err="1"/>
              <a:t>hitunglah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 </a:t>
            </a:r>
            <a:r>
              <a:rPr lang="en-US" b="1" dirty="0" err="1"/>
              <a:t>sisi</a:t>
            </a:r>
            <a:r>
              <a:rPr lang="en-US" b="1" dirty="0"/>
              <a:t> </a:t>
            </a:r>
            <a:r>
              <a:rPr lang="en-US" b="1" dirty="0" smtClean="0"/>
              <a:t>AC.</a:t>
            </a:r>
            <a:endParaRPr lang="en-US" b="1" dirty="0"/>
          </a:p>
          <a:p>
            <a:r>
              <a:rPr lang="id-ID" b="1" dirty="0" smtClean="0"/>
              <a:t>     </a:t>
            </a:r>
            <a:r>
              <a:rPr lang="en-US" b="1" dirty="0" err="1" smtClean="0"/>
              <a:t>Penyelesaian</a:t>
            </a:r>
            <a:r>
              <a:rPr lang="en-US" b="1" dirty="0"/>
              <a:t>: </a:t>
            </a:r>
          </a:p>
          <a:p>
            <a:r>
              <a:rPr lang="en-US" b="1" dirty="0"/>
              <a:t>       </a:t>
            </a:r>
            <a:r>
              <a:rPr lang="en-US" b="1" dirty="0" smtClean="0"/>
              <a:t>  </a:t>
            </a:r>
            <a:r>
              <a:rPr lang="en-US" b="1" dirty="0" smtClean="0"/>
              <a:t>	BC</a:t>
            </a:r>
            <a:r>
              <a:rPr lang="en-US" b="1" baseline="30000" dirty="0" smtClean="0"/>
              <a:t>2</a:t>
            </a:r>
            <a:r>
              <a:rPr lang="en-US" b="1" dirty="0" smtClean="0"/>
              <a:t>   = </a:t>
            </a:r>
            <a:r>
              <a:rPr lang="en-US" b="1" dirty="0"/>
              <a:t>AB</a:t>
            </a:r>
            <a:r>
              <a:rPr lang="en-US" b="1" baseline="30000" dirty="0"/>
              <a:t>2 </a:t>
            </a:r>
            <a:r>
              <a:rPr lang="en-US" b="1" dirty="0"/>
              <a:t> + </a:t>
            </a:r>
            <a:r>
              <a:rPr lang="en-US" b="1" dirty="0" smtClean="0"/>
              <a:t>AC</a:t>
            </a:r>
            <a:r>
              <a:rPr lang="en-US" b="1" baseline="30000" dirty="0" smtClean="0"/>
              <a:t>2</a:t>
            </a:r>
            <a:endParaRPr lang="en-US" b="1" dirty="0"/>
          </a:p>
          <a:p>
            <a:r>
              <a:rPr lang="en-US" b="1" baseline="30000" dirty="0"/>
              <a:t>            </a:t>
            </a:r>
            <a:r>
              <a:rPr lang="en-US" b="1" baseline="30000" dirty="0" smtClean="0"/>
              <a:t> </a:t>
            </a:r>
            <a:r>
              <a:rPr lang="en-US" b="1" baseline="30000" dirty="0" smtClean="0"/>
              <a:t>	</a:t>
            </a:r>
            <a:r>
              <a:rPr lang="en-US" b="1" dirty="0" smtClean="0"/>
              <a:t>10</a:t>
            </a:r>
            <a:r>
              <a:rPr lang="en-US" b="1" baseline="30000" dirty="0" smtClean="0"/>
              <a:t>2 </a:t>
            </a:r>
            <a:r>
              <a:rPr lang="en-US" b="1" dirty="0" smtClean="0"/>
              <a:t>   =   </a:t>
            </a:r>
            <a:r>
              <a:rPr lang="en-US" b="1" dirty="0"/>
              <a:t>6</a:t>
            </a:r>
            <a:r>
              <a:rPr lang="en-US" b="1" baseline="30000" dirty="0"/>
              <a:t>2  </a:t>
            </a:r>
            <a:r>
              <a:rPr lang="en-US" b="1" dirty="0"/>
              <a:t>+  </a:t>
            </a:r>
            <a:r>
              <a:rPr lang="en-US" b="1" dirty="0" smtClean="0"/>
              <a:t>AC</a:t>
            </a:r>
            <a:r>
              <a:rPr lang="en-US" b="1" baseline="30000" dirty="0" smtClean="0"/>
              <a:t>2</a:t>
            </a:r>
            <a:endParaRPr lang="en-US" b="1" dirty="0"/>
          </a:p>
          <a:p>
            <a:r>
              <a:rPr lang="en-US" b="1" baseline="30000" dirty="0"/>
              <a:t>           </a:t>
            </a:r>
            <a:r>
              <a:rPr lang="en-US" b="1" baseline="30000" dirty="0" smtClean="0"/>
              <a:t>	</a:t>
            </a:r>
            <a:r>
              <a:rPr lang="en-US" b="1" dirty="0" smtClean="0"/>
              <a:t>100   =  </a:t>
            </a:r>
            <a:r>
              <a:rPr lang="en-US" b="1" dirty="0"/>
              <a:t>36  + </a:t>
            </a:r>
            <a:r>
              <a:rPr lang="en-US" b="1" dirty="0" smtClean="0"/>
              <a:t>AC</a:t>
            </a:r>
            <a:r>
              <a:rPr lang="en-US" b="1" baseline="30000" dirty="0" smtClean="0"/>
              <a:t>2</a:t>
            </a:r>
            <a:endParaRPr lang="en-US" b="1" dirty="0">
              <a:cs typeface="Arial" charset="0"/>
            </a:endParaRPr>
          </a:p>
          <a:p>
            <a:r>
              <a:rPr lang="en-US" b="1" baseline="30000" dirty="0"/>
              <a:t> </a:t>
            </a:r>
            <a:r>
              <a:rPr lang="id-ID" b="1" baseline="30000" dirty="0" smtClean="0"/>
              <a:t>           </a:t>
            </a:r>
            <a:r>
              <a:rPr lang="en-GB" b="1" baseline="30000" dirty="0" smtClean="0"/>
              <a:t>  	</a:t>
            </a:r>
            <a:r>
              <a:rPr lang="en-US" b="1" dirty="0" smtClean="0"/>
              <a:t>AC</a:t>
            </a:r>
            <a:r>
              <a:rPr lang="en-US" b="1" baseline="30000" dirty="0" smtClean="0"/>
              <a:t>2  </a:t>
            </a:r>
            <a:r>
              <a:rPr lang="en-US" b="1" dirty="0" smtClean="0"/>
              <a:t> </a:t>
            </a:r>
            <a:r>
              <a:rPr lang="en-US" b="1" dirty="0" smtClean="0"/>
              <a:t>= 100 - 36  </a:t>
            </a:r>
            <a:endParaRPr lang="id-ID" b="1" dirty="0" smtClean="0"/>
          </a:p>
          <a:p>
            <a:r>
              <a:rPr lang="id-ID" b="1" dirty="0" smtClean="0"/>
              <a:t>                </a:t>
            </a:r>
            <a:r>
              <a:rPr lang="en-GB" b="1" dirty="0"/>
              <a:t> </a:t>
            </a:r>
            <a:r>
              <a:rPr lang="en-GB" b="1" dirty="0" smtClean="0"/>
              <a:t>       </a:t>
            </a:r>
            <a:r>
              <a:rPr lang="en-US" b="1" dirty="0" smtClean="0"/>
              <a:t>=  </a:t>
            </a:r>
            <a:r>
              <a:rPr lang="en-US" b="1" dirty="0" smtClean="0"/>
              <a:t>64       </a:t>
            </a:r>
            <a:endParaRPr lang="id-ID" b="1" dirty="0" smtClean="0"/>
          </a:p>
          <a:p>
            <a:r>
              <a:rPr lang="id-ID" b="1" dirty="0" smtClean="0"/>
              <a:t>         </a:t>
            </a:r>
            <a:r>
              <a:rPr lang="en-GB" b="1" dirty="0" smtClean="0"/>
              <a:t>	</a:t>
            </a:r>
            <a:r>
              <a:rPr lang="en-US" b="1" dirty="0" smtClean="0"/>
              <a:t>AC    </a:t>
            </a:r>
            <a:r>
              <a:rPr lang="en-US" b="1" dirty="0" smtClean="0"/>
              <a:t>= </a:t>
            </a:r>
            <a:r>
              <a:rPr lang="en-US" b="1" dirty="0" smtClean="0">
                <a:cs typeface="Arial" charset="0"/>
              </a:rPr>
              <a:t>√64</a:t>
            </a:r>
            <a:r>
              <a:rPr lang="en-US" b="1" dirty="0" smtClean="0"/>
              <a:t> = </a:t>
            </a:r>
            <a:r>
              <a:rPr lang="en-US" b="1" dirty="0"/>
              <a:t>8</a:t>
            </a:r>
          </a:p>
          <a:p>
            <a:r>
              <a:rPr lang="en-US" b="1" dirty="0"/>
              <a:t>      </a:t>
            </a:r>
            <a:r>
              <a:rPr lang="en-US" b="1" dirty="0" err="1" smtClean="0"/>
              <a:t>Jadi</a:t>
            </a:r>
            <a:r>
              <a:rPr lang="en-US" b="1" dirty="0" smtClean="0"/>
              <a:t> 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dirty="0" err="1"/>
              <a:t>sisi</a:t>
            </a:r>
            <a:r>
              <a:rPr lang="en-US" b="1" dirty="0"/>
              <a:t> AC = 8 Cm</a:t>
            </a:r>
          </a:p>
          <a:p>
            <a:r>
              <a:rPr lang="en-US" b="1" dirty="0"/>
              <a:t>                       </a:t>
            </a:r>
            <a:r>
              <a:rPr lang="en-US" sz="2000" b="1" dirty="0"/>
              <a:t> 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28601" y="1296987"/>
            <a:ext cx="1598612" cy="2022475"/>
            <a:chOff x="385" y="799"/>
            <a:chExt cx="1007" cy="1274"/>
          </a:xfrm>
          <a:solidFill>
            <a:srgbClr val="C00000"/>
          </a:solidFill>
        </p:grpSpPr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703" y="799"/>
              <a:ext cx="232" cy="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21515" name="AutoShape 47"/>
            <p:cNvSpPr>
              <a:spLocks noChangeArrowheads="1"/>
            </p:cNvSpPr>
            <p:nvPr/>
          </p:nvSpPr>
          <p:spPr bwMode="auto">
            <a:xfrm>
              <a:off x="612" y="890"/>
              <a:ext cx="576" cy="1075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Text Box 48"/>
            <p:cNvSpPr txBox="1">
              <a:spLocks noChangeArrowheads="1"/>
            </p:cNvSpPr>
            <p:nvPr/>
          </p:nvSpPr>
          <p:spPr bwMode="auto">
            <a:xfrm>
              <a:off x="385" y="1842"/>
              <a:ext cx="212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1517" name="Text Box 49"/>
            <p:cNvSpPr txBox="1">
              <a:spLocks noChangeArrowheads="1"/>
            </p:cNvSpPr>
            <p:nvPr/>
          </p:nvSpPr>
          <p:spPr bwMode="auto">
            <a:xfrm>
              <a:off x="1180" y="1824"/>
              <a:ext cx="212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518" name="Line 50"/>
            <p:cNvSpPr>
              <a:spLocks noChangeShapeType="1"/>
            </p:cNvSpPr>
            <p:nvPr/>
          </p:nvSpPr>
          <p:spPr bwMode="auto">
            <a:xfrm>
              <a:off x="612" y="184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51"/>
            <p:cNvSpPr>
              <a:spLocks noChangeShapeType="1"/>
            </p:cNvSpPr>
            <p:nvPr/>
          </p:nvSpPr>
          <p:spPr bwMode="auto">
            <a:xfrm>
              <a:off x="748" y="1842"/>
              <a:ext cx="0" cy="1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2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jelasan rumus phytagoras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7"/>
          <a:stretch/>
        </p:blipFill>
        <p:spPr bwMode="auto">
          <a:xfrm>
            <a:off x="457200" y="1800092"/>
            <a:ext cx="3747389" cy="3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Penerapan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Konsep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Phytagoras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</a:t>
            </a:r>
            <a:r>
              <a:rPr lang="en-US" sz="3600" b="1" dirty="0" err="1" smtClean="0">
                <a:solidFill>
                  <a:schemeClr val="bg1"/>
                </a:solidFill>
              </a:rPr>
              <a:t>alam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</a:t>
            </a:r>
            <a:r>
              <a:rPr lang="en-US" sz="3600" b="1" dirty="0" err="1" smtClean="0">
                <a:solidFill>
                  <a:schemeClr val="bg1"/>
                </a:solidFill>
              </a:rPr>
              <a:t>ehidupan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</a:t>
            </a:r>
            <a:r>
              <a:rPr lang="en-US" sz="3600" b="1" dirty="0" err="1" smtClean="0">
                <a:solidFill>
                  <a:schemeClr val="bg1"/>
                </a:solidFill>
              </a:rPr>
              <a:t>ehari-hari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ontoh soal pythagoras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r="17877"/>
          <a:stretch/>
        </p:blipFill>
        <p:spPr bwMode="auto">
          <a:xfrm>
            <a:off x="4495800" y="1800092"/>
            <a:ext cx="3962400" cy="38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CC33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QNnJUjCY0hA/WkXCrXiF7OI/AAAAAAAAAC8/3efrMVCOY30a8VKfS51A6pyq-zt-DEcBwCLcBGAs/s1600/phytag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7" y="304800"/>
            <a:ext cx="3589390" cy="28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rita di Balik Teorema Pythagoras - Zeniu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9" y="304800"/>
            <a:ext cx="4088365" cy="28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DUL MEMERIKSA KEBENARAN TEOREMA PYTHAGORAS MATEMATIKA KELAS VII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" y="3429000"/>
            <a:ext cx="3817353" cy="27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075664" cy="27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57200"/>
            <a:ext cx="4034725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2895600" cy="4351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" y="3200400"/>
            <a:ext cx="40692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809</TotalTime>
  <Words>142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 Presentation</vt:lpstr>
      <vt:lpstr>PENGERTIAN PHYTAGORAS</vt:lpstr>
      <vt:lpstr> RUMUS PHYTAGORAS </vt:lpstr>
      <vt:lpstr>Jika kuadrat merupakan luas persegi, maka berlaku luas persegi dari panjang sisi a + luas persegi dari panjang sisi b = luas panjang dari sisi c. </vt:lpstr>
      <vt:lpstr>LATIHAN SOAL</vt:lpstr>
      <vt:lpstr>Penerapan Konsep Phytagoras Dalam Kehidupan Sehari-hari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TEOREMA PYTHAGORAS</dc:title>
  <dc:creator>ANAH MAULINDA</dc:creator>
  <cp:lastModifiedBy>lenovo</cp:lastModifiedBy>
  <cp:revision>70</cp:revision>
  <dcterms:created xsi:type="dcterms:W3CDTF">2013-11-30T12:32:23Z</dcterms:created>
  <dcterms:modified xsi:type="dcterms:W3CDTF">2020-07-19T03:31:10Z</dcterms:modified>
</cp:coreProperties>
</file>