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63" r:id="rId4"/>
    <p:sldId id="259" r:id="rId5"/>
    <p:sldId id="331" r:id="rId6"/>
    <p:sldId id="334" r:id="rId7"/>
    <p:sldId id="333" r:id="rId8"/>
    <p:sldId id="264" r:id="rId9"/>
    <p:sldId id="265" r:id="rId10"/>
    <p:sldId id="266" r:id="rId11"/>
    <p:sldId id="261"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25C019-FF86-4635-9B7C-E541226DEEE1}" type="doc">
      <dgm:prSet loTypeId="urn:microsoft.com/office/officeart/2005/8/layout/radial3" loCatId="relationship" qsTypeId="urn:microsoft.com/office/officeart/2005/8/quickstyle/3d3" qsCatId="3D" csTypeId="urn:microsoft.com/office/officeart/2005/8/colors/colorful5" csCatId="colorful" phldr="1"/>
      <dgm:spPr/>
      <dgm:t>
        <a:bodyPr/>
        <a:lstStyle/>
        <a:p>
          <a:endParaRPr lang="en-US"/>
        </a:p>
      </dgm:t>
    </dgm:pt>
    <dgm:pt modelId="{A2A03331-320B-43E1-81A6-20568834C875}">
      <dgm:prSet phldrT="[Text]"/>
      <dgm:spPr/>
      <dgm:t>
        <a:bodyPr/>
        <a:lstStyle/>
        <a:p>
          <a:r>
            <a:rPr lang="id-ID" b="1" dirty="0"/>
            <a:t>Ketenagakerjaan Indonesia</a:t>
          </a:r>
          <a:endParaRPr lang="en-US" b="1" dirty="0"/>
        </a:p>
      </dgm:t>
    </dgm:pt>
    <dgm:pt modelId="{EC411964-4A50-4EBE-927D-4FBB11793788}" type="parTrans" cxnId="{F56D9672-A1AF-4532-8540-9622336C1CFC}">
      <dgm:prSet/>
      <dgm:spPr/>
      <dgm:t>
        <a:bodyPr/>
        <a:lstStyle/>
        <a:p>
          <a:endParaRPr lang="en-US"/>
        </a:p>
      </dgm:t>
    </dgm:pt>
    <dgm:pt modelId="{83EBD088-0521-4473-8293-A29EA87E8669}" type="sibTrans" cxnId="{F56D9672-A1AF-4532-8540-9622336C1CFC}">
      <dgm:prSet/>
      <dgm:spPr/>
      <dgm:t>
        <a:bodyPr/>
        <a:lstStyle/>
        <a:p>
          <a:endParaRPr lang="en-US"/>
        </a:p>
      </dgm:t>
    </dgm:pt>
    <dgm:pt modelId="{936FE63F-9611-41C9-9BD5-FBEA96608C4B}">
      <dgm:prSet phldrT="[Text]" custT="1"/>
      <dgm:spPr/>
      <dgm:t>
        <a:bodyPr/>
        <a:lstStyle/>
        <a:p>
          <a:r>
            <a:rPr lang="id-ID" sz="1600" b="1" dirty="0"/>
            <a:t>Konsep Ketenagakerjaan</a:t>
          </a:r>
          <a:endParaRPr lang="en-US" sz="1600" b="1" dirty="0"/>
        </a:p>
      </dgm:t>
    </dgm:pt>
    <dgm:pt modelId="{BA6A82D2-D835-4DBD-8877-E22F4F509BCE}" type="parTrans" cxnId="{EB6D5E10-561F-41EC-9020-789306B80229}">
      <dgm:prSet/>
      <dgm:spPr/>
      <dgm:t>
        <a:bodyPr/>
        <a:lstStyle/>
        <a:p>
          <a:endParaRPr lang="en-US"/>
        </a:p>
      </dgm:t>
    </dgm:pt>
    <dgm:pt modelId="{F8244996-44F7-460F-B9BD-A18788B47DB3}" type="sibTrans" cxnId="{EB6D5E10-561F-41EC-9020-789306B80229}">
      <dgm:prSet/>
      <dgm:spPr/>
      <dgm:t>
        <a:bodyPr/>
        <a:lstStyle/>
        <a:p>
          <a:endParaRPr lang="en-US"/>
        </a:p>
      </dgm:t>
    </dgm:pt>
    <dgm:pt modelId="{BC96A5B5-7EC3-45F7-ADAD-43E88DB793F1}">
      <dgm:prSet phldrT="[Text]" custT="1"/>
      <dgm:spPr/>
      <dgm:t>
        <a:bodyPr/>
        <a:lstStyle/>
        <a:p>
          <a:r>
            <a:rPr lang="id-ID" sz="1600" b="1" dirty="0"/>
            <a:t>Tenaga Kerja</a:t>
          </a:r>
          <a:endParaRPr lang="en-US" sz="1600" b="1" dirty="0"/>
        </a:p>
      </dgm:t>
    </dgm:pt>
    <dgm:pt modelId="{14A4226E-192B-4ED0-A169-8DDDBD03C73B}" type="parTrans" cxnId="{C0055D77-8949-4CBD-8DAA-EDF8C92F9BCC}">
      <dgm:prSet/>
      <dgm:spPr/>
      <dgm:t>
        <a:bodyPr/>
        <a:lstStyle/>
        <a:p>
          <a:endParaRPr lang="en-US"/>
        </a:p>
      </dgm:t>
    </dgm:pt>
    <dgm:pt modelId="{47D1B915-802A-480D-8F4B-583641954E07}" type="sibTrans" cxnId="{C0055D77-8949-4CBD-8DAA-EDF8C92F9BCC}">
      <dgm:prSet/>
      <dgm:spPr/>
      <dgm:t>
        <a:bodyPr/>
        <a:lstStyle/>
        <a:p>
          <a:endParaRPr lang="en-US"/>
        </a:p>
      </dgm:t>
    </dgm:pt>
    <dgm:pt modelId="{9A8AD86B-58F3-4CC2-A27E-9441DB898B92}">
      <dgm:prSet phldrT="[Text]" custT="1"/>
      <dgm:spPr/>
      <dgm:t>
        <a:bodyPr/>
        <a:lstStyle/>
        <a:p>
          <a:r>
            <a:rPr lang="id-ID" sz="1600" b="1" dirty="0"/>
            <a:t>Angkatan Kerja</a:t>
          </a:r>
          <a:endParaRPr lang="en-US" sz="1600" b="1" dirty="0"/>
        </a:p>
      </dgm:t>
    </dgm:pt>
    <dgm:pt modelId="{5C3D6E35-5558-41F5-8A3C-8A64261C8B1F}" type="parTrans" cxnId="{9DED7D8F-E212-440F-B28C-5D7398B0C5DE}">
      <dgm:prSet/>
      <dgm:spPr/>
      <dgm:t>
        <a:bodyPr/>
        <a:lstStyle/>
        <a:p>
          <a:endParaRPr lang="en-US"/>
        </a:p>
      </dgm:t>
    </dgm:pt>
    <dgm:pt modelId="{6E7B1170-AA97-49A7-9298-44782A6D3718}" type="sibTrans" cxnId="{9DED7D8F-E212-440F-B28C-5D7398B0C5DE}">
      <dgm:prSet/>
      <dgm:spPr/>
      <dgm:t>
        <a:bodyPr/>
        <a:lstStyle/>
        <a:p>
          <a:endParaRPr lang="en-US"/>
        </a:p>
      </dgm:t>
    </dgm:pt>
    <dgm:pt modelId="{0F79D89D-7D36-42E2-AA6D-334E3902A2AC}">
      <dgm:prSet phldrT="[Text]" custT="1"/>
      <dgm:spPr/>
      <dgm:t>
        <a:bodyPr/>
        <a:lstStyle/>
        <a:p>
          <a:pPr marL="0" indent="0">
            <a:tabLst>
              <a:tab pos="82550" algn="l"/>
            </a:tabLst>
          </a:pPr>
          <a:r>
            <a:rPr lang="id-ID" sz="1600" b="1" dirty="0"/>
            <a:t>Kesempatan Kerja</a:t>
          </a:r>
          <a:endParaRPr lang="en-US" sz="1600" b="1" dirty="0"/>
        </a:p>
      </dgm:t>
    </dgm:pt>
    <dgm:pt modelId="{CFC1BAC3-E16E-44BA-B64B-F049EF7C0538}" type="parTrans" cxnId="{734A1DB9-CF72-4433-903C-FB3017AEC4FC}">
      <dgm:prSet/>
      <dgm:spPr/>
      <dgm:t>
        <a:bodyPr/>
        <a:lstStyle/>
        <a:p>
          <a:endParaRPr lang="en-US"/>
        </a:p>
      </dgm:t>
    </dgm:pt>
    <dgm:pt modelId="{677E06D2-1C47-4808-AF9D-100430C16C0B}" type="sibTrans" cxnId="{734A1DB9-CF72-4433-903C-FB3017AEC4FC}">
      <dgm:prSet/>
      <dgm:spPr/>
      <dgm:t>
        <a:bodyPr/>
        <a:lstStyle/>
        <a:p>
          <a:endParaRPr lang="en-US"/>
        </a:p>
      </dgm:t>
    </dgm:pt>
    <dgm:pt modelId="{5FCAA27E-92A6-4D51-BEFC-E109D140BC59}" type="pres">
      <dgm:prSet presAssocID="{D225C019-FF86-4635-9B7C-E541226DEEE1}" presName="composite" presStyleCnt="0">
        <dgm:presLayoutVars>
          <dgm:chMax val="1"/>
          <dgm:dir/>
          <dgm:resizeHandles val="exact"/>
        </dgm:presLayoutVars>
      </dgm:prSet>
      <dgm:spPr/>
    </dgm:pt>
    <dgm:pt modelId="{46C86992-358B-43DB-BA04-9C0296F51822}" type="pres">
      <dgm:prSet presAssocID="{D225C019-FF86-4635-9B7C-E541226DEEE1}" presName="radial" presStyleCnt="0">
        <dgm:presLayoutVars>
          <dgm:animLvl val="ctr"/>
        </dgm:presLayoutVars>
      </dgm:prSet>
      <dgm:spPr/>
    </dgm:pt>
    <dgm:pt modelId="{626ED6D9-EC02-4F92-8A44-03A234DFDE88}" type="pres">
      <dgm:prSet presAssocID="{A2A03331-320B-43E1-81A6-20568834C875}" presName="centerShape" presStyleLbl="vennNode1" presStyleIdx="0" presStyleCnt="5" custScaleX="107668" custScaleY="108263"/>
      <dgm:spPr/>
    </dgm:pt>
    <dgm:pt modelId="{B513F8E9-53F3-479B-A37B-7406BEC3022C}" type="pres">
      <dgm:prSet presAssocID="{936FE63F-9611-41C9-9BD5-FBEA96608C4B}" presName="node" presStyleLbl="vennNode1" presStyleIdx="1" presStyleCnt="5" custScaleX="145227" custScaleY="87605">
        <dgm:presLayoutVars>
          <dgm:bulletEnabled val="1"/>
        </dgm:presLayoutVars>
      </dgm:prSet>
      <dgm:spPr/>
    </dgm:pt>
    <dgm:pt modelId="{6D047734-F35C-4CEE-8B9F-6FD7E70AC44F}" type="pres">
      <dgm:prSet presAssocID="{BC96A5B5-7EC3-45F7-ADAD-43E88DB793F1}" presName="node" presStyleLbl="vennNode1" presStyleIdx="2" presStyleCnt="5" custScaleX="115095" custScaleY="103974" custRadScaleRad="108808">
        <dgm:presLayoutVars>
          <dgm:bulletEnabled val="1"/>
        </dgm:presLayoutVars>
      </dgm:prSet>
      <dgm:spPr/>
    </dgm:pt>
    <dgm:pt modelId="{AE7BA063-6F27-44DA-ADC0-164E4C928A69}" type="pres">
      <dgm:prSet presAssocID="{9A8AD86B-58F3-4CC2-A27E-9441DB898B92}" presName="node" presStyleLbl="vennNode1" presStyleIdx="3" presStyleCnt="5" custScaleX="133977" custScaleY="99388">
        <dgm:presLayoutVars>
          <dgm:bulletEnabled val="1"/>
        </dgm:presLayoutVars>
      </dgm:prSet>
      <dgm:spPr/>
    </dgm:pt>
    <dgm:pt modelId="{36FB4549-A2D3-4357-817E-8CE88537B1E3}" type="pres">
      <dgm:prSet presAssocID="{0F79D89D-7D36-42E2-AA6D-334E3902A2AC}" presName="node" presStyleLbl="vennNode1" presStyleIdx="4" presStyleCnt="5" custScaleX="117563" custScaleY="103974" custRadScaleRad="107032">
        <dgm:presLayoutVars>
          <dgm:bulletEnabled val="1"/>
        </dgm:presLayoutVars>
      </dgm:prSet>
      <dgm:spPr/>
    </dgm:pt>
  </dgm:ptLst>
  <dgm:cxnLst>
    <dgm:cxn modelId="{EB6D5E10-561F-41EC-9020-789306B80229}" srcId="{A2A03331-320B-43E1-81A6-20568834C875}" destId="{936FE63F-9611-41C9-9BD5-FBEA96608C4B}" srcOrd="0" destOrd="0" parTransId="{BA6A82D2-D835-4DBD-8877-E22F4F509BCE}" sibTransId="{F8244996-44F7-460F-B9BD-A18788B47DB3}"/>
    <dgm:cxn modelId="{1D558F1B-247A-4D7E-99D9-709D4AE53CC0}" type="presOf" srcId="{BC96A5B5-7EC3-45F7-ADAD-43E88DB793F1}" destId="{6D047734-F35C-4CEE-8B9F-6FD7E70AC44F}" srcOrd="0" destOrd="0" presId="urn:microsoft.com/office/officeart/2005/8/layout/radial3"/>
    <dgm:cxn modelId="{F56D9672-A1AF-4532-8540-9622336C1CFC}" srcId="{D225C019-FF86-4635-9B7C-E541226DEEE1}" destId="{A2A03331-320B-43E1-81A6-20568834C875}" srcOrd="0" destOrd="0" parTransId="{EC411964-4A50-4EBE-927D-4FBB11793788}" sibTransId="{83EBD088-0521-4473-8293-A29EA87E8669}"/>
    <dgm:cxn modelId="{C0055D77-8949-4CBD-8DAA-EDF8C92F9BCC}" srcId="{A2A03331-320B-43E1-81A6-20568834C875}" destId="{BC96A5B5-7EC3-45F7-ADAD-43E88DB793F1}" srcOrd="1" destOrd="0" parTransId="{14A4226E-192B-4ED0-A169-8DDDBD03C73B}" sibTransId="{47D1B915-802A-480D-8F4B-583641954E07}"/>
    <dgm:cxn modelId="{9DED7D8F-E212-440F-B28C-5D7398B0C5DE}" srcId="{A2A03331-320B-43E1-81A6-20568834C875}" destId="{9A8AD86B-58F3-4CC2-A27E-9441DB898B92}" srcOrd="2" destOrd="0" parTransId="{5C3D6E35-5558-41F5-8A3C-8A64261C8B1F}" sibTransId="{6E7B1170-AA97-49A7-9298-44782A6D3718}"/>
    <dgm:cxn modelId="{734A1DB9-CF72-4433-903C-FB3017AEC4FC}" srcId="{A2A03331-320B-43E1-81A6-20568834C875}" destId="{0F79D89D-7D36-42E2-AA6D-334E3902A2AC}" srcOrd="3" destOrd="0" parTransId="{CFC1BAC3-E16E-44BA-B64B-F049EF7C0538}" sibTransId="{677E06D2-1C47-4808-AF9D-100430C16C0B}"/>
    <dgm:cxn modelId="{B732A9C0-C43F-4C11-A60D-E087F5238793}" type="presOf" srcId="{A2A03331-320B-43E1-81A6-20568834C875}" destId="{626ED6D9-EC02-4F92-8A44-03A234DFDE88}" srcOrd="0" destOrd="0" presId="urn:microsoft.com/office/officeart/2005/8/layout/radial3"/>
    <dgm:cxn modelId="{E0F4B1C1-1212-41FE-BEBE-27C283B0F9F0}" type="presOf" srcId="{0F79D89D-7D36-42E2-AA6D-334E3902A2AC}" destId="{36FB4549-A2D3-4357-817E-8CE88537B1E3}" srcOrd="0" destOrd="0" presId="urn:microsoft.com/office/officeart/2005/8/layout/radial3"/>
    <dgm:cxn modelId="{908870DD-4346-453C-960C-373C8C573244}" type="presOf" srcId="{936FE63F-9611-41C9-9BD5-FBEA96608C4B}" destId="{B513F8E9-53F3-479B-A37B-7406BEC3022C}" srcOrd="0" destOrd="0" presId="urn:microsoft.com/office/officeart/2005/8/layout/radial3"/>
    <dgm:cxn modelId="{B82F65E5-4F83-4600-B307-D4A4630C57F9}" type="presOf" srcId="{9A8AD86B-58F3-4CC2-A27E-9441DB898B92}" destId="{AE7BA063-6F27-44DA-ADC0-164E4C928A69}" srcOrd="0" destOrd="0" presId="urn:microsoft.com/office/officeart/2005/8/layout/radial3"/>
    <dgm:cxn modelId="{134D70E7-D9D1-46FD-B618-61B9CA29D82D}" type="presOf" srcId="{D225C019-FF86-4635-9B7C-E541226DEEE1}" destId="{5FCAA27E-92A6-4D51-BEFC-E109D140BC59}" srcOrd="0" destOrd="0" presId="urn:microsoft.com/office/officeart/2005/8/layout/radial3"/>
    <dgm:cxn modelId="{F89F2881-0341-4CFA-BE3E-A509D3F938D6}" type="presParOf" srcId="{5FCAA27E-92A6-4D51-BEFC-E109D140BC59}" destId="{46C86992-358B-43DB-BA04-9C0296F51822}" srcOrd="0" destOrd="0" presId="urn:microsoft.com/office/officeart/2005/8/layout/radial3"/>
    <dgm:cxn modelId="{9808EEBD-9F43-43D6-B748-22D6800BC12E}" type="presParOf" srcId="{46C86992-358B-43DB-BA04-9C0296F51822}" destId="{626ED6D9-EC02-4F92-8A44-03A234DFDE88}" srcOrd="0" destOrd="0" presId="urn:microsoft.com/office/officeart/2005/8/layout/radial3"/>
    <dgm:cxn modelId="{FEF17018-7D57-4A5F-A3C4-694DEE024EF0}" type="presParOf" srcId="{46C86992-358B-43DB-BA04-9C0296F51822}" destId="{B513F8E9-53F3-479B-A37B-7406BEC3022C}" srcOrd="1" destOrd="0" presId="urn:microsoft.com/office/officeart/2005/8/layout/radial3"/>
    <dgm:cxn modelId="{0453CE9A-0425-4816-8F27-BDCCD0A952C4}" type="presParOf" srcId="{46C86992-358B-43DB-BA04-9C0296F51822}" destId="{6D047734-F35C-4CEE-8B9F-6FD7E70AC44F}" srcOrd="2" destOrd="0" presId="urn:microsoft.com/office/officeart/2005/8/layout/radial3"/>
    <dgm:cxn modelId="{D9015895-CA62-4E9D-84D5-62DD104E5006}" type="presParOf" srcId="{46C86992-358B-43DB-BA04-9C0296F51822}" destId="{AE7BA063-6F27-44DA-ADC0-164E4C928A69}" srcOrd="3" destOrd="0" presId="urn:microsoft.com/office/officeart/2005/8/layout/radial3"/>
    <dgm:cxn modelId="{1EA7227E-820A-40BE-A866-CFE1602F014C}" type="presParOf" srcId="{46C86992-358B-43DB-BA04-9C0296F51822}" destId="{36FB4549-A2D3-4357-817E-8CE88537B1E3}"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271727-489F-4861-A62F-47598E56C788}" type="doc">
      <dgm:prSet loTypeId="urn:microsoft.com/office/officeart/2005/8/layout/default" loCatId="list" qsTypeId="urn:microsoft.com/office/officeart/2005/8/quickstyle/3d1" qsCatId="3D" csTypeId="urn:microsoft.com/office/officeart/2005/8/colors/colorful1#1" csCatId="colorful" phldr="1"/>
      <dgm:spPr/>
      <dgm:t>
        <a:bodyPr/>
        <a:lstStyle/>
        <a:p>
          <a:endParaRPr lang="en-US"/>
        </a:p>
      </dgm:t>
    </dgm:pt>
    <dgm:pt modelId="{84C9DB23-25C4-43C4-B7F5-0B18A2770F6B}">
      <dgm:prSet phldrT="[Text]" custT="1"/>
      <dgm:spPr/>
      <dgm:t>
        <a:bodyPr/>
        <a:lstStyle/>
        <a:p>
          <a:pPr algn="l"/>
          <a:r>
            <a:rPr lang="id-ID" sz="1600" b="1" dirty="0"/>
            <a:t>K</a:t>
          </a:r>
          <a:r>
            <a:rPr lang="en-US" sz="1600" b="1" dirty="0"/>
            <a:t>etenagakerjaan adalah segala hal yang berhubungan dengan tenaga kerja pada waktu sebelum, selama, dan sesudah masa kerja</a:t>
          </a:r>
        </a:p>
      </dgm:t>
    </dgm:pt>
    <dgm:pt modelId="{7A64887A-C446-4B54-8EB7-64E4C9E06CC3}" type="parTrans" cxnId="{E7A926EF-7B01-44A0-8178-30F99D722054}">
      <dgm:prSet/>
      <dgm:spPr/>
      <dgm:t>
        <a:bodyPr/>
        <a:lstStyle/>
        <a:p>
          <a:endParaRPr lang="en-US"/>
        </a:p>
      </dgm:t>
    </dgm:pt>
    <dgm:pt modelId="{CF358A44-6F1C-48CC-81DC-E1771DB9D8E9}" type="sibTrans" cxnId="{E7A926EF-7B01-44A0-8178-30F99D722054}">
      <dgm:prSet/>
      <dgm:spPr/>
      <dgm:t>
        <a:bodyPr/>
        <a:lstStyle/>
        <a:p>
          <a:endParaRPr lang="en-US"/>
        </a:p>
      </dgm:t>
    </dgm:pt>
    <dgm:pt modelId="{70AF831D-097A-469F-A993-974E92D459C5}">
      <dgm:prSet phldrT="[Text]" custT="1"/>
      <dgm:spPr/>
      <dgm:t>
        <a:bodyPr/>
        <a:lstStyle/>
        <a:p>
          <a:pPr algn="l"/>
          <a:r>
            <a:rPr lang="id-ID" sz="1600" b="1" dirty="0"/>
            <a:t>T</a:t>
          </a:r>
          <a:r>
            <a:rPr lang="en-US" sz="1600" b="1" dirty="0"/>
            <a:t>enaga kerja adalah setiap orang yang mampu melakukan pekerjaan guna menghasilkan barang dan/atau jasa, baik untuk memenuhi kebutuhan sendiri maupun masyarakat. Menurut Badan Pusat Statistik (BPS), tenaga kerja adalah semua penduduk yang berada dalam usia kerja berumur 15–64 tahun.</a:t>
          </a:r>
        </a:p>
      </dgm:t>
    </dgm:pt>
    <dgm:pt modelId="{76D3CE87-52E0-472E-B495-9DC511283513}" type="parTrans" cxnId="{37214128-CD23-4340-9B8D-10F0768E2348}">
      <dgm:prSet/>
      <dgm:spPr/>
      <dgm:t>
        <a:bodyPr/>
        <a:lstStyle/>
        <a:p>
          <a:endParaRPr lang="en-US"/>
        </a:p>
      </dgm:t>
    </dgm:pt>
    <dgm:pt modelId="{6310AAE7-E2ED-455A-95A7-588F0AFD5D98}" type="sibTrans" cxnId="{37214128-CD23-4340-9B8D-10F0768E2348}">
      <dgm:prSet/>
      <dgm:spPr/>
      <dgm:t>
        <a:bodyPr/>
        <a:lstStyle/>
        <a:p>
          <a:endParaRPr lang="en-US"/>
        </a:p>
      </dgm:t>
    </dgm:pt>
    <dgm:pt modelId="{6CB75FF6-C6A5-4712-A3F4-C408096FB659}" type="pres">
      <dgm:prSet presAssocID="{34271727-489F-4861-A62F-47598E56C788}" presName="diagram" presStyleCnt="0">
        <dgm:presLayoutVars>
          <dgm:dir/>
          <dgm:resizeHandles val="exact"/>
        </dgm:presLayoutVars>
      </dgm:prSet>
      <dgm:spPr/>
    </dgm:pt>
    <dgm:pt modelId="{E961894B-86FF-426B-81C3-AA1CE628F821}" type="pres">
      <dgm:prSet presAssocID="{84C9DB23-25C4-43C4-B7F5-0B18A2770F6B}" presName="node" presStyleLbl="node1" presStyleIdx="0" presStyleCnt="2" custScaleX="172819">
        <dgm:presLayoutVars>
          <dgm:bulletEnabled val="1"/>
        </dgm:presLayoutVars>
      </dgm:prSet>
      <dgm:spPr/>
    </dgm:pt>
    <dgm:pt modelId="{7EE802B3-D98B-4F2E-B9F5-CBC26C624D3D}" type="pres">
      <dgm:prSet presAssocID="{CF358A44-6F1C-48CC-81DC-E1771DB9D8E9}" presName="sibTrans" presStyleCnt="0"/>
      <dgm:spPr/>
    </dgm:pt>
    <dgm:pt modelId="{B6643778-F891-4D45-B0F3-CC98252255D3}" type="pres">
      <dgm:prSet presAssocID="{70AF831D-097A-469F-A993-974E92D459C5}" presName="node" presStyleLbl="node1" presStyleIdx="1" presStyleCnt="2" custScaleX="172541" custLinFactNeighborX="-139" custLinFactNeighborY="-5326">
        <dgm:presLayoutVars>
          <dgm:bulletEnabled val="1"/>
        </dgm:presLayoutVars>
      </dgm:prSet>
      <dgm:spPr/>
    </dgm:pt>
  </dgm:ptLst>
  <dgm:cxnLst>
    <dgm:cxn modelId="{7A6DF60D-F0E0-4474-942D-01DFDE278948}" type="presOf" srcId="{34271727-489F-4861-A62F-47598E56C788}" destId="{6CB75FF6-C6A5-4712-A3F4-C408096FB659}" srcOrd="0" destOrd="0" presId="urn:microsoft.com/office/officeart/2005/8/layout/default"/>
    <dgm:cxn modelId="{37214128-CD23-4340-9B8D-10F0768E2348}" srcId="{34271727-489F-4861-A62F-47598E56C788}" destId="{70AF831D-097A-469F-A993-974E92D459C5}" srcOrd="1" destOrd="0" parTransId="{76D3CE87-52E0-472E-B495-9DC511283513}" sibTransId="{6310AAE7-E2ED-455A-95A7-588F0AFD5D98}"/>
    <dgm:cxn modelId="{3EFC3298-26B1-4673-AEB2-76827D3786ED}" type="presOf" srcId="{70AF831D-097A-469F-A993-974E92D459C5}" destId="{B6643778-F891-4D45-B0F3-CC98252255D3}" srcOrd="0" destOrd="0" presId="urn:microsoft.com/office/officeart/2005/8/layout/default"/>
    <dgm:cxn modelId="{E7A926EF-7B01-44A0-8178-30F99D722054}" srcId="{34271727-489F-4861-A62F-47598E56C788}" destId="{84C9DB23-25C4-43C4-B7F5-0B18A2770F6B}" srcOrd="0" destOrd="0" parTransId="{7A64887A-C446-4B54-8EB7-64E4C9E06CC3}" sibTransId="{CF358A44-6F1C-48CC-81DC-E1771DB9D8E9}"/>
    <dgm:cxn modelId="{A2D0B1FF-D122-4AC2-9BF6-A01ABE5644EF}" type="presOf" srcId="{84C9DB23-25C4-43C4-B7F5-0B18A2770F6B}" destId="{E961894B-86FF-426B-81C3-AA1CE628F821}" srcOrd="0" destOrd="0" presId="urn:microsoft.com/office/officeart/2005/8/layout/default"/>
    <dgm:cxn modelId="{46061374-1CAD-45BA-A52F-76128656C938}" type="presParOf" srcId="{6CB75FF6-C6A5-4712-A3F4-C408096FB659}" destId="{E961894B-86FF-426B-81C3-AA1CE628F821}" srcOrd="0" destOrd="0" presId="urn:microsoft.com/office/officeart/2005/8/layout/default"/>
    <dgm:cxn modelId="{B767C295-4C20-45D0-BE12-D0E3CB403CF7}" type="presParOf" srcId="{6CB75FF6-C6A5-4712-A3F4-C408096FB659}" destId="{7EE802B3-D98B-4F2E-B9F5-CBC26C624D3D}" srcOrd="1" destOrd="0" presId="urn:microsoft.com/office/officeart/2005/8/layout/default"/>
    <dgm:cxn modelId="{0A7BDF28-DD0B-43F3-A111-6C4973396E26}" type="presParOf" srcId="{6CB75FF6-C6A5-4712-A3F4-C408096FB659}" destId="{B6643778-F891-4D45-B0F3-CC98252255D3}"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52E9F4-1C1D-4E2C-95E8-B24F8FA1F7A0}" type="doc">
      <dgm:prSet loTypeId="urn:microsoft.com/office/officeart/2005/8/layout/equation2" loCatId="relationship" qsTypeId="urn:microsoft.com/office/officeart/2005/8/quickstyle/simple4" qsCatId="simple" csTypeId="urn:microsoft.com/office/officeart/2005/8/colors/accent1_2" csCatId="accent1" phldr="1"/>
      <dgm:spPr/>
    </dgm:pt>
    <dgm:pt modelId="{7A460E62-8105-4083-B148-A9EB200677AF}">
      <dgm:prSet phldrT="[Text]" custT="1"/>
      <dgm:spPr>
        <a:solidFill>
          <a:schemeClr val="tx2">
            <a:lumMod val="75000"/>
          </a:schemeClr>
        </a:solidFill>
        <a:scene3d>
          <a:camera prst="orthographicFront"/>
          <a:lightRig rig="threePt" dir="t"/>
        </a:scene3d>
        <a:sp3d>
          <a:bevelT/>
        </a:sp3d>
      </dgm:spPr>
      <dgm:t>
        <a:bodyPr/>
        <a:lstStyle/>
        <a:p>
          <a:r>
            <a:rPr lang="id-ID" sz="2000" b="1" dirty="0"/>
            <a:t>Tenaga kerja menurut keahlian</a:t>
          </a:r>
          <a:endParaRPr lang="en-US" sz="2000" b="1" dirty="0"/>
        </a:p>
      </dgm:t>
    </dgm:pt>
    <dgm:pt modelId="{7E9A1012-F3D5-400C-9373-7AC28C7B5D37}" type="parTrans" cxnId="{7F77764D-BBA8-4E32-A1E1-7A54139079EA}">
      <dgm:prSet/>
      <dgm:spPr/>
      <dgm:t>
        <a:bodyPr/>
        <a:lstStyle/>
        <a:p>
          <a:endParaRPr lang="en-US"/>
        </a:p>
      </dgm:t>
    </dgm:pt>
    <dgm:pt modelId="{0387DE11-5CE4-48EE-BFB2-5BC18E54DD02}" type="sibTrans" cxnId="{7F77764D-BBA8-4E32-A1E1-7A54139079EA}">
      <dgm:prSet/>
      <dgm:spPr>
        <a:solidFill>
          <a:schemeClr val="tx1">
            <a:lumMod val="95000"/>
            <a:lumOff val="5000"/>
          </a:schemeClr>
        </a:solidFill>
      </dgm:spPr>
      <dgm:t>
        <a:bodyPr/>
        <a:lstStyle/>
        <a:p>
          <a:endParaRPr lang="en-US"/>
        </a:p>
      </dgm:t>
    </dgm:pt>
    <dgm:pt modelId="{ED951B81-C463-4E48-9F6E-1ECD99A6513E}">
      <dgm:prSet phldrT="[Text]" custT="1"/>
      <dgm:spPr>
        <a:solidFill>
          <a:srgbClr val="CC0000"/>
        </a:solidFill>
        <a:scene3d>
          <a:camera prst="orthographicFront"/>
          <a:lightRig rig="threePt" dir="t"/>
        </a:scene3d>
        <a:sp3d>
          <a:bevelT/>
        </a:sp3d>
      </dgm:spPr>
      <dgm:t>
        <a:bodyPr/>
        <a:lstStyle/>
        <a:p>
          <a:r>
            <a:rPr lang="id-ID" sz="1800" b="1" dirty="0"/>
            <a:t>Tenaga kerja menurut fungsi pokok dalam perusahaan</a:t>
          </a:r>
          <a:endParaRPr lang="en-US" sz="1800" b="1" dirty="0"/>
        </a:p>
      </dgm:t>
    </dgm:pt>
    <dgm:pt modelId="{BB73EC7B-003B-4E67-A457-B1AFFF07F8B8}" type="parTrans" cxnId="{D2C2167D-6F1D-4B83-A870-440777F7DB50}">
      <dgm:prSet/>
      <dgm:spPr/>
      <dgm:t>
        <a:bodyPr/>
        <a:lstStyle/>
        <a:p>
          <a:endParaRPr lang="en-US"/>
        </a:p>
      </dgm:t>
    </dgm:pt>
    <dgm:pt modelId="{511C159E-0316-42B4-AAB4-21541E9DFA98}" type="sibTrans" cxnId="{D2C2167D-6F1D-4B83-A870-440777F7DB50}">
      <dgm:prSet/>
      <dgm:spPr>
        <a:solidFill>
          <a:schemeClr val="tx1">
            <a:lumMod val="95000"/>
            <a:lumOff val="5000"/>
          </a:schemeClr>
        </a:solidFill>
      </dgm:spPr>
      <dgm:t>
        <a:bodyPr/>
        <a:lstStyle/>
        <a:p>
          <a:endParaRPr lang="en-US"/>
        </a:p>
      </dgm:t>
    </dgm:pt>
    <dgm:pt modelId="{13AD97B7-C1B2-4E17-8910-3C7F11105032}">
      <dgm:prSet phldrT="[Text]" custT="1"/>
      <dgm:spPr>
        <a:solidFill>
          <a:srgbClr val="990033"/>
        </a:solidFill>
        <a:scene3d>
          <a:camera prst="orthographicFront"/>
          <a:lightRig rig="threePt" dir="t"/>
        </a:scene3d>
        <a:sp3d>
          <a:bevelT w="139700" h="139700" prst="divot"/>
        </a:sp3d>
      </dgm:spPr>
      <dgm:t>
        <a:bodyPr/>
        <a:lstStyle/>
        <a:p>
          <a:r>
            <a:rPr lang="id-ID" sz="3600" b="1" dirty="0"/>
            <a:t>Jenis-Jenis Tenaga Kerja</a:t>
          </a:r>
          <a:endParaRPr lang="en-US" sz="3600" b="1" dirty="0"/>
        </a:p>
      </dgm:t>
    </dgm:pt>
    <dgm:pt modelId="{F93FBE32-4707-46F0-ACDF-506EDA5B8AB3}" type="parTrans" cxnId="{E52C31B5-6E62-48BE-AB9D-32C7766F0813}">
      <dgm:prSet/>
      <dgm:spPr/>
      <dgm:t>
        <a:bodyPr/>
        <a:lstStyle/>
        <a:p>
          <a:endParaRPr lang="en-US"/>
        </a:p>
      </dgm:t>
    </dgm:pt>
    <dgm:pt modelId="{CCE519AE-E729-4817-B475-862C0750CE02}" type="sibTrans" cxnId="{E52C31B5-6E62-48BE-AB9D-32C7766F0813}">
      <dgm:prSet/>
      <dgm:spPr/>
      <dgm:t>
        <a:bodyPr/>
        <a:lstStyle/>
        <a:p>
          <a:endParaRPr lang="en-US"/>
        </a:p>
      </dgm:t>
    </dgm:pt>
    <dgm:pt modelId="{0FF19474-C62E-4822-86AD-16981B0789A9}" type="pres">
      <dgm:prSet presAssocID="{3E52E9F4-1C1D-4E2C-95E8-B24F8FA1F7A0}" presName="Name0" presStyleCnt="0">
        <dgm:presLayoutVars>
          <dgm:dir/>
          <dgm:resizeHandles val="exact"/>
        </dgm:presLayoutVars>
      </dgm:prSet>
      <dgm:spPr/>
    </dgm:pt>
    <dgm:pt modelId="{FE8DA43C-247E-410E-A464-131CEBA96FAA}" type="pres">
      <dgm:prSet presAssocID="{3E52E9F4-1C1D-4E2C-95E8-B24F8FA1F7A0}" presName="vNodes" presStyleCnt="0"/>
      <dgm:spPr/>
    </dgm:pt>
    <dgm:pt modelId="{04571C1E-323E-4F11-9628-247E30DEFF8F}" type="pres">
      <dgm:prSet presAssocID="{7A460E62-8105-4083-B148-A9EB200677AF}" presName="node" presStyleLbl="node1" presStyleIdx="0" presStyleCnt="3">
        <dgm:presLayoutVars>
          <dgm:bulletEnabled val="1"/>
        </dgm:presLayoutVars>
      </dgm:prSet>
      <dgm:spPr/>
    </dgm:pt>
    <dgm:pt modelId="{B0330D50-500E-4E33-95F1-73438DB69D70}" type="pres">
      <dgm:prSet presAssocID="{0387DE11-5CE4-48EE-BFB2-5BC18E54DD02}" presName="spacerT" presStyleCnt="0"/>
      <dgm:spPr/>
    </dgm:pt>
    <dgm:pt modelId="{B8036970-3EB1-461A-9CD0-9D727882184F}" type="pres">
      <dgm:prSet presAssocID="{0387DE11-5CE4-48EE-BFB2-5BC18E54DD02}" presName="sibTrans" presStyleLbl="sibTrans2D1" presStyleIdx="0" presStyleCnt="2"/>
      <dgm:spPr/>
    </dgm:pt>
    <dgm:pt modelId="{D9023F5A-31B1-4957-9595-469EB558A2F8}" type="pres">
      <dgm:prSet presAssocID="{0387DE11-5CE4-48EE-BFB2-5BC18E54DD02}" presName="spacerB" presStyleCnt="0"/>
      <dgm:spPr/>
    </dgm:pt>
    <dgm:pt modelId="{932A23E3-6104-4802-AB4F-376B6BC7E9C3}" type="pres">
      <dgm:prSet presAssocID="{ED951B81-C463-4E48-9F6E-1ECD99A6513E}" presName="node" presStyleLbl="node1" presStyleIdx="1" presStyleCnt="3">
        <dgm:presLayoutVars>
          <dgm:bulletEnabled val="1"/>
        </dgm:presLayoutVars>
      </dgm:prSet>
      <dgm:spPr/>
    </dgm:pt>
    <dgm:pt modelId="{3B2EA417-8179-461B-9C6F-0B40F391556A}" type="pres">
      <dgm:prSet presAssocID="{3E52E9F4-1C1D-4E2C-95E8-B24F8FA1F7A0}" presName="sibTransLast" presStyleLbl="sibTrans2D1" presStyleIdx="1" presStyleCnt="2" custScaleX="185246" custLinFactNeighborX="-25718"/>
      <dgm:spPr/>
    </dgm:pt>
    <dgm:pt modelId="{32BDD4E6-3416-497D-A0B8-D8373717FBC8}" type="pres">
      <dgm:prSet presAssocID="{3E52E9F4-1C1D-4E2C-95E8-B24F8FA1F7A0}" presName="connectorText" presStyleLbl="sibTrans2D1" presStyleIdx="1" presStyleCnt="2"/>
      <dgm:spPr/>
    </dgm:pt>
    <dgm:pt modelId="{E5A14FD0-FFA2-4A55-99D5-D5FA5884D0D9}" type="pres">
      <dgm:prSet presAssocID="{3E52E9F4-1C1D-4E2C-95E8-B24F8FA1F7A0}" presName="lastNode" presStyleLbl="node1" presStyleIdx="2" presStyleCnt="3">
        <dgm:presLayoutVars>
          <dgm:bulletEnabled val="1"/>
        </dgm:presLayoutVars>
      </dgm:prSet>
      <dgm:spPr/>
    </dgm:pt>
  </dgm:ptLst>
  <dgm:cxnLst>
    <dgm:cxn modelId="{1A308E08-E082-412D-8255-BDFE8D59F42E}" type="presOf" srcId="{0387DE11-5CE4-48EE-BFB2-5BC18E54DD02}" destId="{B8036970-3EB1-461A-9CD0-9D727882184F}" srcOrd="0" destOrd="0" presId="urn:microsoft.com/office/officeart/2005/8/layout/equation2"/>
    <dgm:cxn modelId="{BC40D63C-C7F9-42BB-BB46-6D03E6EB3CE3}" type="presOf" srcId="{ED951B81-C463-4E48-9F6E-1ECD99A6513E}" destId="{932A23E3-6104-4802-AB4F-376B6BC7E9C3}" srcOrd="0" destOrd="0" presId="urn:microsoft.com/office/officeart/2005/8/layout/equation2"/>
    <dgm:cxn modelId="{D3F63F43-8809-46EA-992C-4C951707F411}" type="presOf" srcId="{511C159E-0316-42B4-AAB4-21541E9DFA98}" destId="{3B2EA417-8179-461B-9C6F-0B40F391556A}" srcOrd="0" destOrd="0" presId="urn:microsoft.com/office/officeart/2005/8/layout/equation2"/>
    <dgm:cxn modelId="{D35AE146-B11C-4524-9AD7-9900CFC1FF9D}" type="presOf" srcId="{13AD97B7-C1B2-4E17-8910-3C7F11105032}" destId="{E5A14FD0-FFA2-4A55-99D5-D5FA5884D0D9}" srcOrd="0" destOrd="0" presId="urn:microsoft.com/office/officeart/2005/8/layout/equation2"/>
    <dgm:cxn modelId="{7F77764D-BBA8-4E32-A1E1-7A54139079EA}" srcId="{3E52E9F4-1C1D-4E2C-95E8-B24F8FA1F7A0}" destId="{7A460E62-8105-4083-B148-A9EB200677AF}" srcOrd="0" destOrd="0" parTransId="{7E9A1012-F3D5-400C-9373-7AC28C7B5D37}" sibTransId="{0387DE11-5CE4-48EE-BFB2-5BC18E54DD02}"/>
    <dgm:cxn modelId="{D2C2167D-6F1D-4B83-A870-440777F7DB50}" srcId="{3E52E9F4-1C1D-4E2C-95E8-B24F8FA1F7A0}" destId="{ED951B81-C463-4E48-9F6E-1ECD99A6513E}" srcOrd="1" destOrd="0" parTransId="{BB73EC7B-003B-4E67-A457-B1AFFF07F8B8}" sibTransId="{511C159E-0316-42B4-AAB4-21541E9DFA98}"/>
    <dgm:cxn modelId="{E52C31B5-6E62-48BE-AB9D-32C7766F0813}" srcId="{3E52E9F4-1C1D-4E2C-95E8-B24F8FA1F7A0}" destId="{13AD97B7-C1B2-4E17-8910-3C7F11105032}" srcOrd="2" destOrd="0" parTransId="{F93FBE32-4707-46F0-ACDF-506EDA5B8AB3}" sibTransId="{CCE519AE-E729-4817-B475-862C0750CE02}"/>
    <dgm:cxn modelId="{FD1EEAB9-7497-4843-A947-0C2C84246D23}" type="presOf" srcId="{511C159E-0316-42B4-AAB4-21541E9DFA98}" destId="{32BDD4E6-3416-497D-A0B8-D8373717FBC8}" srcOrd="1" destOrd="0" presId="urn:microsoft.com/office/officeart/2005/8/layout/equation2"/>
    <dgm:cxn modelId="{75DFBCC3-0D23-4E95-B4CE-862E7E09BCC9}" type="presOf" srcId="{3E52E9F4-1C1D-4E2C-95E8-B24F8FA1F7A0}" destId="{0FF19474-C62E-4822-86AD-16981B0789A9}" srcOrd="0" destOrd="0" presId="urn:microsoft.com/office/officeart/2005/8/layout/equation2"/>
    <dgm:cxn modelId="{BEC24AE2-E287-44FC-814B-FFBC26438B30}" type="presOf" srcId="{7A460E62-8105-4083-B148-A9EB200677AF}" destId="{04571C1E-323E-4F11-9628-247E30DEFF8F}" srcOrd="0" destOrd="0" presId="urn:microsoft.com/office/officeart/2005/8/layout/equation2"/>
    <dgm:cxn modelId="{0122BBEC-91DF-4BBC-9214-8BA4F9204FC0}" type="presParOf" srcId="{0FF19474-C62E-4822-86AD-16981B0789A9}" destId="{FE8DA43C-247E-410E-A464-131CEBA96FAA}" srcOrd="0" destOrd="0" presId="urn:microsoft.com/office/officeart/2005/8/layout/equation2"/>
    <dgm:cxn modelId="{EBD54812-E919-4C73-A7D1-BF8D49F59F11}" type="presParOf" srcId="{FE8DA43C-247E-410E-A464-131CEBA96FAA}" destId="{04571C1E-323E-4F11-9628-247E30DEFF8F}" srcOrd="0" destOrd="0" presId="urn:microsoft.com/office/officeart/2005/8/layout/equation2"/>
    <dgm:cxn modelId="{5121CA56-16E4-4CF5-AA43-3CBD7E310A2F}" type="presParOf" srcId="{FE8DA43C-247E-410E-A464-131CEBA96FAA}" destId="{B0330D50-500E-4E33-95F1-73438DB69D70}" srcOrd="1" destOrd="0" presId="urn:microsoft.com/office/officeart/2005/8/layout/equation2"/>
    <dgm:cxn modelId="{E0640FF1-CEDD-4428-8502-12DA1B7C5235}" type="presParOf" srcId="{FE8DA43C-247E-410E-A464-131CEBA96FAA}" destId="{B8036970-3EB1-461A-9CD0-9D727882184F}" srcOrd="2" destOrd="0" presId="urn:microsoft.com/office/officeart/2005/8/layout/equation2"/>
    <dgm:cxn modelId="{409BF862-A217-4F76-8C5F-E0F69C5181F5}" type="presParOf" srcId="{FE8DA43C-247E-410E-A464-131CEBA96FAA}" destId="{D9023F5A-31B1-4957-9595-469EB558A2F8}" srcOrd="3" destOrd="0" presId="urn:microsoft.com/office/officeart/2005/8/layout/equation2"/>
    <dgm:cxn modelId="{12A8F901-62DC-4253-95AC-285F9CF6BF9E}" type="presParOf" srcId="{FE8DA43C-247E-410E-A464-131CEBA96FAA}" destId="{932A23E3-6104-4802-AB4F-376B6BC7E9C3}" srcOrd="4" destOrd="0" presId="urn:microsoft.com/office/officeart/2005/8/layout/equation2"/>
    <dgm:cxn modelId="{6188EB47-6536-42CA-8E4E-12843991B7AF}" type="presParOf" srcId="{0FF19474-C62E-4822-86AD-16981B0789A9}" destId="{3B2EA417-8179-461B-9C6F-0B40F391556A}" srcOrd="1" destOrd="0" presId="urn:microsoft.com/office/officeart/2005/8/layout/equation2"/>
    <dgm:cxn modelId="{1E4FA532-593E-4F69-BA1D-C790E50C4228}" type="presParOf" srcId="{3B2EA417-8179-461B-9C6F-0B40F391556A}" destId="{32BDD4E6-3416-497D-A0B8-D8373717FBC8}" srcOrd="0" destOrd="0" presId="urn:microsoft.com/office/officeart/2005/8/layout/equation2"/>
    <dgm:cxn modelId="{6160954D-E87C-4C65-80AF-93D1C397A649}" type="presParOf" srcId="{0FF19474-C62E-4822-86AD-16981B0789A9}" destId="{E5A14FD0-FFA2-4A55-99D5-D5FA5884D0D9}"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B0002F-D0D8-4CCF-BF6C-BE4837D11CF8}" type="doc">
      <dgm:prSet loTypeId="urn:microsoft.com/office/officeart/2005/8/layout/hList1" loCatId="list" qsTypeId="urn:microsoft.com/office/officeart/2005/8/quickstyle/3d2#1" qsCatId="3D" csTypeId="urn:microsoft.com/office/officeart/2005/8/colors/accent1_2" csCatId="accent1" phldr="1"/>
      <dgm:spPr/>
      <dgm:t>
        <a:bodyPr/>
        <a:lstStyle/>
        <a:p>
          <a:endParaRPr lang="en-US"/>
        </a:p>
      </dgm:t>
    </dgm:pt>
    <dgm:pt modelId="{F6744CEF-5B31-4CEB-977A-72274920116A}">
      <dgm:prSet phldrT="[Text]" custT="1"/>
      <dgm:spPr>
        <a:solidFill>
          <a:srgbClr val="00B050"/>
        </a:solidFill>
      </dgm:spPr>
      <dgm:t>
        <a:bodyPr/>
        <a:lstStyle/>
        <a:p>
          <a:r>
            <a:rPr lang="id-ID" sz="2400" b="1" dirty="0"/>
            <a:t>Masalah ketenagakerjaan</a:t>
          </a:r>
          <a:br>
            <a:rPr lang="en-US" sz="2400" b="1" dirty="0"/>
          </a:br>
          <a:r>
            <a:rPr lang="id-ID" sz="2400" b="1" dirty="0"/>
            <a:t>di </a:t>
          </a:r>
          <a:r>
            <a:rPr lang="en-US" sz="2400" b="1" dirty="0"/>
            <a:t>I</a:t>
          </a:r>
          <a:r>
            <a:rPr lang="id-ID" sz="2400" b="1" dirty="0"/>
            <a:t>ndonesia</a:t>
          </a:r>
          <a:endParaRPr lang="en-US" sz="2400" b="1" dirty="0"/>
        </a:p>
      </dgm:t>
    </dgm:pt>
    <dgm:pt modelId="{8A070E71-0768-4B6A-922F-9D9499ED44C7}" type="parTrans" cxnId="{466508B0-B178-4408-BC72-A27A0E99C5E4}">
      <dgm:prSet/>
      <dgm:spPr/>
      <dgm:t>
        <a:bodyPr/>
        <a:lstStyle/>
        <a:p>
          <a:endParaRPr lang="en-US"/>
        </a:p>
      </dgm:t>
    </dgm:pt>
    <dgm:pt modelId="{50DB2595-8DC1-4E25-928E-307F18C311F2}" type="sibTrans" cxnId="{466508B0-B178-4408-BC72-A27A0E99C5E4}">
      <dgm:prSet/>
      <dgm:spPr/>
      <dgm:t>
        <a:bodyPr/>
        <a:lstStyle/>
        <a:p>
          <a:endParaRPr lang="en-US"/>
        </a:p>
      </dgm:t>
    </dgm:pt>
    <dgm:pt modelId="{BC7FABDE-E478-467E-80E9-0B9F70162501}">
      <dgm:prSet phldrT="[Text]"/>
      <dgm:spPr>
        <a:solidFill>
          <a:schemeClr val="accent3">
            <a:lumMod val="60000"/>
            <a:lumOff val="40000"/>
            <a:alpha val="90000"/>
          </a:schemeClr>
        </a:solidFill>
      </dgm:spPr>
      <dgm:t>
        <a:bodyPr/>
        <a:lstStyle/>
        <a:p>
          <a:r>
            <a:rPr lang="id-ID" dirty="0"/>
            <a:t>Jumlah angkatan kerja tidak sebanding dengan kesempatan kerja</a:t>
          </a:r>
          <a:endParaRPr lang="en-US" dirty="0"/>
        </a:p>
      </dgm:t>
    </dgm:pt>
    <dgm:pt modelId="{A327F67F-DFC6-4E8E-96E0-090269086DC1}" type="parTrans" cxnId="{A5E1ADBE-DC0C-4920-B775-8D3FB825A0A5}">
      <dgm:prSet/>
      <dgm:spPr/>
      <dgm:t>
        <a:bodyPr/>
        <a:lstStyle/>
        <a:p>
          <a:endParaRPr lang="en-US"/>
        </a:p>
      </dgm:t>
    </dgm:pt>
    <dgm:pt modelId="{B419F769-EAA7-4E82-9712-DDAFE6A3F4F0}" type="sibTrans" cxnId="{A5E1ADBE-DC0C-4920-B775-8D3FB825A0A5}">
      <dgm:prSet/>
      <dgm:spPr/>
      <dgm:t>
        <a:bodyPr/>
        <a:lstStyle/>
        <a:p>
          <a:endParaRPr lang="en-US"/>
        </a:p>
      </dgm:t>
    </dgm:pt>
    <dgm:pt modelId="{7460920C-8A6C-48D5-A6E3-45D2AE22BB6B}">
      <dgm:prSet phldrT="[Text]" custT="1"/>
      <dgm:spPr>
        <a:solidFill>
          <a:srgbClr val="C00000"/>
        </a:solidFill>
      </dgm:spPr>
      <dgm:t>
        <a:bodyPr/>
        <a:lstStyle/>
        <a:p>
          <a:r>
            <a:rPr lang="id-ID" sz="2400" b="1" dirty="0"/>
            <a:t>Upaya meningkatkan kualitas tenaga kerja </a:t>
          </a:r>
          <a:r>
            <a:rPr lang="en-US" sz="2400" b="1" dirty="0"/>
            <a:t>I</a:t>
          </a:r>
          <a:r>
            <a:rPr lang="id-ID" sz="2400" b="1" dirty="0"/>
            <a:t>ndonesia</a:t>
          </a:r>
          <a:endParaRPr lang="en-US" sz="2400" b="1" dirty="0"/>
        </a:p>
      </dgm:t>
    </dgm:pt>
    <dgm:pt modelId="{7EABB829-C093-45C9-A700-1341A114BFF9}" type="parTrans" cxnId="{4EEB6C60-92E9-47A5-AE4A-1B64D1BD57D5}">
      <dgm:prSet/>
      <dgm:spPr/>
      <dgm:t>
        <a:bodyPr/>
        <a:lstStyle/>
        <a:p>
          <a:endParaRPr lang="en-US"/>
        </a:p>
      </dgm:t>
    </dgm:pt>
    <dgm:pt modelId="{27AC26EA-292E-44A2-B12F-06DD8825C7C2}" type="sibTrans" cxnId="{4EEB6C60-92E9-47A5-AE4A-1B64D1BD57D5}">
      <dgm:prSet/>
      <dgm:spPr/>
      <dgm:t>
        <a:bodyPr/>
        <a:lstStyle/>
        <a:p>
          <a:endParaRPr lang="en-US"/>
        </a:p>
      </dgm:t>
    </dgm:pt>
    <dgm:pt modelId="{21A34CD0-E171-4D02-8A41-396AEFE586AC}">
      <dgm:prSet phldrT="[Text]"/>
      <dgm:spPr>
        <a:solidFill>
          <a:schemeClr val="accent2">
            <a:lumMod val="60000"/>
            <a:lumOff val="40000"/>
            <a:alpha val="90000"/>
          </a:schemeClr>
        </a:solidFill>
      </dgm:spPr>
      <dgm:t>
        <a:bodyPr/>
        <a:lstStyle/>
        <a:p>
          <a:r>
            <a:rPr lang="id-ID" dirty="0"/>
            <a:t>Meningkatkan kualitas pendidikan</a:t>
          </a:r>
          <a:endParaRPr lang="en-US" dirty="0"/>
        </a:p>
      </dgm:t>
    </dgm:pt>
    <dgm:pt modelId="{E476D422-BDC8-42B6-8874-E2A6D2103C63}" type="parTrans" cxnId="{BD0341F5-48D6-46AE-A5F6-5B7E29B76DC0}">
      <dgm:prSet/>
      <dgm:spPr/>
      <dgm:t>
        <a:bodyPr/>
        <a:lstStyle/>
        <a:p>
          <a:endParaRPr lang="en-US"/>
        </a:p>
      </dgm:t>
    </dgm:pt>
    <dgm:pt modelId="{35D431F5-3DEA-4CE0-8A59-FF33EE67FCFC}" type="sibTrans" cxnId="{BD0341F5-48D6-46AE-A5F6-5B7E29B76DC0}">
      <dgm:prSet/>
      <dgm:spPr/>
      <dgm:t>
        <a:bodyPr/>
        <a:lstStyle/>
        <a:p>
          <a:endParaRPr lang="en-US"/>
        </a:p>
      </dgm:t>
    </dgm:pt>
    <dgm:pt modelId="{D04DF1AA-A06F-4B1E-AC3E-239E4EA6AC57}">
      <dgm:prSet phldrT="[Text]"/>
      <dgm:spPr>
        <a:solidFill>
          <a:schemeClr val="accent2">
            <a:lumMod val="60000"/>
            <a:lumOff val="40000"/>
            <a:alpha val="90000"/>
          </a:schemeClr>
        </a:solidFill>
      </dgm:spPr>
      <dgm:t>
        <a:bodyPr/>
        <a:lstStyle/>
        <a:p>
          <a:endParaRPr lang="en-US" dirty="0"/>
        </a:p>
      </dgm:t>
    </dgm:pt>
    <dgm:pt modelId="{765665E6-1760-4C0D-9501-D1326EB48B54}" type="parTrans" cxnId="{EF608786-D516-4C27-BBA8-79918B42E4A5}">
      <dgm:prSet/>
      <dgm:spPr/>
      <dgm:t>
        <a:bodyPr/>
        <a:lstStyle/>
        <a:p>
          <a:endParaRPr lang="en-US"/>
        </a:p>
      </dgm:t>
    </dgm:pt>
    <dgm:pt modelId="{A1DD3441-8F13-4389-AD67-2AA65F7187EC}" type="sibTrans" cxnId="{EF608786-D516-4C27-BBA8-79918B42E4A5}">
      <dgm:prSet/>
      <dgm:spPr/>
      <dgm:t>
        <a:bodyPr/>
        <a:lstStyle/>
        <a:p>
          <a:endParaRPr lang="en-US"/>
        </a:p>
      </dgm:t>
    </dgm:pt>
    <dgm:pt modelId="{EDF55637-296C-4368-95B8-B57E8C926741}">
      <dgm:prSet phldrT="[Text]"/>
      <dgm:spPr>
        <a:solidFill>
          <a:schemeClr val="accent3">
            <a:lumMod val="60000"/>
            <a:lumOff val="40000"/>
            <a:alpha val="90000"/>
          </a:schemeClr>
        </a:solidFill>
      </dgm:spPr>
      <dgm:t>
        <a:bodyPr/>
        <a:lstStyle/>
        <a:p>
          <a:r>
            <a:rPr lang="id-ID" dirty="0"/>
            <a:t>Mutu atau kualitas tenaga kerja yang rendah</a:t>
          </a:r>
          <a:endParaRPr lang="en-US" dirty="0"/>
        </a:p>
      </dgm:t>
    </dgm:pt>
    <dgm:pt modelId="{DF08A713-1198-4001-9EDE-5B8A098F23FC}" type="parTrans" cxnId="{ADA9A4FF-509D-46E1-AF82-C9328B00FCD8}">
      <dgm:prSet/>
      <dgm:spPr/>
      <dgm:t>
        <a:bodyPr/>
        <a:lstStyle/>
        <a:p>
          <a:endParaRPr lang="en-US"/>
        </a:p>
      </dgm:t>
    </dgm:pt>
    <dgm:pt modelId="{F1607643-F4B2-4C47-A8BA-F342FE31612E}" type="sibTrans" cxnId="{ADA9A4FF-509D-46E1-AF82-C9328B00FCD8}">
      <dgm:prSet/>
      <dgm:spPr/>
      <dgm:t>
        <a:bodyPr/>
        <a:lstStyle/>
        <a:p>
          <a:endParaRPr lang="en-US"/>
        </a:p>
      </dgm:t>
    </dgm:pt>
    <dgm:pt modelId="{6A6FF802-3205-4190-A95D-BCCD79D9FC9F}">
      <dgm:prSet phldrT="[Text]"/>
      <dgm:spPr>
        <a:solidFill>
          <a:schemeClr val="accent3">
            <a:lumMod val="60000"/>
            <a:lumOff val="40000"/>
            <a:alpha val="90000"/>
          </a:schemeClr>
        </a:solidFill>
      </dgm:spPr>
      <dgm:t>
        <a:bodyPr/>
        <a:lstStyle/>
        <a:p>
          <a:r>
            <a:rPr lang="id-ID" dirty="0"/>
            <a:t>Pemutusan hubungan kerja (PHK)</a:t>
          </a:r>
          <a:endParaRPr lang="en-US" dirty="0"/>
        </a:p>
      </dgm:t>
    </dgm:pt>
    <dgm:pt modelId="{396128DA-EFF4-474D-A7F9-12701C8B69B2}" type="parTrans" cxnId="{7DF57D52-01C1-4DD3-B6D8-D2D8631961B0}">
      <dgm:prSet/>
      <dgm:spPr/>
      <dgm:t>
        <a:bodyPr/>
        <a:lstStyle/>
        <a:p>
          <a:endParaRPr lang="en-US"/>
        </a:p>
      </dgm:t>
    </dgm:pt>
    <dgm:pt modelId="{19F70DC5-1B41-4086-AE59-0D9598A25D7F}" type="sibTrans" cxnId="{7DF57D52-01C1-4DD3-B6D8-D2D8631961B0}">
      <dgm:prSet/>
      <dgm:spPr/>
      <dgm:t>
        <a:bodyPr/>
        <a:lstStyle/>
        <a:p>
          <a:endParaRPr lang="en-US"/>
        </a:p>
      </dgm:t>
    </dgm:pt>
    <dgm:pt modelId="{4E2333D4-B5CE-4A94-AA37-FA31FE219B8C}">
      <dgm:prSet phldrT="[Text]"/>
      <dgm:spPr>
        <a:solidFill>
          <a:schemeClr val="accent3">
            <a:lumMod val="60000"/>
            <a:lumOff val="40000"/>
            <a:alpha val="90000"/>
          </a:schemeClr>
        </a:solidFill>
      </dgm:spPr>
      <dgm:t>
        <a:bodyPr/>
        <a:lstStyle/>
        <a:p>
          <a:r>
            <a:rPr lang="id-ID" dirty="0"/>
            <a:t>Tingkat upah rendah (upah minimum regional/UMR)</a:t>
          </a:r>
          <a:endParaRPr lang="en-US" dirty="0"/>
        </a:p>
      </dgm:t>
    </dgm:pt>
    <dgm:pt modelId="{5C6BBC19-E0AF-4757-906D-8AA73659D980}" type="parTrans" cxnId="{9AB7E6D6-9E88-4B06-96D4-4DCAA1E4E85C}">
      <dgm:prSet/>
      <dgm:spPr/>
      <dgm:t>
        <a:bodyPr/>
        <a:lstStyle/>
        <a:p>
          <a:endParaRPr lang="en-US"/>
        </a:p>
      </dgm:t>
    </dgm:pt>
    <dgm:pt modelId="{AB2BB810-2968-4844-963A-6C804CA45645}" type="sibTrans" cxnId="{9AB7E6D6-9E88-4B06-96D4-4DCAA1E4E85C}">
      <dgm:prSet/>
      <dgm:spPr/>
      <dgm:t>
        <a:bodyPr/>
        <a:lstStyle/>
        <a:p>
          <a:endParaRPr lang="en-US"/>
        </a:p>
      </dgm:t>
    </dgm:pt>
    <dgm:pt modelId="{2D4966F5-752E-460B-BA8A-9429D6A72A4A}">
      <dgm:prSet phldrT="[Text]"/>
      <dgm:spPr>
        <a:solidFill>
          <a:schemeClr val="accent2">
            <a:lumMod val="60000"/>
            <a:lumOff val="40000"/>
            <a:alpha val="90000"/>
          </a:schemeClr>
        </a:solidFill>
      </dgm:spPr>
      <dgm:t>
        <a:bodyPr/>
        <a:lstStyle/>
        <a:p>
          <a:r>
            <a:rPr lang="id-ID" dirty="0"/>
            <a:t>Meningkatkan kualitas kesehatan masyarakat</a:t>
          </a:r>
          <a:endParaRPr lang="en-US" dirty="0"/>
        </a:p>
      </dgm:t>
    </dgm:pt>
    <dgm:pt modelId="{F34936C5-6EA9-45F4-99F0-6C33F59ECF2D}" type="parTrans" cxnId="{A733CFE0-CFAD-4E15-922D-87F3CFB6CC3D}">
      <dgm:prSet/>
      <dgm:spPr/>
      <dgm:t>
        <a:bodyPr/>
        <a:lstStyle/>
        <a:p>
          <a:endParaRPr lang="en-US"/>
        </a:p>
      </dgm:t>
    </dgm:pt>
    <dgm:pt modelId="{5EFA9791-B2F4-43A0-8368-414E7E34002D}" type="sibTrans" cxnId="{A733CFE0-CFAD-4E15-922D-87F3CFB6CC3D}">
      <dgm:prSet/>
      <dgm:spPr/>
      <dgm:t>
        <a:bodyPr/>
        <a:lstStyle/>
        <a:p>
          <a:endParaRPr lang="en-US"/>
        </a:p>
      </dgm:t>
    </dgm:pt>
    <dgm:pt modelId="{2E965D16-30E3-4C38-9F62-DD2075BDBCA0}">
      <dgm:prSet phldrT="[Text]"/>
      <dgm:spPr>
        <a:solidFill>
          <a:schemeClr val="accent2">
            <a:lumMod val="60000"/>
            <a:lumOff val="40000"/>
            <a:alpha val="90000"/>
          </a:schemeClr>
        </a:solidFill>
      </dgm:spPr>
      <dgm:t>
        <a:bodyPr/>
        <a:lstStyle/>
        <a:p>
          <a:r>
            <a:rPr lang="id-ID" dirty="0"/>
            <a:t>Menyelenggarakan program pemagangan</a:t>
          </a:r>
          <a:endParaRPr lang="en-US" dirty="0"/>
        </a:p>
      </dgm:t>
    </dgm:pt>
    <dgm:pt modelId="{B2CC1E73-7C98-4788-9603-A22F0CEC8F42}" type="parTrans" cxnId="{FE581495-7944-422A-B717-69623A3AA025}">
      <dgm:prSet/>
      <dgm:spPr/>
      <dgm:t>
        <a:bodyPr/>
        <a:lstStyle/>
        <a:p>
          <a:endParaRPr lang="en-US"/>
        </a:p>
      </dgm:t>
    </dgm:pt>
    <dgm:pt modelId="{B9E381A7-871E-428D-A1CB-BF260CE35852}" type="sibTrans" cxnId="{FE581495-7944-422A-B717-69623A3AA025}">
      <dgm:prSet/>
      <dgm:spPr/>
      <dgm:t>
        <a:bodyPr/>
        <a:lstStyle/>
        <a:p>
          <a:endParaRPr lang="en-US"/>
        </a:p>
      </dgm:t>
    </dgm:pt>
    <dgm:pt modelId="{E9D4E1DD-7C9B-4BA6-A2B3-B52A9377C8F5}">
      <dgm:prSet phldrT="[Text]"/>
      <dgm:spPr>
        <a:solidFill>
          <a:schemeClr val="accent2">
            <a:lumMod val="60000"/>
            <a:lumOff val="40000"/>
            <a:alpha val="90000"/>
          </a:schemeClr>
        </a:solidFill>
      </dgm:spPr>
      <dgm:t>
        <a:bodyPr/>
        <a:lstStyle/>
        <a:p>
          <a:r>
            <a:rPr lang="id-ID" dirty="0"/>
            <a:t>Memberdayakan balai latihan kerja (BLK) secara optimal</a:t>
          </a:r>
          <a:endParaRPr lang="en-US" dirty="0"/>
        </a:p>
      </dgm:t>
    </dgm:pt>
    <dgm:pt modelId="{24B106D8-27C8-4731-82D6-9610E6505DEB}" type="parTrans" cxnId="{1F1937DD-CCBC-430C-8FED-5E071ECE76F4}">
      <dgm:prSet/>
      <dgm:spPr/>
      <dgm:t>
        <a:bodyPr/>
        <a:lstStyle/>
        <a:p>
          <a:endParaRPr lang="en-US"/>
        </a:p>
      </dgm:t>
    </dgm:pt>
    <dgm:pt modelId="{2233D1B8-CEB9-401C-86BA-DFC02E899F21}" type="sibTrans" cxnId="{1F1937DD-CCBC-430C-8FED-5E071ECE76F4}">
      <dgm:prSet/>
      <dgm:spPr/>
      <dgm:t>
        <a:bodyPr/>
        <a:lstStyle/>
        <a:p>
          <a:endParaRPr lang="en-US"/>
        </a:p>
      </dgm:t>
    </dgm:pt>
    <dgm:pt modelId="{FD39340A-7B63-4AE4-865F-83CABAB5D839}">
      <dgm:prSet phldrT="[Text]"/>
      <dgm:spPr>
        <a:solidFill>
          <a:schemeClr val="accent2">
            <a:lumMod val="60000"/>
            <a:lumOff val="40000"/>
            <a:alpha val="90000"/>
          </a:schemeClr>
        </a:solidFill>
      </dgm:spPr>
      <dgm:t>
        <a:bodyPr/>
        <a:lstStyle/>
        <a:p>
          <a:r>
            <a:rPr lang="id-ID" dirty="0"/>
            <a:t>Mempercepat sertifikat profesi tenaga kerja</a:t>
          </a:r>
          <a:endParaRPr lang="en-US" dirty="0"/>
        </a:p>
      </dgm:t>
    </dgm:pt>
    <dgm:pt modelId="{6CC86F78-F2F9-4F3A-9620-3FE33F8001D3}" type="parTrans" cxnId="{96C3AC41-041E-4384-999D-4BC84B345DDF}">
      <dgm:prSet/>
      <dgm:spPr/>
      <dgm:t>
        <a:bodyPr/>
        <a:lstStyle/>
        <a:p>
          <a:endParaRPr lang="en-US"/>
        </a:p>
      </dgm:t>
    </dgm:pt>
    <dgm:pt modelId="{61713E42-5279-4DC9-9599-884FFF5D1F19}" type="sibTrans" cxnId="{96C3AC41-041E-4384-999D-4BC84B345DDF}">
      <dgm:prSet/>
      <dgm:spPr/>
      <dgm:t>
        <a:bodyPr/>
        <a:lstStyle/>
        <a:p>
          <a:endParaRPr lang="en-US"/>
        </a:p>
      </dgm:t>
    </dgm:pt>
    <dgm:pt modelId="{19877546-7167-4E7C-95E0-F9C347992C13}" type="pres">
      <dgm:prSet presAssocID="{5FB0002F-D0D8-4CCF-BF6C-BE4837D11CF8}" presName="Name0" presStyleCnt="0">
        <dgm:presLayoutVars>
          <dgm:dir/>
          <dgm:animLvl val="lvl"/>
          <dgm:resizeHandles val="exact"/>
        </dgm:presLayoutVars>
      </dgm:prSet>
      <dgm:spPr/>
    </dgm:pt>
    <dgm:pt modelId="{94C1E54C-AC3A-4C34-BF08-02C0E8B6DFF3}" type="pres">
      <dgm:prSet presAssocID="{F6744CEF-5B31-4CEB-977A-72274920116A}" presName="composite" presStyleCnt="0"/>
      <dgm:spPr/>
    </dgm:pt>
    <dgm:pt modelId="{6B587839-EA6A-4B73-AEF9-AA27D8AA2A26}" type="pres">
      <dgm:prSet presAssocID="{F6744CEF-5B31-4CEB-977A-72274920116A}" presName="parTx" presStyleLbl="alignNode1" presStyleIdx="0" presStyleCnt="2">
        <dgm:presLayoutVars>
          <dgm:chMax val="0"/>
          <dgm:chPref val="0"/>
          <dgm:bulletEnabled val="1"/>
        </dgm:presLayoutVars>
      </dgm:prSet>
      <dgm:spPr/>
    </dgm:pt>
    <dgm:pt modelId="{424CEC5D-461A-46B8-902E-57742D0A7652}" type="pres">
      <dgm:prSet presAssocID="{F6744CEF-5B31-4CEB-977A-72274920116A}" presName="desTx" presStyleLbl="alignAccFollowNode1" presStyleIdx="0" presStyleCnt="2">
        <dgm:presLayoutVars>
          <dgm:bulletEnabled val="1"/>
        </dgm:presLayoutVars>
      </dgm:prSet>
      <dgm:spPr/>
    </dgm:pt>
    <dgm:pt modelId="{C1526396-3314-4E98-89E8-ADF3D8546004}" type="pres">
      <dgm:prSet presAssocID="{50DB2595-8DC1-4E25-928E-307F18C311F2}" presName="space" presStyleCnt="0"/>
      <dgm:spPr/>
    </dgm:pt>
    <dgm:pt modelId="{C45C6023-F5C8-48B4-A294-780617BF383A}" type="pres">
      <dgm:prSet presAssocID="{7460920C-8A6C-48D5-A6E3-45D2AE22BB6B}" presName="composite" presStyleCnt="0"/>
      <dgm:spPr/>
    </dgm:pt>
    <dgm:pt modelId="{AEFC3A55-A16F-439F-918E-CEE4AEBFCD7E}" type="pres">
      <dgm:prSet presAssocID="{7460920C-8A6C-48D5-A6E3-45D2AE22BB6B}" presName="parTx" presStyleLbl="alignNode1" presStyleIdx="1" presStyleCnt="2">
        <dgm:presLayoutVars>
          <dgm:chMax val="0"/>
          <dgm:chPref val="0"/>
          <dgm:bulletEnabled val="1"/>
        </dgm:presLayoutVars>
      </dgm:prSet>
      <dgm:spPr/>
    </dgm:pt>
    <dgm:pt modelId="{CA148408-5091-476E-AAB4-66D110A08C07}" type="pres">
      <dgm:prSet presAssocID="{7460920C-8A6C-48D5-A6E3-45D2AE22BB6B}" presName="desTx" presStyleLbl="alignAccFollowNode1" presStyleIdx="1" presStyleCnt="2">
        <dgm:presLayoutVars>
          <dgm:bulletEnabled val="1"/>
        </dgm:presLayoutVars>
      </dgm:prSet>
      <dgm:spPr/>
    </dgm:pt>
  </dgm:ptLst>
  <dgm:cxnLst>
    <dgm:cxn modelId="{AD563212-12DA-4FF2-A924-870B3E0F3494}" type="presOf" srcId="{2E965D16-30E3-4C38-9F62-DD2075BDBCA0}" destId="{CA148408-5091-476E-AAB4-66D110A08C07}" srcOrd="0" destOrd="2" presId="urn:microsoft.com/office/officeart/2005/8/layout/hList1"/>
    <dgm:cxn modelId="{32787415-C420-43EA-8480-3766FA82A7F8}" type="presOf" srcId="{FD39340A-7B63-4AE4-865F-83CABAB5D839}" destId="{CA148408-5091-476E-AAB4-66D110A08C07}" srcOrd="0" destOrd="4" presId="urn:microsoft.com/office/officeart/2005/8/layout/hList1"/>
    <dgm:cxn modelId="{FAAE9A1A-CE2B-473C-A1BE-C81C033A20ED}" type="presOf" srcId="{BC7FABDE-E478-467E-80E9-0B9F70162501}" destId="{424CEC5D-461A-46B8-902E-57742D0A7652}" srcOrd="0" destOrd="0" presId="urn:microsoft.com/office/officeart/2005/8/layout/hList1"/>
    <dgm:cxn modelId="{8B3D9620-4AE3-4887-BD4C-2ACDE5DC9DE5}" type="presOf" srcId="{2D4966F5-752E-460B-BA8A-9429D6A72A4A}" destId="{CA148408-5091-476E-AAB4-66D110A08C07}" srcOrd="0" destOrd="1" presId="urn:microsoft.com/office/officeart/2005/8/layout/hList1"/>
    <dgm:cxn modelId="{5F992A26-3125-4DA1-AB07-4E327FE7021F}" type="presOf" srcId="{E9D4E1DD-7C9B-4BA6-A2B3-B52A9377C8F5}" destId="{CA148408-5091-476E-AAB4-66D110A08C07}" srcOrd="0" destOrd="3" presId="urn:microsoft.com/office/officeart/2005/8/layout/hList1"/>
    <dgm:cxn modelId="{BA9A6033-AEF1-46FA-AFE0-8831925084FC}" type="presOf" srcId="{21A34CD0-E171-4D02-8A41-396AEFE586AC}" destId="{CA148408-5091-476E-AAB4-66D110A08C07}" srcOrd="0" destOrd="0" presId="urn:microsoft.com/office/officeart/2005/8/layout/hList1"/>
    <dgm:cxn modelId="{4EEB6C60-92E9-47A5-AE4A-1B64D1BD57D5}" srcId="{5FB0002F-D0D8-4CCF-BF6C-BE4837D11CF8}" destId="{7460920C-8A6C-48D5-A6E3-45D2AE22BB6B}" srcOrd="1" destOrd="0" parTransId="{7EABB829-C093-45C9-A700-1341A114BFF9}" sibTransId="{27AC26EA-292E-44A2-B12F-06DD8825C7C2}"/>
    <dgm:cxn modelId="{96C3AC41-041E-4384-999D-4BC84B345DDF}" srcId="{7460920C-8A6C-48D5-A6E3-45D2AE22BB6B}" destId="{FD39340A-7B63-4AE4-865F-83CABAB5D839}" srcOrd="4" destOrd="0" parTransId="{6CC86F78-F2F9-4F3A-9620-3FE33F8001D3}" sibTransId="{61713E42-5279-4DC9-9599-884FFF5D1F19}"/>
    <dgm:cxn modelId="{65A12E6C-F20C-4AED-91DC-F20BF2E4813D}" type="presOf" srcId="{5FB0002F-D0D8-4CCF-BF6C-BE4837D11CF8}" destId="{19877546-7167-4E7C-95E0-F9C347992C13}" srcOrd="0" destOrd="0" presId="urn:microsoft.com/office/officeart/2005/8/layout/hList1"/>
    <dgm:cxn modelId="{7DF57D52-01C1-4DD3-B6D8-D2D8631961B0}" srcId="{F6744CEF-5B31-4CEB-977A-72274920116A}" destId="{6A6FF802-3205-4190-A95D-BCCD79D9FC9F}" srcOrd="2" destOrd="0" parTransId="{396128DA-EFF4-474D-A7F9-12701C8B69B2}" sibTransId="{19F70DC5-1B41-4086-AE59-0D9598A25D7F}"/>
    <dgm:cxn modelId="{EF608786-D516-4C27-BBA8-79918B42E4A5}" srcId="{7460920C-8A6C-48D5-A6E3-45D2AE22BB6B}" destId="{D04DF1AA-A06F-4B1E-AC3E-239E4EA6AC57}" srcOrd="5" destOrd="0" parTransId="{765665E6-1760-4C0D-9501-D1326EB48B54}" sibTransId="{A1DD3441-8F13-4389-AD67-2AA65F7187EC}"/>
    <dgm:cxn modelId="{FF0F1787-24E5-405C-8F8F-7DEF432D853F}" type="presOf" srcId="{D04DF1AA-A06F-4B1E-AC3E-239E4EA6AC57}" destId="{CA148408-5091-476E-AAB4-66D110A08C07}" srcOrd="0" destOrd="5" presId="urn:microsoft.com/office/officeart/2005/8/layout/hList1"/>
    <dgm:cxn modelId="{90CD8D91-3438-42FB-B02A-AF5FC7A64CBC}" type="presOf" srcId="{4E2333D4-B5CE-4A94-AA37-FA31FE219B8C}" destId="{424CEC5D-461A-46B8-902E-57742D0A7652}" srcOrd="0" destOrd="3" presId="urn:microsoft.com/office/officeart/2005/8/layout/hList1"/>
    <dgm:cxn modelId="{FE581495-7944-422A-B717-69623A3AA025}" srcId="{7460920C-8A6C-48D5-A6E3-45D2AE22BB6B}" destId="{2E965D16-30E3-4C38-9F62-DD2075BDBCA0}" srcOrd="2" destOrd="0" parTransId="{B2CC1E73-7C98-4788-9603-A22F0CEC8F42}" sibTransId="{B9E381A7-871E-428D-A1CB-BF260CE35852}"/>
    <dgm:cxn modelId="{F563B299-2777-4BD2-B3CF-89E55F7B2A04}" type="presOf" srcId="{7460920C-8A6C-48D5-A6E3-45D2AE22BB6B}" destId="{AEFC3A55-A16F-439F-918E-CEE4AEBFCD7E}" srcOrd="0" destOrd="0" presId="urn:microsoft.com/office/officeart/2005/8/layout/hList1"/>
    <dgm:cxn modelId="{C60B73AC-2A7B-4A7A-AE2A-DE7AA41C722C}" type="presOf" srcId="{EDF55637-296C-4368-95B8-B57E8C926741}" destId="{424CEC5D-461A-46B8-902E-57742D0A7652}" srcOrd="0" destOrd="1" presId="urn:microsoft.com/office/officeart/2005/8/layout/hList1"/>
    <dgm:cxn modelId="{466508B0-B178-4408-BC72-A27A0E99C5E4}" srcId="{5FB0002F-D0D8-4CCF-BF6C-BE4837D11CF8}" destId="{F6744CEF-5B31-4CEB-977A-72274920116A}" srcOrd="0" destOrd="0" parTransId="{8A070E71-0768-4B6A-922F-9D9499ED44C7}" sibTransId="{50DB2595-8DC1-4E25-928E-307F18C311F2}"/>
    <dgm:cxn modelId="{A5E1ADBE-DC0C-4920-B775-8D3FB825A0A5}" srcId="{F6744CEF-5B31-4CEB-977A-72274920116A}" destId="{BC7FABDE-E478-467E-80E9-0B9F70162501}" srcOrd="0" destOrd="0" parTransId="{A327F67F-DFC6-4E8E-96E0-090269086DC1}" sibTransId="{B419F769-EAA7-4E82-9712-DDAFE6A3F4F0}"/>
    <dgm:cxn modelId="{F53AA8CF-1448-480C-9A07-30A3D00B4F93}" type="presOf" srcId="{F6744CEF-5B31-4CEB-977A-72274920116A}" destId="{6B587839-EA6A-4B73-AEF9-AA27D8AA2A26}" srcOrd="0" destOrd="0" presId="urn:microsoft.com/office/officeart/2005/8/layout/hList1"/>
    <dgm:cxn modelId="{9AB7E6D6-9E88-4B06-96D4-4DCAA1E4E85C}" srcId="{F6744CEF-5B31-4CEB-977A-72274920116A}" destId="{4E2333D4-B5CE-4A94-AA37-FA31FE219B8C}" srcOrd="3" destOrd="0" parTransId="{5C6BBC19-E0AF-4757-906D-8AA73659D980}" sibTransId="{AB2BB810-2968-4844-963A-6C804CA45645}"/>
    <dgm:cxn modelId="{1F1937DD-CCBC-430C-8FED-5E071ECE76F4}" srcId="{7460920C-8A6C-48D5-A6E3-45D2AE22BB6B}" destId="{E9D4E1DD-7C9B-4BA6-A2B3-B52A9377C8F5}" srcOrd="3" destOrd="0" parTransId="{24B106D8-27C8-4731-82D6-9610E6505DEB}" sibTransId="{2233D1B8-CEB9-401C-86BA-DFC02E899F21}"/>
    <dgm:cxn modelId="{A733CFE0-CFAD-4E15-922D-87F3CFB6CC3D}" srcId="{7460920C-8A6C-48D5-A6E3-45D2AE22BB6B}" destId="{2D4966F5-752E-460B-BA8A-9429D6A72A4A}" srcOrd="1" destOrd="0" parTransId="{F34936C5-6EA9-45F4-99F0-6C33F59ECF2D}" sibTransId="{5EFA9791-B2F4-43A0-8368-414E7E34002D}"/>
    <dgm:cxn modelId="{97881FE9-702F-428A-965E-A7591C23665F}" type="presOf" srcId="{6A6FF802-3205-4190-A95D-BCCD79D9FC9F}" destId="{424CEC5D-461A-46B8-902E-57742D0A7652}" srcOrd="0" destOrd="2" presId="urn:microsoft.com/office/officeart/2005/8/layout/hList1"/>
    <dgm:cxn modelId="{BD0341F5-48D6-46AE-A5F6-5B7E29B76DC0}" srcId="{7460920C-8A6C-48D5-A6E3-45D2AE22BB6B}" destId="{21A34CD0-E171-4D02-8A41-396AEFE586AC}" srcOrd="0" destOrd="0" parTransId="{E476D422-BDC8-42B6-8874-E2A6D2103C63}" sibTransId="{35D431F5-3DEA-4CE0-8A59-FF33EE67FCFC}"/>
    <dgm:cxn modelId="{ADA9A4FF-509D-46E1-AF82-C9328B00FCD8}" srcId="{F6744CEF-5B31-4CEB-977A-72274920116A}" destId="{EDF55637-296C-4368-95B8-B57E8C926741}" srcOrd="1" destOrd="0" parTransId="{DF08A713-1198-4001-9EDE-5B8A098F23FC}" sibTransId="{F1607643-F4B2-4C47-A8BA-F342FE31612E}"/>
    <dgm:cxn modelId="{6DECA9E5-7D61-49B5-9930-ADA8810AF912}" type="presParOf" srcId="{19877546-7167-4E7C-95E0-F9C347992C13}" destId="{94C1E54C-AC3A-4C34-BF08-02C0E8B6DFF3}" srcOrd="0" destOrd="0" presId="urn:microsoft.com/office/officeart/2005/8/layout/hList1"/>
    <dgm:cxn modelId="{2761A9CF-0FA6-4158-ACF6-D976C5B4AEA7}" type="presParOf" srcId="{94C1E54C-AC3A-4C34-BF08-02C0E8B6DFF3}" destId="{6B587839-EA6A-4B73-AEF9-AA27D8AA2A26}" srcOrd="0" destOrd="0" presId="urn:microsoft.com/office/officeart/2005/8/layout/hList1"/>
    <dgm:cxn modelId="{7DA7ED4D-EDC5-4387-AF56-332D9C48A378}" type="presParOf" srcId="{94C1E54C-AC3A-4C34-BF08-02C0E8B6DFF3}" destId="{424CEC5D-461A-46B8-902E-57742D0A7652}" srcOrd="1" destOrd="0" presId="urn:microsoft.com/office/officeart/2005/8/layout/hList1"/>
    <dgm:cxn modelId="{0EB77F95-3719-4EA2-8047-366141A6EE48}" type="presParOf" srcId="{19877546-7167-4E7C-95E0-F9C347992C13}" destId="{C1526396-3314-4E98-89E8-ADF3D8546004}" srcOrd="1" destOrd="0" presId="urn:microsoft.com/office/officeart/2005/8/layout/hList1"/>
    <dgm:cxn modelId="{63479962-7313-400C-A00C-02E3C82BF7E6}" type="presParOf" srcId="{19877546-7167-4E7C-95E0-F9C347992C13}" destId="{C45C6023-F5C8-48B4-A294-780617BF383A}" srcOrd="2" destOrd="0" presId="urn:microsoft.com/office/officeart/2005/8/layout/hList1"/>
    <dgm:cxn modelId="{0B674691-28FC-4F67-8A71-A113B58608B6}" type="presParOf" srcId="{C45C6023-F5C8-48B4-A294-780617BF383A}" destId="{AEFC3A55-A16F-439F-918E-CEE4AEBFCD7E}" srcOrd="0" destOrd="0" presId="urn:microsoft.com/office/officeart/2005/8/layout/hList1"/>
    <dgm:cxn modelId="{658B25A5-39EA-40BD-AE26-A94CE2F32E58}" type="presParOf" srcId="{C45C6023-F5C8-48B4-A294-780617BF383A}" destId="{CA148408-5091-476E-AAB4-66D110A08C0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6ED6D9-EC02-4F92-8A44-03A234DFDE88}">
      <dsp:nvSpPr>
        <dsp:cNvPr id="0" name=""/>
        <dsp:cNvSpPr/>
      </dsp:nvSpPr>
      <dsp:spPr>
        <a:xfrm>
          <a:off x="2673171" y="993206"/>
          <a:ext cx="3096337" cy="3113448"/>
        </a:xfrm>
        <a:prstGeom prst="ellipse">
          <a:avLst/>
        </a:prstGeom>
        <a:solidFill>
          <a:schemeClr val="accent5">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id-ID" sz="2400" b="1" kern="1200" dirty="0"/>
            <a:t>Ketenagakerjaan Indonesia</a:t>
          </a:r>
          <a:endParaRPr lang="en-US" sz="2400" b="1" kern="1200" dirty="0"/>
        </a:p>
      </dsp:txBody>
      <dsp:txXfrm>
        <a:off x="3126619" y="1449160"/>
        <a:ext cx="2189441" cy="2201540"/>
      </dsp:txXfrm>
    </dsp:sp>
    <dsp:sp modelId="{B513F8E9-53F3-479B-A37B-7406BEC3022C}">
      <dsp:nvSpPr>
        <dsp:cNvPr id="0" name=""/>
        <dsp:cNvSpPr/>
      </dsp:nvSpPr>
      <dsp:spPr>
        <a:xfrm>
          <a:off x="3177223" y="47270"/>
          <a:ext cx="2088233" cy="1259680"/>
        </a:xfrm>
        <a:prstGeom prst="ellipse">
          <a:avLst/>
        </a:prstGeom>
        <a:solidFill>
          <a:schemeClr val="accent5">
            <a:alpha val="50000"/>
            <a:hueOff val="-2483469"/>
            <a:satOff val="9953"/>
            <a:lumOff val="2157"/>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d-ID" sz="1600" b="1" kern="1200" dirty="0"/>
            <a:t>Konsep Ketenagakerjaan</a:t>
          </a:r>
          <a:endParaRPr lang="en-US" sz="1600" b="1" kern="1200" dirty="0"/>
        </a:p>
      </dsp:txBody>
      <dsp:txXfrm>
        <a:off x="3483038" y="231746"/>
        <a:ext cx="1476603" cy="890728"/>
      </dsp:txXfrm>
    </dsp:sp>
    <dsp:sp modelId="{6D047734-F35C-4CEE-8B9F-6FD7E70AC44F}">
      <dsp:nvSpPr>
        <dsp:cNvPr id="0" name=""/>
        <dsp:cNvSpPr/>
      </dsp:nvSpPr>
      <dsp:spPr>
        <a:xfrm>
          <a:off x="5431636" y="1802404"/>
          <a:ext cx="1654962" cy="1495052"/>
        </a:xfrm>
        <a:prstGeom prst="ellipse">
          <a:avLst/>
        </a:prstGeom>
        <a:solidFill>
          <a:schemeClr val="accent5">
            <a:alpha val="50000"/>
            <a:hueOff val="-4966938"/>
            <a:satOff val="19906"/>
            <a:lumOff val="431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d-ID" sz="1600" b="1" kern="1200" dirty="0"/>
            <a:t>Tenaga Kerja</a:t>
          </a:r>
          <a:endParaRPr lang="en-US" sz="1600" b="1" kern="1200" dirty="0"/>
        </a:p>
      </dsp:txBody>
      <dsp:txXfrm>
        <a:off x="5674000" y="2021349"/>
        <a:ext cx="1170234" cy="1057162"/>
      </dsp:txXfrm>
    </dsp:sp>
    <dsp:sp modelId="{AE7BA063-6F27-44DA-ADC0-164E4C928A69}">
      <dsp:nvSpPr>
        <dsp:cNvPr id="0" name=""/>
        <dsp:cNvSpPr/>
      </dsp:nvSpPr>
      <dsp:spPr>
        <a:xfrm>
          <a:off x="3258105" y="3708195"/>
          <a:ext cx="1926468" cy="1429109"/>
        </a:xfrm>
        <a:prstGeom prst="ellipse">
          <a:avLst/>
        </a:prstGeom>
        <a:solidFill>
          <a:schemeClr val="accent5">
            <a:alpha val="50000"/>
            <a:hueOff val="-7450407"/>
            <a:satOff val="29858"/>
            <a:lumOff val="6471"/>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d-ID" sz="1600" b="1" kern="1200" dirty="0"/>
            <a:t>Angkatan Kerja</a:t>
          </a:r>
          <a:endParaRPr lang="en-US" sz="1600" b="1" kern="1200" dirty="0"/>
        </a:p>
      </dsp:txBody>
      <dsp:txXfrm>
        <a:off x="3540230" y="3917483"/>
        <a:ext cx="1362218" cy="1010533"/>
      </dsp:txXfrm>
    </dsp:sp>
    <dsp:sp modelId="{36FB4549-A2D3-4357-817E-8CE88537B1E3}">
      <dsp:nvSpPr>
        <dsp:cNvPr id="0" name=""/>
        <dsp:cNvSpPr/>
      </dsp:nvSpPr>
      <dsp:spPr>
        <a:xfrm>
          <a:off x="1371598" y="1802404"/>
          <a:ext cx="1690449" cy="1495052"/>
        </a:xfrm>
        <a:prstGeom prst="ellipse">
          <a:avLst/>
        </a:prstGeom>
        <a:solidFill>
          <a:schemeClr val="accent5">
            <a:alpha val="50000"/>
            <a:hueOff val="-9933876"/>
            <a:satOff val="39811"/>
            <a:lumOff val="862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tabLst>
              <a:tab pos="82550" algn="l"/>
            </a:tabLst>
          </a:pPr>
          <a:r>
            <a:rPr lang="id-ID" sz="1600" b="1" kern="1200" dirty="0"/>
            <a:t>Kesempatan Kerja</a:t>
          </a:r>
          <a:endParaRPr lang="en-US" sz="1600" b="1" kern="1200" dirty="0"/>
        </a:p>
      </dsp:txBody>
      <dsp:txXfrm>
        <a:off x="1619159" y="2021349"/>
        <a:ext cx="1195327" cy="10571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61894B-86FF-426B-81C3-AA1CE628F821}">
      <dsp:nvSpPr>
        <dsp:cNvPr id="0" name=""/>
        <dsp:cNvSpPr/>
      </dsp:nvSpPr>
      <dsp:spPr>
        <a:xfrm>
          <a:off x="504059" y="1529"/>
          <a:ext cx="6696737" cy="232500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d-ID" sz="1600" b="1" kern="1200" dirty="0"/>
            <a:t>K</a:t>
          </a:r>
          <a:r>
            <a:rPr lang="en-US" sz="1600" b="1" kern="1200" dirty="0"/>
            <a:t>etenagakerjaan adalah segala hal yang berhubungan dengan tenaga kerja pada waktu sebelum, selama, dan sesudah masa kerja</a:t>
          </a:r>
        </a:p>
      </dsp:txBody>
      <dsp:txXfrm>
        <a:off x="504059" y="1529"/>
        <a:ext cx="6696737" cy="2325000"/>
      </dsp:txXfrm>
    </dsp:sp>
    <dsp:sp modelId="{B6643778-F891-4D45-B0F3-CC98252255D3}">
      <dsp:nvSpPr>
        <dsp:cNvPr id="0" name=""/>
        <dsp:cNvSpPr/>
      </dsp:nvSpPr>
      <dsp:spPr>
        <a:xfrm>
          <a:off x="504059" y="2590200"/>
          <a:ext cx="6685965" cy="23250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d-ID" sz="1600" b="1" kern="1200" dirty="0"/>
            <a:t>T</a:t>
          </a:r>
          <a:r>
            <a:rPr lang="en-US" sz="1600" b="1" kern="1200" dirty="0"/>
            <a:t>enaga kerja adalah setiap orang yang mampu melakukan pekerjaan guna menghasilkan barang dan/atau jasa, baik untuk memenuhi kebutuhan sendiri maupun masyarakat. Menurut Badan Pusat Statistik (BPS), tenaga kerja adalah semua penduduk yang berada dalam usia kerja berumur 15–64 tahun.</a:t>
          </a:r>
        </a:p>
      </dsp:txBody>
      <dsp:txXfrm>
        <a:off x="504059" y="2590200"/>
        <a:ext cx="6685965" cy="2325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571C1E-323E-4F11-9628-247E30DEFF8F}">
      <dsp:nvSpPr>
        <dsp:cNvPr id="0" name=""/>
        <dsp:cNvSpPr/>
      </dsp:nvSpPr>
      <dsp:spPr>
        <a:xfrm>
          <a:off x="186000" y="1110"/>
          <a:ext cx="1863457" cy="1863457"/>
        </a:xfrm>
        <a:prstGeom prst="ellipse">
          <a:avLst/>
        </a:prstGeom>
        <a:solidFill>
          <a:schemeClr val="tx2">
            <a:lumMod val="75000"/>
          </a:schemeClr>
        </a:solidFill>
        <a:ln>
          <a:noFill/>
        </a:ln>
        <a:effectLst>
          <a:outerShdw blurRad="40000" dist="23000" dir="5400000" rotWithShape="0">
            <a:srgbClr val="000000">
              <a:alpha val="35000"/>
            </a:srgbClr>
          </a:outerShdw>
        </a:effectLst>
        <a:scene3d>
          <a:camera prst="orthographicFront"/>
          <a:lightRig rig="threePt" dir="t"/>
        </a:scene3d>
        <a:sp3d>
          <a:bevel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id-ID" sz="2000" b="1" kern="1200" dirty="0"/>
            <a:t>Tenaga kerja menurut keahlian</a:t>
          </a:r>
          <a:endParaRPr lang="en-US" sz="2000" b="1" kern="1200" dirty="0"/>
        </a:p>
      </dsp:txBody>
      <dsp:txXfrm>
        <a:off x="458897" y="274007"/>
        <a:ext cx="1317663" cy="1317663"/>
      </dsp:txXfrm>
    </dsp:sp>
    <dsp:sp modelId="{B8036970-3EB1-461A-9CD0-9D727882184F}">
      <dsp:nvSpPr>
        <dsp:cNvPr id="0" name=""/>
        <dsp:cNvSpPr/>
      </dsp:nvSpPr>
      <dsp:spPr>
        <a:xfrm>
          <a:off x="577326" y="2015881"/>
          <a:ext cx="1080805" cy="1080805"/>
        </a:xfrm>
        <a:prstGeom prst="mathPlus">
          <a:avLst/>
        </a:prstGeom>
        <a:solidFill>
          <a:schemeClr val="tx1">
            <a:lumMod val="95000"/>
            <a:lumOff val="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720587" y="2429181"/>
        <a:ext cx="794283" cy="254205"/>
      </dsp:txXfrm>
    </dsp:sp>
    <dsp:sp modelId="{932A23E3-6104-4802-AB4F-376B6BC7E9C3}">
      <dsp:nvSpPr>
        <dsp:cNvPr id="0" name=""/>
        <dsp:cNvSpPr/>
      </dsp:nvSpPr>
      <dsp:spPr>
        <a:xfrm>
          <a:off x="186000" y="3247999"/>
          <a:ext cx="1863457" cy="1863457"/>
        </a:xfrm>
        <a:prstGeom prst="ellipse">
          <a:avLst/>
        </a:prstGeom>
        <a:solidFill>
          <a:srgbClr val="CC0000"/>
        </a:solidFill>
        <a:ln>
          <a:noFill/>
        </a:ln>
        <a:effectLst>
          <a:outerShdw blurRad="40000" dist="23000" dir="5400000" rotWithShape="0">
            <a:srgbClr val="000000">
              <a:alpha val="35000"/>
            </a:srgbClr>
          </a:outerShdw>
        </a:effectLst>
        <a:scene3d>
          <a:camera prst="orthographicFront"/>
          <a:lightRig rig="threePt" dir="t"/>
        </a:scene3d>
        <a:sp3d>
          <a:bevel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id-ID" sz="1800" b="1" kern="1200" dirty="0"/>
            <a:t>Tenaga kerja menurut fungsi pokok dalam perusahaan</a:t>
          </a:r>
          <a:endParaRPr lang="en-US" sz="1800" b="1" kern="1200" dirty="0"/>
        </a:p>
      </dsp:txBody>
      <dsp:txXfrm>
        <a:off x="458897" y="3520896"/>
        <a:ext cx="1317663" cy="1317663"/>
      </dsp:txXfrm>
    </dsp:sp>
    <dsp:sp modelId="{3B2EA417-8179-461B-9C6F-0B40F391556A}">
      <dsp:nvSpPr>
        <dsp:cNvPr id="0" name=""/>
        <dsp:cNvSpPr/>
      </dsp:nvSpPr>
      <dsp:spPr>
        <a:xfrm>
          <a:off x="1924001" y="2209680"/>
          <a:ext cx="1097729" cy="693206"/>
        </a:xfrm>
        <a:prstGeom prst="rightArrow">
          <a:avLst>
            <a:gd name="adj1" fmla="val 60000"/>
            <a:gd name="adj2" fmla="val 50000"/>
          </a:avLst>
        </a:prstGeom>
        <a:solidFill>
          <a:schemeClr val="tx1">
            <a:lumMod val="95000"/>
            <a:lumOff val="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1924001" y="2348321"/>
        <a:ext cx="889767" cy="415924"/>
      </dsp:txXfrm>
    </dsp:sp>
    <dsp:sp modelId="{E5A14FD0-FFA2-4A55-99D5-D5FA5884D0D9}">
      <dsp:nvSpPr>
        <dsp:cNvPr id="0" name=""/>
        <dsp:cNvSpPr/>
      </dsp:nvSpPr>
      <dsp:spPr>
        <a:xfrm>
          <a:off x="3167532" y="692826"/>
          <a:ext cx="3726915" cy="3726915"/>
        </a:xfrm>
        <a:prstGeom prst="ellipse">
          <a:avLst/>
        </a:prstGeom>
        <a:solidFill>
          <a:srgbClr val="990033"/>
        </a:solidFill>
        <a:ln>
          <a:noFill/>
        </a:ln>
        <a:effectLst>
          <a:outerShdw blurRad="40000" dist="23000" dir="5400000" rotWithShape="0">
            <a:srgbClr val="000000">
              <a:alpha val="35000"/>
            </a:srgbClr>
          </a:outerShdw>
        </a:effectLst>
        <a:scene3d>
          <a:camera prst="orthographicFront"/>
          <a:lightRig rig="threePt" dir="t"/>
        </a:scene3d>
        <a:sp3d>
          <a:bevelT w="139700" h="139700" prst="divo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id-ID" sz="3600" b="1" kern="1200" dirty="0"/>
            <a:t>Jenis-Jenis Tenaga Kerja</a:t>
          </a:r>
          <a:endParaRPr lang="en-US" sz="3600" b="1" kern="1200" dirty="0"/>
        </a:p>
      </dsp:txBody>
      <dsp:txXfrm>
        <a:off x="3713326" y="1238620"/>
        <a:ext cx="2635327" cy="26353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87839-EA6A-4B73-AEF9-AA27D8AA2A26}">
      <dsp:nvSpPr>
        <dsp:cNvPr id="0" name=""/>
        <dsp:cNvSpPr/>
      </dsp:nvSpPr>
      <dsp:spPr>
        <a:xfrm>
          <a:off x="38" y="1389"/>
          <a:ext cx="3702225" cy="1217378"/>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id-ID" sz="2400" b="1" kern="1200" dirty="0"/>
            <a:t>Masalah ketenagakerjaan</a:t>
          </a:r>
          <a:br>
            <a:rPr lang="en-US" sz="2400" b="1" kern="1200" dirty="0"/>
          </a:br>
          <a:r>
            <a:rPr lang="id-ID" sz="2400" b="1" kern="1200" dirty="0"/>
            <a:t>di </a:t>
          </a:r>
          <a:r>
            <a:rPr lang="en-US" sz="2400" b="1" kern="1200" dirty="0"/>
            <a:t>I</a:t>
          </a:r>
          <a:r>
            <a:rPr lang="id-ID" sz="2400" b="1" kern="1200" dirty="0"/>
            <a:t>ndonesia</a:t>
          </a:r>
          <a:endParaRPr lang="en-US" sz="2400" b="1" kern="1200" dirty="0"/>
        </a:p>
      </dsp:txBody>
      <dsp:txXfrm>
        <a:off x="38" y="1389"/>
        <a:ext cx="3702225" cy="1217378"/>
      </dsp:txXfrm>
    </dsp:sp>
    <dsp:sp modelId="{424CEC5D-461A-46B8-902E-57742D0A7652}">
      <dsp:nvSpPr>
        <dsp:cNvPr id="0" name=""/>
        <dsp:cNvSpPr/>
      </dsp:nvSpPr>
      <dsp:spPr>
        <a:xfrm>
          <a:off x="38" y="1218768"/>
          <a:ext cx="3702225" cy="3793761"/>
        </a:xfrm>
        <a:prstGeom prst="rect">
          <a:avLst/>
        </a:prstGeom>
        <a:solidFill>
          <a:schemeClr val="accent3">
            <a:lumMod val="60000"/>
            <a:lumOff val="40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id-ID" sz="2100" kern="1200" dirty="0"/>
            <a:t>Jumlah angkatan kerja tidak sebanding dengan kesempatan kerja</a:t>
          </a:r>
          <a:endParaRPr lang="en-US" sz="2100" kern="1200" dirty="0"/>
        </a:p>
        <a:p>
          <a:pPr marL="228600" lvl="1" indent="-228600" algn="l" defTabSz="933450">
            <a:lnSpc>
              <a:spcPct val="90000"/>
            </a:lnSpc>
            <a:spcBef>
              <a:spcPct val="0"/>
            </a:spcBef>
            <a:spcAft>
              <a:spcPct val="15000"/>
            </a:spcAft>
            <a:buChar char="•"/>
          </a:pPr>
          <a:r>
            <a:rPr lang="id-ID" sz="2100" kern="1200" dirty="0"/>
            <a:t>Mutu atau kualitas tenaga kerja yang rendah</a:t>
          </a:r>
          <a:endParaRPr lang="en-US" sz="2100" kern="1200" dirty="0"/>
        </a:p>
        <a:p>
          <a:pPr marL="228600" lvl="1" indent="-228600" algn="l" defTabSz="933450">
            <a:lnSpc>
              <a:spcPct val="90000"/>
            </a:lnSpc>
            <a:spcBef>
              <a:spcPct val="0"/>
            </a:spcBef>
            <a:spcAft>
              <a:spcPct val="15000"/>
            </a:spcAft>
            <a:buChar char="•"/>
          </a:pPr>
          <a:r>
            <a:rPr lang="id-ID" sz="2100" kern="1200" dirty="0"/>
            <a:t>Pemutusan hubungan kerja (PHK)</a:t>
          </a:r>
          <a:endParaRPr lang="en-US" sz="2100" kern="1200" dirty="0"/>
        </a:p>
        <a:p>
          <a:pPr marL="228600" lvl="1" indent="-228600" algn="l" defTabSz="933450">
            <a:lnSpc>
              <a:spcPct val="90000"/>
            </a:lnSpc>
            <a:spcBef>
              <a:spcPct val="0"/>
            </a:spcBef>
            <a:spcAft>
              <a:spcPct val="15000"/>
            </a:spcAft>
            <a:buChar char="•"/>
          </a:pPr>
          <a:r>
            <a:rPr lang="id-ID" sz="2100" kern="1200" dirty="0"/>
            <a:t>Tingkat upah rendah (upah minimum regional/UMR)</a:t>
          </a:r>
          <a:endParaRPr lang="en-US" sz="2100" kern="1200" dirty="0"/>
        </a:p>
      </dsp:txBody>
      <dsp:txXfrm>
        <a:off x="38" y="1218768"/>
        <a:ext cx="3702225" cy="3793761"/>
      </dsp:txXfrm>
    </dsp:sp>
    <dsp:sp modelId="{AEFC3A55-A16F-439F-918E-CEE4AEBFCD7E}">
      <dsp:nvSpPr>
        <dsp:cNvPr id="0" name=""/>
        <dsp:cNvSpPr/>
      </dsp:nvSpPr>
      <dsp:spPr>
        <a:xfrm>
          <a:off x="4220575" y="1389"/>
          <a:ext cx="3702225" cy="1217378"/>
        </a:xfrm>
        <a:prstGeom prst="rect">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id-ID" sz="2400" b="1" kern="1200" dirty="0"/>
            <a:t>Upaya meningkatkan kualitas tenaga kerja </a:t>
          </a:r>
          <a:r>
            <a:rPr lang="en-US" sz="2400" b="1" kern="1200" dirty="0"/>
            <a:t>I</a:t>
          </a:r>
          <a:r>
            <a:rPr lang="id-ID" sz="2400" b="1" kern="1200" dirty="0"/>
            <a:t>ndonesia</a:t>
          </a:r>
          <a:endParaRPr lang="en-US" sz="2400" b="1" kern="1200" dirty="0"/>
        </a:p>
      </dsp:txBody>
      <dsp:txXfrm>
        <a:off x="4220575" y="1389"/>
        <a:ext cx="3702225" cy="1217378"/>
      </dsp:txXfrm>
    </dsp:sp>
    <dsp:sp modelId="{CA148408-5091-476E-AAB4-66D110A08C07}">
      <dsp:nvSpPr>
        <dsp:cNvPr id="0" name=""/>
        <dsp:cNvSpPr/>
      </dsp:nvSpPr>
      <dsp:spPr>
        <a:xfrm>
          <a:off x="4220575" y="1218768"/>
          <a:ext cx="3702225" cy="3793761"/>
        </a:xfrm>
        <a:prstGeom prst="rect">
          <a:avLst/>
        </a:prstGeom>
        <a:solidFill>
          <a:schemeClr val="accent2">
            <a:lumMod val="60000"/>
            <a:lumOff val="40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id-ID" sz="2100" kern="1200" dirty="0"/>
            <a:t>Meningkatkan kualitas pendidikan</a:t>
          </a:r>
          <a:endParaRPr lang="en-US" sz="2100" kern="1200" dirty="0"/>
        </a:p>
        <a:p>
          <a:pPr marL="228600" lvl="1" indent="-228600" algn="l" defTabSz="933450">
            <a:lnSpc>
              <a:spcPct val="90000"/>
            </a:lnSpc>
            <a:spcBef>
              <a:spcPct val="0"/>
            </a:spcBef>
            <a:spcAft>
              <a:spcPct val="15000"/>
            </a:spcAft>
            <a:buChar char="•"/>
          </a:pPr>
          <a:r>
            <a:rPr lang="id-ID" sz="2100" kern="1200" dirty="0"/>
            <a:t>Meningkatkan kualitas kesehatan masyarakat</a:t>
          </a:r>
          <a:endParaRPr lang="en-US" sz="2100" kern="1200" dirty="0"/>
        </a:p>
        <a:p>
          <a:pPr marL="228600" lvl="1" indent="-228600" algn="l" defTabSz="933450">
            <a:lnSpc>
              <a:spcPct val="90000"/>
            </a:lnSpc>
            <a:spcBef>
              <a:spcPct val="0"/>
            </a:spcBef>
            <a:spcAft>
              <a:spcPct val="15000"/>
            </a:spcAft>
            <a:buChar char="•"/>
          </a:pPr>
          <a:r>
            <a:rPr lang="id-ID" sz="2100" kern="1200" dirty="0"/>
            <a:t>Menyelenggarakan program pemagangan</a:t>
          </a:r>
          <a:endParaRPr lang="en-US" sz="2100" kern="1200" dirty="0"/>
        </a:p>
        <a:p>
          <a:pPr marL="228600" lvl="1" indent="-228600" algn="l" defTabSz="933450">
            <a:lnSpc>
              <a:spcPct val="90000"/>
            </a:lnSpc>
            <a:spcBef>
              <a:spcPct val="0"/>
            </a:spcBef>
            <a:spcAft>
              <a:spcPct val="15000"/>
            </a:spcAft>
            <a:buChar char="•"/>
          </a:pPr>
          <a:r>
            <a:rPr lang="id-ID" sz="2100" kern="1200" dirty="0"/>
            <a:t>Memberdayakan balai latihan kerja (BLK) secara optimal</a:t>
          </a:r>
          <a:endParaRPr lang="en-US" sz="2100" kern="1200" dirty="0"/>
        </a:p>
        <a:p>
          <a:pPr marL="228600" lvl="1" indent="-228600" algn="l" defTabSz="933450">
            <a:lnSpc>
              <a:spcPct val="90000"/>
            </a:lnSpc>
            <a:spcBef>
              <a:spcPct val="0"/>
            </a:spcBef>
            <a:spcAft>
              <a:spcPct val="15000"/>
            </a:spcAft>
            <a:buChar char="•"/>
          </a:pPr>
          <a:r>
            <a:rPr lang="id-ID" sz="2100" kern="1200" dirty="0"/>
            <a:t>Mempercepat sertifikat profesi tenaga kerja</a:t>
          </a:r>
          <a:endParaRPr lang="en-US" sz="2100" kern="1200" dirty="0"/>
        </a:p>
        <a:p>
          <a:pPr marL="228600" lvl="1" indent="-228600" algn="l" defTabSz="933450">
            <a:lnSpc>
              <a:spcPct val="90000"/>
            </a:lnSpc>
            <a:spcBef>
              <a:spcPct val="0"/>
            </a:spcBef>
            <a:spcAft>
              <a:spcPct val="15000"/>
            </a:spcAft>
            <a:buChar char="•"/>
          </a:pPr>
          <a:endParaRPr lang="en-US" sz="2100" kern="1200" dirty="0"/>
        </a:p>
      </dsp:txBody>
      <dsp:txXfrm>
        <a:off x="4220575" y="1218768"/>
        <a:ext cx="3702225" cy="3793761"/>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18849A-913A-452D-8E30-612D0D7814BD}" type="datetimeFigureOut">
              <a:rPr lang="id-ID" smtClean="0"/>
              <a:pPr/>
              <a:t>16/08/2021</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6F7E2D-C925-4CAF-BF58-C7F68F69C727}"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C5404671-498F-47B8-B89E-B4F362231100}" type="slidenum">
              <a:rPr lang="id-ID" smtClean="0"/>
              <a:pPr/>
              <a:t>2</a:t>
            </a:fld>
            <a:endParaRPr lang="id-ID"/>
          </a:p>
        </p:txBody>
      </p:sp>
    </p:spTree>
    <p:extLst>
      <p:ext uri="{BB962C8B-B14F-4D97-AF65-F5344CB8AC3E}">
        <p14:creationId xmlns:p14="http://schemas.microsoft.com/office/powerpoint/2010/main" val="2587369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d-ID"/>
          </a:p>
        </p:txBody>
      </p:sp>
      <p:sp>
        <p:nvSpPr>
          <p:cNvPr id="4" name="Date Placeholder 3"/>
          <p:cNvSpPr>
            <a:spLocks noGrp="1"/>
          </p:cNvSpPr>
          <p:nvPr>
            <p:ph type="dt" sz="half" idx="10"/>
          </p:nvPr>
        </p:nvSpPr>
        <p:spPr/>
        <p:txBody>
          <a:bodyPr/>
          <a:lstStyle/>
          <a:p>
            <a:fld id="{14154FC7-3F5A-4768-853B-6E0D444AA3FD}" type="datetimeFigureOut">
              <a:rPr lang="id-ID" smtClean="0"/>
              <a:pPr/>
              <a:t>16/08/2021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3969CE-E2AF-48F7-B0AC-5A970BDE2AFF}"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14154FC7-3F5A-4768-853B-6E0D444AA3FD}" type="datetimeFigureOut">
              <a:rPr lang="id-ID" smtClean="0"/>
              <a:pPr/>
              <a:t>16/08/2021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3969CE-E2AF-48F7-B0AC-5A970BDE2AFF}"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14154FC7-3F5A-4768-853B-6E0D444AA3FD}" type="datetimeFigureOut">
              <a:rPr lang="id-ID" smtClean="0"/>
              <a:pPr/>
              <a:t>16/08/2021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3969CE-E2AF-48F7-B0AC-5A970BDE2AFF}"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14154FC7-3F5A-4768-853B-6E0D444AA3FD}" type="datetimeFigureOut">
              <a:rPr lang="id-ID" smtClean="0"/>
              <a:pPr/>
              <a:t>16/08/2021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3969CE-E2AF-48F7-B0AC-5A970BDE2AFF}"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154FC7-3F5A-4768-853B-6E0D444AA3FD}" type="datetimeFigureOut">
              <a:rPr lang="id-ID" smtClean="0"/>
              <a:pPr/>
              <a:t>16/08/2021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E3969CE-E2AF-48F7-B0AC-5A970BDE2AFF}"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p:cNvSpPr>
            <a:spLocks noGrp="1"/>
          </p:cNvSpPr>
          <p:nvPr>
            <p:ph type="dt" sz="half" idx="10"/>
          </p:nvPr>
        </p:nvSpPr>
        <p:spPr/>
        <p:txBody>
          <a:bodyPr/>
          <a:lstStyle/>
          <a:p>
            <a:fld id="{14154FC7-3F5A-4768-853B-6E0D444AA3FD}" type="datetimeFigureOut">
              <a:rPr lang="id-ID" smtClean="0"/>
              <a:pPr/>
              <a:t>16/08/2021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E3969CE-E2AF-48F7-B0AC-5A970BDE2AFF}"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p:cNvSpPr>
            <a:spLocks noGrp="1"/>
          </p:cNvSpPr>
          <p:nvPr>
            <p:ph type="dt" sz="half" idx="10"/>
          </p:nvPr>
        </p:nvSpPr>
        <p:spPr/>
        <p:txBody>
          <a:bodyPr/>
          <a:lstStyle/>
          <a:p>
            <a:fld id="{14154FC7-3F5A-4768-853B-6E0D444AA3FD}" type="datetimeFigureOut">
              <a:rPr lang="id-ID" smtClean="0"/>
              <a:pPr/>
              <a:t>16/08/2021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E3969CE-E2AF-48F7-B0AC-5A970BDE2AFF}"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fld id="{14154FC7-3F5A-4768-853B-6E0D444AA3FD}" type="datetimeFigureOut">
              <a:rPr lang="id-ID" smtClean="0"/>
              <a:pPr/>
              <a:t>16/08/2021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E3969CE-E2AF-48F7-B0AC-5A970BDE2AFF}"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154FC7-3F5A-4768-853B-6E0D444AA3FD}" type="datetimeFigureOut">
              <a:rPr lang="id-ID" smtClean="0"/>
              <a:pPr/>
              <a:t>16/08/2021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E3969CE-E2AF-48F7-B0AC-5A970BDE2AFF}"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154FC7-3F5A-4768-853B-6E0D444AA3FD}" type="datetimeFigureOut">
              <a:rPr lang="id-ID" smtClean="0"/>
              <a:pPr/>
              <a:t>16/08/2021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E3969CE-E2AF-48F7-B0AC-5A970BDE2AFF}"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154FC7-3F5A-4768-853B-6E0D444AA3FD}" type="datetimeFigureOut">
              <a:rPr lang="id-ID" smtClean="0"/>
              <a:pPr/>
              <a:t>16/08/2021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E3969CE-E2AF-48F7-B0AC-5A970BDE2AFF}"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154FC7-3F5A-4768-853B-6E0D444AA3FD}" type="datetimeFigureOut">
              <a:rPr lang="id-ID" smtClean="0"/>
              <a:pPr/>
              <a:t>16/08/2021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969CE-E2AF-48F7-B0AC-5A970BDE2AFF}"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7.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7.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8" y="600081"/>
            <a:ext cx="5634288" cy="3155201"/>
          </a:xfrm>
          <a:prstGeom prst="rect">
            <a:avLst/>
          </a:prstGeom>
        </p:spPr>
      </p:pic>
      <p:sp>
        <p:nvSpPr>
          <p:cNvPr id="7" name="Rectangle 6"/>
          <p:cNvSpPr/>
          <p:nvPr/>
        </p:nvSpPr>
        <p:spPr bwMode="auto">
          <a:xfrm>
            <a:off x="5348176" y="-1"/>
            <a:ext cx="3795823" cy="4837837"/>
          </a:xfrm>
          <a:prstGeom prst="rect">
            <a:avLst/>
          </a:prstGeom>
          <a:solidFill>
            <a:schemeClr val="accent2"/>
          </a:soli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a:ln>
                <a:noFill/>
              </a:ln>
              <a:solidFill>
                <a:schemeClr val="tx1"/>
              </a:solidFill>
              <a:effectLst/>
              <a:latin typeface="Times New Roman" pitchFamily="18" charset="0"/>
              <a:cs typeface="Arial" charset="0"/>
            </a:endParaRPr>
          </a:p>
        </p:txBody>
      </p:sp>
      <p:sp>
        <p:nvSpPr>
          <p:cNvPr id="2" name="Rectangle 1"/>
          <p:cNvSpPr/>
          <p:nvPr/>
        </p:nvSpPr>
        <p:spPr bwMode="auto">
          <a:xfrm>
            <a:off x="0" y="4572000"/>
            <a:ext cx="9144000" cy="2286000"/>
          </a:xfrm>
          <a:prstGeom prst="rect">
            <a:avLst/>
          </a:prstGeom>
          <a:solidFill>
            <a:schemeClr val="bg1">
              <a:lumMod val="85000"/>
            </a:schemeClr>
          </a:soli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a:ln>
                <a:noFill/>
              </a:ln>
              <a:solidFill>
                <a:schemeClr val="tx1"/>
              </a:solidFill>
              <a:effectLst/>
              <a:latin typeface="Times New Roman" pitchFamily="18" charset="0"/>
              <a:cs typeface="Arial" charset="0"/>
            </a:endParaRPr>
          </a:p>
        </p:txBody>
      </p:sp>
      <p:sp>
        <p:nvSpPr>
          <p:cNvPr id="4" name="TextBox 7"/>
          <p:cNvSpPr txBox="1"/>
          <p:nvPr/>
        </p:nvSpPr>
        <p:spPr>
          <a:xfrm>
            <a:off x="159489" y="4500570"/>
            <a:ext cx="8825022" cy="101566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d-ID" sz="6000" b="1" dirty="0">
                <a:solidFill>
                  <a:schemeClr val="accent2"/>
                </a:solidFill>
                <a:effectLst>
                  <a:outerShdw blurRad="38100" dist="38100" dir="2700000" algn="tl">
                    <a:srgbClr val="000000">
                      <a:alpha val="43137"/>
                    </a:srgbClr>
                  </a:outerShdw>
                </a:effectLst>
                <a:latin typeface="Myriad Pro" pitchFamily="34" charset="0"/>
              </a:rPr>
              <a:t>Ketenagakerjaan</a:t>
            </a:r>
            <a:endParaRPr lang="en-US" sz="6000" b="1" dirty="0">
              <a:solidFill>
                <a:schemeClr val="accent2"/>
              </a:solidFill>
              <a:effectLst>
                <a:outerShdw blurRad="38100" dist="38100" dir="2700000" algn="tl">
                  <a:srgbClr val="000000">
                    <a:alpha val="43137"/>
                  </a:srgbClr>
                </a:outerShdw>
              </a:effectLst>
              <a:latin typeface="Myriad Pro" pitchFamily="34" charset="0"/>
            </a:endParaRPr>
          </a:p>
        </p:txBody>
      </p:sp>
    </p:spTree>
    <p:extLst>
      <p:ext uri="{BB962C8B-B14F-4D97-AF65-F5344CB8AC3E}">
        <p14:creationId xmlns:p14="http://schemas.microsoft.com/office/powerpoint/2010/main" val="2899023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09600" y="609600"/>
          <a:ext cx="7922840" cy="501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logo return.jpg">
            <a:hlinkClick r:id="" action="ppaction://noaction"/>
          </p:cNvPr>
          <p:cNvPicPr>
            <a:picLocks noChangeAspect="1"/>
          </p:cNvPicPr>
          <p:nvPr/>
        </p:nvPicPr>
        <p:blipFill>
          <a:blip r:embed="rId7" cstate="print"/>
          <a:stretch>
            <a:fillRect/>
          </a:stretch>
        </p:blipFill>
        <p:spPr>
          <a:xfrm>
            <a:off x="8382000" y="6159500"/>
            <a:ext cx="355600" cy="317500"/>
          </a:xfrm>
          <a:prstGeom prst="rect">
            <a:avLst/>
          </a:prstGeom>
        </p:spPr>
      </p:pic>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clrChange>
              <a:clrFrom>
                <a:srgbClr val="FBFAFF"/>
              </a:clrFrom>
              <a:clrTo>
                <a:srgbClr val="FBFAFF">
                  <a:alpha val="0"/>
                </a:srgbClr>
              </a:clrTo>
            </a:clrChange>
            <a:extLst>
              <a:ext uri="{28A0092B-C50C-407E-A947-70E740481C1C}">
                <a14:useLocalDpi xmlns:a14="http://schemas.microsoft.com/office/drawing/2010/main" val="0"/>
              </a:ext>
            </a:extLst>
          </a:blip>
          <a:stretch>
            <a:fillRect/>
          </a:stretch>
        </p:blipFill>
        <p:spPr>
          <a:xfrm>
            <a:off x="628650" y="781918"/>
            <a:ext cx="7535463" cy="504326"/>
          </a:xfrm>
          <a:prstGeom prst="rect">
            <a:avLst/>
          </a:prstGeom>
        </p:spPr>
      </p:pic>
      <p:pic>
        <p:nvPicPr>
          <p:cNvPr id="8" name="Content Placeholder 7"/>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2936372" y="1906200"/>
            <a:ext cx="6207628" cy="4951800"/>
          </a:xfrm>
        </p:spPr>
      </p:pic>
      <p:sp>
        <p:nvSpPr>
          <p:cNvPr id="3" name="Content Placeholder 2"/>
          <p:cNvSpPr>
            <a:spLocks noGrp="1"/>
          </p:cNvSpPr>
          <p:nvPr>
            <p:ph sz="half" idx="1"/>
          </p:nvPr>
        </p:nvSpPr>
        <p:spPr/>
        <p:txBody>
          <a:bodyPr>
            <a:normAutofit/>
          </a:bodyPr>
          <a:lstStyle/>
          <a:p>
            <a:pPr marL="0" indent="0">
              <a:buNone/>
            </a:pPr>
            <a:r>
              <a:rPr lang="id-ID" sz="2000" dirty="0"/>
              <a:t>Sebelum memasuki dunia kerja, seorang tenaga kerja harus sudah memiliki sejumlah nilai lebih berupa tingkat pendidikan dan keterampilan tertentu. Untuk itu perlu ada usaha untuk meningkatkan mutu tenaga kerja dari pihak:</a:t>
            </a:r>
          </a:p>
          <a:p>
            <a:r>
              <a:rPr lang="id-ID" sz="2000" dirty="0"/>
              <a:t>Pemerintah</a:t>
            </a:r>
          </a:p>
          <a:p>
            <a:r>
              <a:rPr lang="id-ID" sz="2000" dirty="0"/>
              <a:t>Swasta (perusahaan)</a:t>
            </a:r>
          </a:p>
          <a:p>
            <a:r>
              <a:rPr lang="id-ID" sz="2000" dirty="0"/>
              <a:t>Individu</a:t>
            </a:r>
          </a:p>
        </p:txBody>
      </p:sp>
      <p:sp>
        <p:nvSpPr>
          <p:cNvPr id="6" name="Rectangle 5"/>
          <p:cNvSpPr/>
          <p:nvPr/>
        </p:nvSpPr>
        <p:spPr>
          <a:xfrm>
            <a:off x="772666" y="762777"/>
            <a:ext cx="6698309" cy="298778"/>
          </a:xfrm>
          <a:prstGeom prst="rect">
            <a:avLst/>
          </a:prstGeom>
        </p:spPr>
        <p:txBody>
          <a:bodyPr wrap="none">
            <a:spAutoFit/>
          </a:bodyPr>
          <a:lstStyle/>
          <a:p>
            <a:r>
              <a:rPr lang="id-ID" sz="2500" b="1" dirty="0">
                <a:solidFill>
                  <a:schemeClr val="bg1"/>
                </a:solidFill>
                <a:effectLst>
                  <a:outerShdw blurRad="38100" dist="38100" dir="2700000" algn="tl">
                    <a:srgbClr val="000000">
                      <a:alpha val="43137"/>
                    </a:srgbClr>
                  </a:outerShdw>
                </a:effectLst>
                <a:latin typeface="Myriad Pro" pitchFamily="34" charset="0"/>
              </a:rPr>
              <a:t>B. Upaya meningkatkan Kualitas Tenaga Kerja</a:t>
            </a:r>
            <a:endParaRPr lang="en-US" sz="2500" dirty="0">
              <a:solidFill>
                <a:schemeClr val="bg1"/>
              </a:solidFill>
              <a:effectLst>
                <a:outerShdw blurRad="38100" dist="38100" dir="2700000" algn="tl">
                  <a:srgbClr val="000000">
                    <a:alpha val="43137"/>
                  </a:srgbClr>
                </a:outerShdw>
              </a:effectLst>
              <a:latin typeface="Myriad Pro" pitchFamily="34" charset="0"/>
            </a:endParaRPr>
          </a:p>
        </p:txBody>
      </p:sp>
      <p:sp>
        <p:nvSpPr>
          <p:cNvPr id="12" name="TextBox 11"/>
          <p:cNvSpPr txBox="1"/>
          <p:nvPr/>
        </p:nvSpPr>
        <p:spPr>
          <a:xfrm>
            <a:off x="209320" y="79739"/>
            <a:ext cx="301686" cy="369332"/>
          </a:xfrm>
          <a:prstGeom prst="rect">
            <a:avLst/>
          </a:prstGeom>
          <a:noFill/>
        </p:spPr>
        <p:txBody>
          <a:bodyPr wrap="none" rtlCol="0">
            <a:spAutoFit/>
          </a:bodyPr>
          <a:lstStyle/>
          <a:p>
            <a:r>
              <a:rPr lang="id-ID" dirty="0">
                <a:solidFill>
                  <a:schemeClr val="bg1"/>
                </a:solidFill>
              </a:rPr>
              <a:t>6</a:t>
            </a:r>
          </a:p>
        </p:txBody>
      </p:sp>
    </p:spTree>
    <p:extLst>
      <p:ext uri="{BB962C8B-B14F-4D97-AF65-F5344CB8AC3E}">
        <p14:creationId xmlns:p14="http://schemas.microsoft.com/office/powerpoint/2010/main" val="3575398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6815" y="618023"/>
            <a:ext cx="7886700" cy="3058565"/>
          </a:xfrm>
        </p:spPr>
        <p:txBody>
          <a:bodyPr>
            <a:normAutofit/>
          </a:bodyPr>
          <a:lstStyle/>
          <a:p>
            <a:pPr marL="0" indent="0">
              <a:lnSpc>
                <a:spcPct val="100000"/>
              </a:lnSpc>
              <a:spcBef>
                <a:spcPts val="0"/>
              </a:spcBef>
              <a:buNone/>
            </a:pPr>
            <a:r>
              <a:rPr lang="en-US" sz="1800" b="1" dirty="0" err="1"/>
              <a:t>Tujuan</a:t>
            </a:r>
            <a:r>
              <a:rPr lang="en-US" sz="1800" b="1" dirty="0"/>
              <a:t> </a:t>
            </a:r>
            <a:r>
              <a:rPr lang="en-US" sz="1800" b="1" dirty="0" err="1"/>
              <a:t>Pembelajaran</a:t>
            </a:r>
            <a:endParaRPr lang="en-US" sz="1800" b="1" dirty="0"/>
          </a:p>
          <a:p>
            <a:pPr marL="0" indent="0">
              <a:lnSpc>
                <a:spcPct val="100000"/>
              </a:lnSpc>
              <a:spcBef>
                <a:spcPts val="0"/>
              </a:spcBef>
              <a:buNone/>
            </a:pPr>
            <a:r>
              <a:rPr lang="en-US" sz="1800" dirty="0" err="1"/>
              <a:t>Dengan</a:t>
            </a:r>
            <a:r>
              <a:rPr lang="en-US" sz="1800" dirty="0"/>
              <a:t> </a:t>
            </a:r>
            <a:r>
              <a:rPr lang="en-US" sz="1800" dirty="0" err="1"/>
              <a:t>mempelajari</a:t>
            </a:r>
            <a:r>
              <a:rPr lang="en-US" sz="1800" dirty="0"/>
              <a:t> </a:t>
            </a:r>
            <a:r>
              <a:rPr lang="en-US" sz="1800" dirty="0" err="1"/>
              <a:t>bab</a:t>
            </a:r>
            <a:r>
              <a:rPr lang="en-US" sz="1800" dirty="0"/>
              <a:t> </a:t>
            </a:r>
            <a:r>
              <a:rPr lang="en-US" sz="1800" dirty="0" err="1"/>
              <a:t>ini</a:t>
            </a:r>
            <a:r>
              <a:rPr lang="en-US" sz="1800" dirty="0"/>
              <a:t>, </a:t>
            </a:r>
            <a:r>
              <a:rPr lang="en-US" sz="1800" dirty="0" err="1"/>
              <a:t>Anda</a:t>
            </a:r>
            <a:r>
              <a:rPr lang="en-US" sz="1800" dirty="0"/>
              <a:t> </a:t>
            </a:r>
            <a:r>
              <a:rPr lang="en-US" sz="1800" dirty="0" err="1"/>
              <a:t>diharapkan</a:t>
            </a:r>
            <a:r>
              <a:rPr lang="en-US" sz="1800" dirty="0"/>
              <a:t> </a:t>
            </a:r>
            <a:r>
              <a:rPr lang="en-US" sz="1800" dirty="0" err="1"/>
              <a:t>mampu</a:t>
            </a:r>
            <a:r>
              <a:rPr lang="en-US" sz="1800" dirty="0"/>
              <a:t>:</a:t>
            </a:r>
          </a:p>
          <a:p>
            <a:pPr>
              <a:spcBef>
                <a:spcPts val="0"/>
              </a:spcBef>
            </a:pPr>
            <a:r>
              <a:rPr lang="id-ID" sz="1800" dirty="0" err="1"/>
              <a:t>Mejelaskan</a:t>
            </a:r>
            <a:r>
              <a:rPr lang="id-ID" sz="1800" dirty="0"/>
              <a:t> pengertian ketenagakerjaan, kesempatan kerja, tenaga kerja, dan angkatan kerja</a:t>
            </a:r>
          </a:p>
          <a:p>
            <a:pPr>
              <a:spcBef>
                <a:spcPts val="0"/>
              </a:spcBef>
            </a:pPr>
            <a:r>
              <a:rPr lang="id-ID" sz="1800" dirty="0"/>
              <a:t>Menjelaskan cara meningkatkan kualitas tenaga kerja</a:t>
            </a:r>
          </a:p>
          <a:p>
            <a:pPr>
              <a:buNone/>
            </a:pPr>
            <a:endParaRPr lang="id-ID" dirty="0"/>
          </a:p>
        </p:txBody>
      </p:sp>
      <p:sp>
        <p:nvSpPr>
          <p:cNvPr id="11" name="TextBox 10"/>
          <p:cNvSpPr txBox="1"/>
          <p:nvPr/>
        </p:nvSpPr>
        <p:spPr>
          <a:xfrm>
            <a:off x="209320" y="79739"/>
            <a:ext cx="301686" cy="369332"/>
          </a:xfrm>
          <a:prstGeom prst="rect">
            <a:avLst/>
          </a:prstGeom>
          <a:noFill/>
        </p:spPr>
        <p:txBody>
          <a:bodyPr wrap="none" rtlCol="0">
            <a:spAutoFit/>
          </a:bodyPr>
          <a:lstStyle/>
          <a:p>
            <a:r>
              <a:rPr lang="id-ID" dirty="0">
                <a:solidFill>
                  <a:schemeClr val="bg1"/>
                </a:solidFill>
              </a:rPr>
              <a:t>3</a:t>
            </a:r>
          </a:p>
        </p:txBody>
      </p:sp>
      <p:grpSp>
        <p:nvGrpSpPr>
          <p:cNvPr id="2" name="Group 11"/>
          <p:cNvGrpSpPr/>
          <p:nvPr/>
        </p:nvGrpSpPr>
        <p:grpSpPr>
          <a:xfrm>
            <a:off x="239685" y="3770879"/>
            <a:ext cx="8640960" cy="1111623"/>
            <a:chOff x="395536" y="3757537"/>
            <a:chExt cx="8640960" cy="1111623"/>
          </a:xfrm>
        </p:grpSpPr>
        <p:sp>
          <p:nvSpPr>
            <p:cNvPr id="13" name="Rectangle 12"/>
            <p:cNvSpPr/>
            <p:nvPr/>
          </p:nvSpPr>
          <p:spPr>
            <a:xfrm>
              <a:off x="395536" y="3757538"/>
              <a:ext cx="8640960" cy="11116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67544" y="4126869"/>
              <a:ext cx="8496944" cy="6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solidFill>
                    <a:schemeClr val="tx1"/>
                  </a:solidFill>
                </a:rPr>
                <a:t>Nilai-nilai</a:t>
              </a:r>
              <a:r>
                <a:rPr lang="en-US" dirty="0">
                  <a:solidFill>
                    <a:schemeClr val="tx1"/>
                  </a:solidFill>
                </a:rPr>
                <a:t> yang </a:t>
              </a:r>
              <a:r>
                <a:rPr lang="en-US" dirty="0" err="1">
                  <a:solidFill>
                    <a:schemeClr val="tx1"/>
                  </a:solidFill>
                </a:rPr>
                <a:t>dapat</a:t>
              </a:r>
              <a:r>
                <a:rPr lang="en-US" dirty="0">
                  <a:solidFill>
                    <a:schemeClr val="tx1"/>
                  </a:solidFill>
                </a:rPr>
                <a:t> </a:t>
              </a:r>
              <a:r>
                <a:rPr lang="en-US" dirty="0" err="1">
                  <a:solidFill>
                    <a:schemeClr val="tx1"/>
                  </a:solidFill>
                </a:rPr>
                <a:t>dikembangkan</a:t>
              </a:r>
              <a:r>
                <a:rPr lang="en-US" dirty="0">
                  <a:solidFill>
                    <a:schemeClr val="tx1"/>
                  </a:solidFill>
                </a:rPr>
                <a:t> </a:t>
              </a:r>
              <a:r>
                <a:rPr lang="en-US" dirty="0" err="1">
                  <a:solidFill>
                    <a:schemeClr val="tx1"/>
                  </a:solidFill>
                </a:rPr>
                <a:t>setelah</a:t>
              </a:r>
              <a:r>
                <a:rPr lang="en-US" dirty="0">
                  <a:solidFill>
                    <a:schemeClr val="tx1"/>
                  </a:solidFill>
                </a:rPr>
                <a:t> </a:t>
              </a:r>
              <a:r>
                <a:rPr lang="en-US" dirty="0" err="1">
                  <a:solidFill>
                    <a:schemeClr val="tx1"/>
                  </a:solidFill>
                </a:rPr>
                <a:t>mempelajari</a:t>
              </a:r>
              <a:r>
                <a:rPr lang="en-US" dirty="0">
                  <a:solidFill>
                    <a:schemeClr val="tx1"/>
                  </a:solidFill>
                </a:rPr>
                <a:t> </a:t>
              </a:r>
              <a:r>
                <a:rPr lang="en-US" dirty="0" err="1">
                  <a:solidFill>
                    <a:schemeClr val="tx1"/>
                  </a:solidFill>
                </a:rPr>
                <a:t>bab</a:t>
              </a:r>
              <a:r>
                <a:rPr lang="en-US" dirty="0">
                  <a:solidFill>
                    <a:schemeClr val="tx1"/>
                  </a:solidFill>
                </a:rPr>
                <a:t> </a:t>
              </a:r>
              <a:r>
                <a:rPr lang="en-US" dirty="0" err="1">
                  <a:solidFill>
                    <a:schemeClr val="tx1"/>
                  </a:solidFill>
                </a:rPr>
                <a:t>ini</a:t>
              </a:r>
              <a:r>
                <a:rPr lang="en-US" dirty="0">
                  <a:solidFill>
                    <a:schemeClr val="tx1"/>
                  </a:solidFill>
                </a:rPr>
                <a:t> </a:t>
              </a:r>
              <a:r>
                <a:rPr lang="en-US" dirty="0" err="1">
                  <a:solidFill>
                    <a:schemeClr val="tx1"/>
                  </a:solidFill>
                </a:rPr>
                <a:t>adalah</a:t>
              </a:r>
              <a:r>
                <a:rPr lang="en-US" dirty="0">
                  <a:solidFill>
                    <a:schemeClr val="tx1"/>
                  </a:solidFill>
                </a:rPr>
                <a:t> </a:t>
              </a:r>
              <a:r>
                <a:rPr lang="id-ID" dirty="0">
                  <a:solidFill>
                    <a:schemeClr val="tx1"/>
                  </a:solidFill>
                </a:rPr>
                <a:t>kreatif, kerja keras, rasa ingin tahu, gemar membaca ,disiplin, dan peduli sosial</a:t>
              </a:r>
              <a:endParaRPr lang="en-US" dirty="0">
                <a:solidFill>
                  <a:schemeClr val="tx1"/>
                </a:solidFill>
              </a:endParaRPr>
            </a:p>
          </p:txBody>
        </p:sp>
        <p:sp>
          <p:nvSpPr>
            <p:cNvPr id="15" name="Rectangle 14"/>
            <p:cNvSpPr/>
            <p:nvPr/>
          </p:nvSpPr>
          <p:spPr>
            <a:xfrm>
              <a:off x="456109" y="3757537"/>
              <a:ext cx="2830518" cy="369332"/>
            </a:xfrm>
            <a:prstGeom prst="rect">
              <a:avLst/>
            </a:prstGeom>
          </p:spPr>
          <p:txBody>
            <a:bodyPr wrap="none">
              <a:spAutoFit/>
            </a:bodyPr>
            <a:lstStyle/>
            <a:p>
              <a:r>
                <a:rPr lang="en-US" b="1" dirty="0" err="1">
                  <a:solidFill>
                    <a:schemeClr val="bg1"/>
                  </a:solidFill>
                  <a:effectLst>
                    <a:outerShdw blurRad="38100" dist="38100" dir="2700000" algn="tl">
                      <a:srgbClr val="000000">
                        <a:alpha val="43137"/>
                      </a:srgbClr>
                    </a:outerShdw>
                  </a:effectLst>
                  <a:latin typeface="Myriad Pro" pitchFamily="34" charset="0"/>
                </a:rPr>
                <a:t>Nilai</a:t>
              </a:r>
              <a:r>
                <a:rPr lang="en-US" b="1" dirty="0">
                  <a:solidFill>
                    <a:schemeClr val="bg1"/>
                  </a:solidFill>
                  <a:effectLst>
                    <a:outerShdw blurRad="38100" dist="38100" dir="2700000" algn="tl">
                      <a:srgbClr val="000000">
                        <a:alpha val="43137"/>
                      </a:srgbClr>
                    </a:outerShdw>
                  </a:effectLst>
                  <a:latin typeface="Myriad Pro" pitchFamily="34" charset="0"/>
                </a:rPr>
                <a:t> </a:t>
              </a:r>
              <a:r>
                <a:rPr lang="en-US" b="1" dirty="0" err="1">
                  <a:solidFill>
                    <a:schemeClr val="bg1"/>
                  </a:solidFill>
                  <a:effectLst>
                    <a:outerShdw blurRad="38100" dist="38100" dir="2700000" algn="tl">
                      <a:srgbClr val="000000">
                        <a:alpha val="43137"/>
                      </a:srgbClr>
                    </a:outerShdw>
                  </a:effectLst>
                  <a:latin typeface="Myriad Pro" pitchFamily="34" charset="0"/>
                </a:rPr>
                <a:t>dan</a:t>
              </a:r>
              <a:r>
                <a:rPr lang="en-US" b="1" dirty="0">
                  <a:solidFill>
                    <a:schemeClr val="bg1"/>
                  </a:solidFill>
                  <a:effectLst>
                    <a:outerShdw blurRad="38100" dist="38100" dir="2700000" algn="tl">
                      <a:srgbClr val="000000">
                        <a:alpha val="43137"/>
                      </a:srgbClr>
                    </a:outerShdw>
                  </a:effectLst>
                  <a:latin typeface="Myriad Pro" pitchFamily="34" charset="0"/>
                </a:rPr>
                <a:t> </a:t>
              </a:r>
              <a:r>
                <a:rPr lang="en-US" b="1" dirty="0" err="1">
                  <a:solidFill>
                    <a:schemeClr val="bg1"/>
                  </a:solidFill>
                  <a:effectLst>
                    <a:outerShdw blurRad="38100" dist="38100" dir="2700000" algn="tl">
                      <a:srgbClr val="000000">
                        <a:alpha val="43137"/>
                      </a:srgbClr>
                    </a:outerShdw>
                  </a:effectLst>
                  <a:latin typeface="Myriad Pro" pitchFamily="34" charset="0"/>
                </a:rPr>
                <a:t>Karakter</a:t>
              </a:r>
              <a:r>
                <a:rPr lang="en-US" b="1" dirty="0">
                  <a:solidFill>
                    <a:schemeClr val="bg1"/>
                  </a:solidFill>
                  <a:effectLst>
                    <a:outerShdw blurRad="38100" dist="38100" dir="2700000" algn="tl">
                      <a:srgbClr val="000000">
                        <a:alpha val="43137"/>
                      </a:srgbClr>
                    </a:outerShdw>
                  </a:effectLst>
                  <a:latin typeface="Myriad Pro" pitchFamily="34" charset="0"/>
                </a:rPr>
                <a:t> </a:t>
              </a:r>
              <a:r>
                <a:rPr lang="en-US" b="1" dirty="0" err="1">
                  <a:solidFill>
                    <a:schemeClr val="bg1"/>
                  </a:solidFill>
                  <a:effectLst>
                    <a:outerShdw blurRad="38100" dist="38100" dir="2700000" algn="tl">
                      <a:srgbClr val="000000">
                        <a:alpha val="43137"/>
                      </a:srgbClr>
                    </a:outerShdw>
                  </a:effectLst>
                  <a:latin typeface="Myriad Pro" pitchFamily="34" charset="0"/>
                </a:rPr>
                <a:t>Bangsa</a:t>
              </a:r>
              <a:endParaRPr lang="en-US" dirty="0">
                <a:solidFill>
                  <a:schemeClr val="bg1"/>
                </a:solidFill>
                <a:effectLst>
                  <a:outerShdw blurRad="38100" dist="38100" dir="2700000" algn="tl">
                    <a:srgbClr val="000000">
                      <a:alpha val="43137"/>
                    </a:srgbClr>
                  </a:outerShdw>
                </a:effectLst>
                <a:latin typeface="Myriad Pro" pitchFamily="34" charset="0"/>
              </a:endParaRPr>
            </a:p>
          </p:txBody>
        </p:sp>
      </p:grpSp>
      <p:grpSp>
        <p:nvGrpSpPr>
          <p:cNvPr id="5" name="Group 16"/>
          <p:cNvGrpSpPr/>
          <p:nvPr/>
        </p:nvGrpSpPr>
        <p:grpSpPr>
          <a:xfrm>
            <a:off x="254418" y="5024193"/>
            <a:ext cx="8640960" cy="1555916"/>
            <a:chOff x="395536" y="5013176"/>
            <a:chExt cx="8640960" cy="1555916"/>
          </a:xfrm>
        </p:grpSpPr>
        <p:sp>
          <p:nvSpPr>
            <p:cNvPr id="18" name="Rectangle 17"/>
            <p:cNvSpPr/>
            <p:nvPr/>
          </p:nvSpPr>
          <p:spPr>
            <a:xfrm>
              <a:off x="395536" y="5013176"/>
              <a:ext cx="8640960" cy="15559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547664" y="5117950"/>
              <a:ext cx="7416824" cy="1372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3" spcCol="0" rtlCol="0" anchor="ctr"/>
            <a:lstStyle/>
            <a:p>
              <a:endParaRPr lang="en-US">
                <a:solidFill>
                  <a:schemeClr val="tx1"/>
                </a:solidFill>
              </a:endParaRPr>
            </a:p>
          </p:txBody>
        </p:sp>
        <p:sp>
          <p:nvSpPr>
            <p:cNvPr id="20" name="Rectangle 19"/>
            <p:cNvSpPr/>
            <p:nvPr/>
          </p:nvSpPr>
          <p:spPr>
            <a:xfrm>
              <a:off x="827584" y="5767712"/>
              <a:ext cx="817879" cy="646331"/>
            </a:xfrm>
            <a:prstGeom prst="rect">
              <a:avLst/>
            </a:prstGeom>
          </p:spPr>
          <p:txBody>
            <a:bodyPr wrap="square">
              <a:spAutoFit/>
            </a:bodyPr>
            <a:lstStyle/>
            <a:p>
              <a:r>
                <a:rPr lang="en-US" b="1" dirty="0">
                  <a:solidFill>
                    <a:schemeClr val="bg1"/>
                  </a:solidFill>
                  <a:effectLst>
                    <a:outerShdw blurRad="38100" dist="38100" dir="2700000" algn="tl">
                      <a:srgbClr val="000000">
                        <a:alpha val="43137"/>
                      </a:srgbClr>
                    </a:outerShdw>
                  </a:effectLst>
                  <a:latin typeface="Myriad Pro" pitchFamily="34" charset="0"/>
                </a:rPr>
                <a:t>Kata</a:t>
              </a:r>
            </a:p>
            <a:p>
              <a:r>
                <a:rPr lang="en-US" b="1" dirty="0" err="1">
                  <a:solidFill>
                    <a:schemeClr val="bg1"/>
                  </a:solidFill>
                  <a:effectLst>
                    <a:outerShdw blurRad="38100" dist="38100" dir="2700000" algn="tl">
                      <a:srgbClr val="000000">
                        <a:alpha val="43137"/>
                      </a:srgbClr>
                    </a:outerShdw>
                  </a:effectLst>
                  <a:latin typeface="Myriad Pro" pitchFamily="34" charset="0"/>
                </a:rPr>
                <a:t>Kunci</a:t>
              </a:r>
              <a:endParaRPr lang="en-US" b="1" dirty="0">
                <a:solidFill>
                  <a:schemeClr val="bg1"/>
                </a:solidFill>
                <a:effectLst>
                  <a:outerShdw blurRad="38100" dist="38100" dir="2700000" algn="tl">
                    <a:srgbClr val="000000">
                      <a:alpha val="43137"/>
                    </a:srgbClr>
                  </a:outerShdw>
                </a:effectLst>
                <a:latin typeface="Myriad Pro" pitchFamily="34" charset="0"/>
              </a:endParaRPr>
            </a:p>
          </p:txBody>
        </p:sp>
        <p:pic>
          <p:nvPicPr>
            <p:cNvPr id="21" name="Picture 20"/>
            <p:cNvPicPr>
              <a:picLocks noChangeAspect="1"/>
            </p:cNvPicPr>
            <p:nvPr/>
          </p:nvPicPr>
          <p:blipFill>
            <a:blip r:embed="rId3" cstate="print">
              <a:clrChange>
                <a:clrFrom>
                  <a:srgbClr val="FFFDFC"/>
                </a:clrFrom>
                <a:clrTo>
                  <a:srgbClr val="FFFDFC">
                    <a:alpha val="0"/>
                  </a:srgbClr>
                </a:clrTo>
              </a:clrChange>
              <a:extLst>
                <a:ext uri="{28A0092B-C50C-407E-A947-70E740481C1C}">
                  <a14:useLocalDpi xmlns:a14="http://schemas.microsoft.com/office/drawing/2010/main" val="0"/>
                </a:ext>
              </a:extLst>
            </a:blip>
            <a:stretch>
              <a:fillRect/>
            </a:stretch>
          </p:blipFill>
          <p:spPr>
            <a:xfrm>
              <a:off x="454844" y="5399872"/>
              <a:ext cx="432050" cy="943904"/>
            </a:xfrm>
            <a:prstGeom prst="rect">
              <a:avLst/>
            </a:prstGeom>
          </p:spPr>
        </p:pic>
        <p:sp>
          <p:nvSpPr>
            <p:cNvPr id="24" name="Rectangle 23"/>
            <p:cNvSpPr/>
            <p:nvPr/>
          </p:nvSpPr>
          <p:spPr>
            <a:xfrm>
              <a:off x="1547664" y="5193161"/>
              <a:ext cx="2289634" cy="1323439"/>
            </a:xfrm>
            <a:prstGeom prst="rect">
              <a:avLst/>
            </a:prstGeom>
          </p:spPr>
          <p:txBody>
            <a:bodyPr wrap="square">
              <a:spAutoFit/>
            </a:bodyPr>
            <a:lstStyle/>
            <a:p>
              <a:pPr>
                <a:buFont typeface="Arial" panose="020B0604020202020204" pitchFamily="34" charset="0"/>
                <a:buChar char="•"/>
              </a:pPr>
              <a:r>
                <a:rPr lang="id-ID" sz="1600" dirty="0"/>
                <a:t>Kesempatan kerja</a:t>
              </a:r>
            </a:p>
            <a:p>
              <a:pPr>
                <a:buFont typeface="Arial" panose="020B0604020202020204" pitchFamily="34" charset="0"/>
                <a:buChar char="•"/>
              </a:pPr>
              <a:r>
                <a:rPr lang="id-ID" sz="1600" dirty="0"/>
                <a:t>Pengangguran</a:t>
              </a:r>
            </a:p>
            <a:p>
              <a:pPr>
                <a:buFont typeface="Arial" panose="020B0604020202020204" pitchFamily="34" charset="0"/>
                <a:buChar char="•"/>
              </a:pPr>
              <a:r>
                <a:rPr lang="id-ID" sz="1600" dirty="0"/>
                <a:t>Pengangguran </a:t>
              </a:r>
              <a:r>
                <a:rPr lang="id-ID" sz="1600" dirty="0" err="1"/>
                <a:t>musiman</a:t>
              </a:r>
              <a:endParaRPr lang="id-ID" sz="1600" dirty="0"/>
            </a:p>
            <a:p>
              <a:pPr>
                <a:buFont typeface="Arial" panose="020B0604020202020204" pitchFamily="34" charset="0"/>
                <a:buChar char="•"/>
              </a:pPr>
              <a:r>
                <a:rPr lang="id-ID" sz="1600" dirty="0"/>
                <a:t>Pengangguran konjungtur/</a:t>
              </a:r>
              <a:r>
                <a:rPr lang="id-ID" sz="1600" dirty="0" err="1"/>
                <a:t>siklis</a:t>
              </a:r>
              <a:endParaRPr lang="id-ID" sz="1600" dirty="0"/>
            </a:p>
          </p:txBody>
        </p:sp>
      </p:grpSp>
      <p:sp>
        <p:nvSpPr>
          <p:cNvPr id="25" name="Rectangle 24"/>
          <p:cNvSpPr/>
          <p:nvPr/>
        </p:nvSpPr>
        <p:spPr>
          <a:xfrm>
            <a:off x="3768188" y="5178117"/>
            <a:ext cx="2631403" cy="1323439"/>
          </a:xfrm>
          <a:prstGeom prst="rect">
            <a:avLst/>
          </a:prstGeom>
        </p:spPr>
        <p:txBody>
          <a:bodyPr wrap="square">
            <a:spAutoFit/>
          </a:bodyPr>
          <a:lstStyle/>
          <a:p>
            <a:pPr>
              <a:buFont typeface="Arial" panose="020B0604020202020204" pitchFamily="34" charset="0"/>
              <a:buChar char="•"/>
            </a:pPr>
            <a:r>
              <a:rPr lang="id-ID" sz="1600" dirty="0"/>
              <a:t>Angkatan kerja</a:t>
            </a:r>
          </a:p>
          <a:p>
            <a:pPr>
              <a:buFont typeface="Arial" panose="020B0604020202020204" pitchFamily="34" charset="0"/>
              <a:buChar char="•"/>
            </a:pPr>
            <a:r>
              <a:rPr lang="id-ID" sz="1600" dirty="0"/>
              <a:t>Pengangguran struktural</a:t>
            </a:r>
          </a:p>
          <a:p>
            <a:pPr>
              <a:buFont typeface="Arial" panose="020B0604020202020204" pitchFamily="34" charset="0"/>
              <a:buChar char="•"/>
            </a:pPr>
            <a:r>
              <a:rPr lang="id-ID" sz="1600" dirty="0"/>
              <a:t>Pengangguran </a:t>
            </a:r>
            <a:r>
              <a:rPr lang="id-ID" sz="1600" dirty="0" err="1"/>
              <a:t>friksional</a:t>
            </a:r>
            <a:endParaRPr lang="id-ID" sz="1600" dirty="0"/>
          </a:p>
          <a:p>
            <a:pPr>
              <a:buFont typeface="Arial" panose="020B0604020202020204" pitchFamily="34" charset="0"/>
              <a:buChar char="•"/>
            </a:pPr>
            <a:r>
              <a:rPr lang="id-ID" sz="1600" dirty="0"/>
              <a:t>Pengangguran terbuka</a:t>
            </a:r>
          </a:p>
          <a:p>
            <a:pPr>
              <a:buFont typeface="Arial" panose="020B0604020202020204" pitchFamily="34" charset="0"/>
              <a:buChar char="•"/>
            </a:pPr>
            <a:r>
              <a:rPr lang="id-ID" sz="1600" dirty="0"/>
              <a:t>Pengangguran </a:t>
            </a:r>
            <a:r>
              <a:rPr lang="id-ID" sz="1600" dirty="0" err="1"/>
              <a:t>terselubung</a:t>
            </a:r>
            <a:endParaRPr lang="en-US" sz="1600" dirty="0"/>
          </a:p>
        </p:txBody>
      </p:sp>
      <p:sp>
        <p:nvSpPr>
          <p:cNvPr id="26" name="Rectangle 25"/>
          <p:cNvSpPr/>
          <p:nvPr/>
        </p:nvSpPr>
        <p:spPr>
          <a:xfrm>
            <a:off x="6532214" y="5204178"/>
            <a:ext cx="2229020" cy="1077218"/>
          </a:xfrm>
          <a:prstGeom prst="rect">
            <a:avLst/>
          </a:prstGeom>
        </p:spPr>
        <p:txBody>
          <a:bodyPr wrap="square">
            <a:spAutoFit/>
          </a:bodyPr>
          <a:lstStyle/>
          <a:p>
            <a:pPr>
              <a:buFont typeface="Arial" panose="020B0604020202020204" pitchFamily="34" charset="0"/>
              <a:buChar char="•"/>
            </a:pPr>
            <a:r>
              <a:rPr lang="id-ID" sz="1600" dirty="0"/>
              <a:t>Setengah menganggur</a:t>
            </a:r>
          </a:p>
          <a:p>
            <a:pPr>
              <a:buFont typeface="Arial" panose="020B0604020202020204" pitchFamily="34" charset="0"/>
              <a:buChar char="•"/>
            </a:pPr>
            <a:r>
              <a:rPr lang="id-ID" sz="1600" dirty="0"/>
              <a:t>Upah minimum</a:t>
            </a:r>
          </a:p>
          <a:p>
            <a:pPr>
              <a:buFont typeface="Arial" panose="020B0604020202020204" pitchFamily="34" charset="0"/>
              <a:buChar char="•"/>
            </a:pPr>
            <a:r>
              <a:rPr lang="id-ID" sz="1600" dirty="0"/>
              <a:t>Upah minimum provinsi</a:t>
            </a:r>
            <a:endParaRPr lang="en-US" sz="1600" dirty="0"/>
          </a:p>
        </p:txBody>
      </p:sp>
      <p:sp>
        <p:nvSpPr>
          <p:cNvPr id="22" name="TextBox 21"/>
          <p:cNvSpPr txBox="1"/>
          <p:nvPr/>
        </p:nvSpPr>
        <p:spPr>
          <a:xfrm>
            <a:off x="209320" y="79739"/>
            <a:ext cx="301686" cy="369332"/>
          </a:xfrm>
          <a:prstGeom prst="rect">
            <a:avLst/>
          </a:prstGeom>
          <a:noFill/>
        </p:spPr>
        <p:txBody>
          <a:bodyPr wrap="none" rtlCol="0">
            <a:spAutoFit/>
          </a:bodyPr>
          <a:lstStyle/>
          <a:p>
            <a:r>
              <a:rPr lang="id-ID" dirty="0">
                <a:solidFill>
                  <a:schemeClr val="bg1"/>
                </a:solidFill>
              </a:rPr>
              <a:t>3</a:t>
            </a:r>
          </a:p>
        </p:txBody>
      </p:sp>
    </p:spTree>
    <p:extLst>
      <p:ext uri="{BB962C8B-B14F-4D97-AF65-F5344CB8AC3E}">
        <p14:creationId xmlns:p14="http://schemas.microsoft.com/office/powerpoint/2010/main" val="159945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anim calcmode="lin" valueType="num">
                                      <p:cBhvr>
                                        <p:cTn id="22" dur="1000" fill="hold"/>
                                        <p:tgtEl>
                                          <p:spTgt spid="25"/>
                                        </p:tgtEl>
                                        <p:attrNameLst>
                                          <p:attrName>ppt_x</p:attrName>
                                        </p:attrNameLst>
                                      </p:cBhvr>
                                      <p:tavLst>
                                        <p:tav tm="0">
                                          <p:val>
                                            <p:strVal val="#ppt_x"/>
                                          </p:val>
                                        </p:tav>
                                        <p:tav tm="100000">
                                          <p:val>
                                            <p:strVal val="#ppt_x"/>
                                          </p:val>
                                        </p:tav>
                                      </p:tavLst>
                                    </p:anim>
                                    <p:anim calcmode="lin" valueType="num">
                                      <p:cBhvr>
                                        <p:cTn id="23"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1000"/>
                                        <p:tgtEl>
                                          <p:spTgt spid="26"/>
                                        </p:tgtEl>
                                      </p:cBhvr>
                                    </p:animEffect>
                                    <p:anim calcmode="lin" valueType="num">
                                      <p:cBhvr>
                                        <p:cTn id="29" dur="1000" fill="hold"/>
                                        <p:tgtEl>
                                          <p:spTgt spid="26"/>
                                        </p:tgtEl>
                                        <p:attrNameLst>
                                          <p:attrName>ppt_x</p:attrName>
                                        </p:attrNameLst>
                                      </p:cBhvr>
                                      <p:tavLst>
                                        <p:tav tm="0">
                                          <p:val>
                                            <p:strVal val="#ppt_x"/>
                                          </p:val>
                                        </p:tav>
                                        <p:tav tm="100000">
                                          <p:val>
                                            <p:strVal val="#ppt_x"/>
                                          </p:val>
                                        </p:tav>
                                      </p:tavLst>
                                    </p:anim>
                                    <p:anim calcmode="lin" valueType="num">
                                      <p:cBhvr>
                                        <p:cTn id="3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04800" y="609600"/>
          <a:ext cx="8424936"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9098" y="3352999"/>
            <a:ext cx="5257502" cy="3505001"/>
          </a:xfrm>
          <a:prstGeom prst="rect">
            <a:avLst/>
          </a:prstGeom>
        </p:spPr>
      </p:pic>
      <p:sp>
        <p:nvSpPr>
          <p:cNvPr id="6" name="Content Placeholder 5"/>
          <p:cNvSpPr>
            <a:spLocks noGrp="1"/>
          </p:cNvSpPr>
          <p:nvPr>
            <p:ph idx="1"/>
          </p:nvPr>
        </p:nvSpPr>
        <p:spPr>
          <a:xfrm>
            <a:off x="628650" y="1882037"/>
            <a:ext cx="7886700" cy="4294926"/>
          </a:xfrm>
        </p:spPr>
        <p:txBody>
          <a:bodyPr>
            <a:normAutofit/>
          </a:bodyPr>
          <a:lstStyle/>
          <a:p>
            <a:pPr marL="0" indent="0">
              <a:buNone/>
            </a:pPr>
            <a:r>
              <a:rPr lang="id-ID" sz="1800" dirty="0"/>
              <a:t>Ketenagakerjaan merupakan segala sesuatu yang berkaitan dengan pekerja/buruh, baik menyangkut hal-hal yang ada sebelum masa kerja, selama masa bekerja, maupun sesudah masa bekerja.</a:t>
            </a:r>
          </a:p>
          <a:p>
            <a:pPr marL="0" indent="0">
              <a:buNone/>
            </a:pPr>
            <a:r>
              <a:rPr lang="id-ID" sz="1800" dirty="0"/>
              <a:t>Kesempatan kerja adalah tersedianya lapangan kerja bagi angkatan kerja yang membutuhkan pekerjaan.</a:t>
            </a:r>
          </a:p>
          <a:p>
            <a:pPr marL="0" indent="0">
              <a:buNone/>
            </a:pPr>
            <a:endParaRPr lang="id-ID" sz="1800" dirty="0"/>
          </a:p>
          <a:p>
            <a:pPr marL="0" indent="0">
              <a:buNone/>
            </a:pPr>
            <a:endParaRPr lang="id-ID" sz="2000" dirty="0"/>
          </a:p>
        </p:txBody>
      </p:sp>
      <p:grpSp>
        <p:nvGrpSpPr>
          <p:cNvPr id="3" name="Group 6"/>
          <p:cNvGrpSpPr/>
          <p:nvPr/>
        </p:nvGrpSpPr>
        <p:grpSpPr>
          <a:xfrm>
            <a:off x="628650" y="771218"/>
            <a:ext cx="7535463" cy="861774"/>
            <a:chOff x="530027" y="980728"/>
            <a:chExt cx="7535463" cy="861774"/>
          </a:xfrm>
        </p:grpSpPr>
        <p:pic>
          <p:nvPicPr>
            <p:cNvPr id="8" name="Picture 7"/>
            <p:cNvPicPr>
              <a:picLocks noChangeAspect="1"/>
            </p:cNvPicPr>
            <p:nvPr/>
          </p:nvPicPr>
          <p:blipFill>
            <a:blip r:embed="rId3">
              <a:clrChange>
                <a:clrFrom>
                  <a:srgbClr val="FBFAFF"/>
                </a:clrFrom>
                <a:clrTo>
                  <a:srgbClr val="FBFAFF">
                    <a:alpha val="0"/>
                  </a:srgbClr>
                </a:clrTo>
              </a:clrChange>
              <a:extLst>
                <a:ext uri="{28A0092B-C50C-407E-A947-70E740481C1C}">
                  <a14:useLocalDpi xmlns:a14="http://schemas.microsoft.com/office/drawing/2010/main" val="0"/>
                </a:ext>
              </a:extLst>
            </a:blip>
            <a:stretch>
              <a:fillRect/>
            </a:stretch>
          </p:blipFill>
          <p:spPr>
            <a:xfrm>
              <a:off x="530027" y="991427"/>
              <a:ext cx="7535463" cy="851075"/>
            </a:xfrm>
            <a:prstGeom prst="rect">
              <a:avLst/>
            </a:prstGeom>
          </p:spPr>
        </p:pic>
        <p:sp>
          <p:nvSpPr>
            <p:cNvPr id="9" name="Rectangle 8"/>
            <p:cNvSpPr/>
            <p:nvPr/>
          </p:nvSpPr>
          <p:spPr>
            <a:xfrm>
              <a:off x="674043" y="980728"/>
              <a:ext cx="7391447" cy="861774"/>
            </a:xfrm>
            <a:prstGeom prst="rect">
              <a:avLst/>
            </a:prstGeom>
          </p:spPr>
          <p:txBody>
            <a:bodyPr wrap="none">
              <a:spAutoFit/>
            </a:bodyPr>
            <a:lstStyle/>
            <a:p>
              <a:r>
                <a:rPr lang="id-ID" sz="2500" b="1" dirty="0">
                  <a:solidFill>
                    <a:schemeClr val="bg1"/>
                  </a:solidFill>
                  <a:effectLst>
                    <a:outerShdw blurRad="38100" dist="38100" dir="2700000" algn="tl">
                      <a:srgbClr val="000000">
                        <a:alpha val="43137"/>
                      </a:srgbClr>
                    </a:outerShdw>
                  </a:effectLst>
                  <a:latin typeface="Myriad Pro" pitchFamily="34" charset="0"/>
                </a:rPr>
                <a:t>A. </a:t>
              </a:r>
              <a:r>
                <a:rPr lang="en-US" sz="2500" b="1" dirty="0" err="1">
                  <a:solidFill>
                    <a:schemeClr val="bg1"/>
                  </a:solidFill>
                  <a:effectLst>
                    <a:outerShdw blurRad="38100" dist="38100" dir="2700000" algn="tl">
                      <a:srgbClr val="000000">
                        <a:alpha val="43137"/>
                      </a:srgbClr>
                    </a:outerShdw>
                  </a:effectLst>
                  <a:latin typeface="Myriad Pro" pitchFamily="34" charset="0"/>
                </a:rPr>
                <a:t>Pe</a:t>
              </a:r>
              <a:r>
                <a:rPr lang="id-ID" sz="2500" b="1" dirty="0" err="1">
                  <a:solidFill>
                    <a:schemeClr val="bg1"/>
                  </a:solidFill>
                  <a:effectLst>
                    <a:outerShdw blurRad="38100" dist="38100" dir="2700000" algn="tl">
                      <a:srgbClr val="000000">
                        <a:alpha val="43137"/>
                      </a:srgbClr>
                    </a:outerShdw>
                  </a:effectLst>
                  <a:latin typeface="Myriad Pro" pitchFamily="34" charset="0"/>
                </a:rPr>
                <a:t>ngertian</a:t>
              </a:r>
              <a:r>
                <a:rPr lang="id-ID" sz="2500" b="1" dirty="0">
                  <a:solidFill>
                    <a:schemeClr val="bg1"/>
                  </a:solidFill>
                  <a:effectLst>
                    <a:outerShdw blurRad="38100" dist="38100" dir="2700000" algn="tl">
                      <a:srgbClr val="000000">
                        <a:alpha val="43137"/>
                      </a:srgbClr>
                    </a:outerShdw>
                  </a:effectLst>
                  <a:latin typeface="Myriad Pro" pitchFamily="34" charset="0"/>
                </a:rPr>
                <a:t> Ketenagakerjaan, Kesempatan Kerja,</a:t>
              </a:r>
            </a:p>
            <a:p>
              <a:r>
                <a:rPr lang="id-ID" sz="2500" b="1" dirty="0">
                  <a:solidFill>
                    <a:schemeClr val="bg1"/>
                  </a:solidFill>
                  <a:effectLst>
                    <a:outerShdw blurRad="38100" dist="38100" dir="2700000" algn="tl">
                      <a:srgbClr val="000000">
                        <a:alpha val="43137"/>
                      </a:srgbClr>
                    </a:outerShdw>
                  </a:effectLst>
                  <a:latin typeface="Myriad Pro" pitchFamily="34" charset="0"/>
                </a:rPr>
                <a:t>Tenaga Kerja, dan Angkatan Kerja</a:t>
              </a:r>
              <a:endParaRPr lang="en-US" sz="2500" dirty="0">
                <a:solidFill>
                  <a:schemeClr val="bg1"/>
                </a:solidFill>
                <a:effectLst>
                  <a:outerShdw blurRad="38100" dist="38100" dir="2700000" algn="tl">
                    <a:srgbClr val="000000">
                      <a:alpha val="43137"/>
                    </a:srgbClr>
                  </a:outerShdw>
                </a:effectLst>
                <a:latin typeface="Myriad Pro" pitchFamily="34" charset="0"/>
              </a:endParaRPr>
            </a:p>
          </p:txBody>
        </p:sp>
      </p:grpSp>
      <p:sp>
        <p:nvSpPr>
          <p:cNvPr id="11" name="TextBox 10"/>
          <p:cNvSpPr txBox="1"/>
          <p:nvPr/>
        </p:nvSpPr>
        <p:spPr>
          <a:xfrm>
            <a:off x="209320" y="79739"/>
            <a:ext cx="301686" cy="369332"/>
          </a:xfrm>
          <a:prstGeom prst="rect">
            <a:avLst/>
          </a:prstGeom>
          <a:noFill/>
        </p:spPr>
        <p:txBody>
          <a:bodyPr wrap="none" rtlCol="0">
            <a:spAutoFit/>
          </a:bodyPr>
          <a:lstStyle/>
          <a:p>
            <a:r>
              <a:rPr lang="id-ID" dirty="0">
                <a:solidFill>
                  <a:schemeClr val="bg1"/>
                </a:solidFill>
              </a:rPr>
              <a:t>4</a:t>
            </a:r>
          </a:p>
        </p:txBody>
      </p:sp>
    </p:spTree>
    <p:extLst>
      <p:ext uri="{BB962C8B-B14F-4D97-AF65-F5344CB8AC3E}">
        <p14:creationId xmlns:p14="http://schemas.microsoft.com/office/powerpoint/2010/main" val="384387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28600" y="304800"/>
            <a:ext cx="8458200" cy="6019800"/>
          </a:xfrm>
          <a:prstGeom prst="rect">
            <a:avLst/>
          </a:prstGeom>
        </p:spPr>
        <p:txBody>
          <a:bodyPr anchor="t">
            <a:noAutofit/>
          </a:bodyPr>
          <a:lst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0" indent="0" algn="ctr">
              <a:buSzPct val="134000"/>
              <a:buNone/>
            </a:pPr>
            <a:r>
              <a:rPr lang="en-US" sz="3200" dirty="0" err="1">
                <a:effectLst/>
              </a:rPr>
              <a:t>Apakah</a:t>
            </a:r>
            <a:r>
              <a:rPr lang="en-US" sz="3200" dirty="0">
                <a:effectLst/>
              </a:rPr>
              <a:t> yang </a:t>
            </a:r>
            <a:r>
              <a:rPr lang="en-US" sz="3200" dirty="0" err="1">
                <a:effectLst/>
              </a:rPr>
              <a:t>dimaksud</a:t>
            </a:r>
            <a:r>
              <a:rPr lang="en-US" sz="3200" dirty="0">
                <a:effectLst/>
              </a:rPr>
              <a:t> </a:t>
            </a:r>
            <a:r>
              <a:rPr lang="en-US" sz="3200" dirty="0" err="1">
                <a:effectLst/>
              </a:rPr>
              <a:t>Tenaga</a:t>
            </a:r>
            <a:r>
              <a:rPr lang="en-US" sz="3200" dirty="0">
                <a:effectLst/>
              </a:rPr>
              <a:t> </a:t>
            </a:r>
            <a:r>
              <a:rPr lang="en-US" sz="3200" dirty="0" err="1">
                <a:effectLst/>
              </a:rPr>
              <a:t>Kerja</a:t>
            </a:r>
            <a:r>
              <a:rPr lang="en-US" sz="3200" dirty="0">
                <a:effectLst/>
              </a:rPr>
              <a:t>?</a:t>
            </a:r>
          </a:p>
          <a:p>
            <a:pPr>
              <a:buSzPct val="134000"/>
              <a:buFont typeface="Wingdings" pitchFamily="2" charset="2"/>
              <a:buChar char="ü"/>
            </a:pPr>
            <a:r>
              <a:rPr lang="en-US" sz="2400" dirty="0" err="1">
                <a:effectLst/>
              </a:rPr>
              <a:t>Menurut</a:t>
            </a:r>
            <a:r>
              <a:rPr lang="en-US" sz="2400" dirty="0">
                <a:effectLst/>
              </a:rPr>
              <a:t> </a:t>
            </a:r>
            <a:r>
              <a:rPr lang="en-US" sz="2400" dirty="0" err="1">
                <a:effectLst/>
              </a:rPr>
              <a:t>Undang-Undang</a:t>
            </a:r>
            <a:r>
              <a:rPr lang="en-US" sz="2400" dirty="0">
                <a:effectLst/>
              </a:rPr>
              <a:t> </a:t>
            </a:r>
            <a:r>
              <a:rPr lang="en-US" sz="2400" dirty="0" err="1">
                <a:effectLst/>
              </a:rPr>
              <a:t>Nomor</a:t>
            </a:r>
            <a:r>
              <a:rPr lang="en-US" sz="2400" dirty="0">
                <a:effectLst/>
              </a:rPr>
              <a:t> 13 </a:t>
            </a:r>
            <a:r>
              <a:rPr lang="en-US" sz="2400" dirty="0" err="1">
                <a:effectLst/>
              </a:rPr>
              <a:t>Tahun</a:t>
            </a:r>
            <a:r>
              <a:rPr lang="en-US" sz="2400" dirty="0">
                <a:effectLst/>
              </a:rPr>
              <a:t> 2003 </a:t>
            </a:r>
            <a:r>
              <a:rPr lang="en-US" sz="2400" dirty="0" err="1">
                <a:effectLst/>
              </a:rPr>
              <a:t>Tentang</a:t>
            </a:r>
            <a:r>
              <a:rPr lang="en-US" sz="2400" dirty="0">
                <a:effectLst/>
              </a:rPr>
              <a:t> </a:t>
            </a:r>
            <a:r>
              <a:rPr lang="en-US" sz="2400" dirty="0" err="1">
                <a:effectLst/>
              </a:rPr>
              <a:t>Ketenagakerjaan</a:t>
            </a:r>
            <a:r>
              <a:rPr lang="en-US" sz="2400" dirty="0">
                <a:effectLst/>
              </a:rPr>
              <a:t> </a:t>
            </a:r>
            <a:r>
              <a:rPr lang="en-US" sz="2400" dirty="0" err="1">
                <a:effectLst/>
              </a:rPr>
              <a:t>Pasal</a:t>
            </a:r>
            <a:r>
              <a:rPr lang="en-US" sz="2400" dirty="0">
                <a:effectLst/>
              </a:rPr>
              <a:t> 1 </a:t>
            </a:r>
            <a:r>
              <a:rPr lang="en-US" sz="2400" dirty="0" err="1">
                <a:effectLst/>
              </a:rPr>
              <a:t>ayat</a:t>
            </a:r>
            <a:r>
              <a:rPr lang="en-US" sz="2400" dirty="0">
                <a:effectLst/>
              </a:rPr>
              <a:t> (2), </a:t>
            </a:r>
            <a:r>
              <a:rPr lang="en-US" sz="2400" dirty="0" err="1">
                <a:effectLst/>
              </a:rPr>
              <a:t>disebutkan</a:t>
            </a:r>
            <a:r>
              <a:rPr lang="en-US" sz="2400" dirty="0">
                <a:effectLst/>
              </a:rPr>
              <a:t> </a:t>
            </a:r>
            <a:r>
              <a:rPr lang="en-US" sz="2400" dirty="0" err="1">
                <a:effectLst/>
              </a:rPr>
              <a:t>bahwa</a:t>
            </a:r>
            <a:r>
              <a:rPr lang="en-US" sz="2400" dirty="0">
                <a:effectLst/>
              </a:rPr>
              <a:t> yang </a:t>
            </a:r>
            <a:r>
              <a:rPr lang="en-US" sz="2400" dirty="0" err="1">
                <a:effectLst/>
              </a:rPr>
              <a:t>dimaksud</a:t>
            </a:r>
            <a:r>
              <a:rPr lang="en-US" sz="2400" dirty="0">
                <a:effectLst/>
              </a:rPr>
              <a:t> </a:t>
            </a:r>
            <a:r>
              <a:rPr lang="en-US" sz="2400" dirty="0" err="1">
                <a:effectLst/>
              </a:rPr>
              <a:t>tenaga</a:t>
            </a:r>
            <a:r>
              <a:rPr lang="en-US" sz="2400" dirty="0">
                <a:effectLst/>
              </a:rPr>
              <a:t> </a:t>
            </a:r>
            <a:r>
              <a:rPr lang="en-US" sz="2400" dirty="0" err="1">
                <a:effectLst/>
              </a:rPr>
              <a:t>kerja</a:t>
            </a:r>
            <a:r>
              <a:rPr lang="en-US" sz="2400" dirty="0">
                <a:effectLst/>
              </a:rPr>
              <a:t> </a:t>
            </a:r>
            <a:r>
              <a:rPr lang="en-US" sz="2400" dirty="0" err="1">
                <a:effectLst/>
              </a:rPr>
              <a:t>adalah</a:t>
            </a:r>
            <a:r>
              <a:rPr lang="en-US" sz="2400" dirty="0">
                <a:effectLst/>
              </a:rPr>
              <a:t> </a:t>
            </a:r>
            <a:r>
              <a:rPr lang="en-US" sz="2400" dirty="0" err="1">
                <a:effectLst/>
              </a:rPr>
              <a:t>setiap</a:t>
            </a:r>
            <a:r>
              <a:rPr lang="en-US" sz="2400" dirty="0">
                <a:effectLst/>
              </a:rPr>
              <a:t> orang yang </a:t>
            </a:r>
            <a:r>
              <a:rPr lang="en-US" sz="2400" dirty="0" err="1">
                <a:effectLst/>
              </a:rPr>
              <a:t>mampu</a:t>
            </a:r>
            <a:r>
              <a:rPr lang="en-US" sz="2400" dirty="0">
                <a:effectLst/>
              </a:rPr>
              <a:t> </a:t>
            </a:r>
            <a:r>
              <a:rPr lang="en-US" sz="2400" dirty="0" err="1">
                <a:effectLst/>
              </a:rPr>
              <a:t>melakukan</a:t>
            </a:r>
            <a:r>
              <a:rPr lang="en-US" sz="2400" dirty="0">
                <a:effectLst/>
              </a:rPr>
              <a:t> </a:t>
            </a:r>
            <a:r>
              <a:rPr lang="en-US" sz="2400" dirty="0" err="1">
                <a:effectLst/>
              </a:rPr>
              <a:t>pekerjaan</a:t>
            </a:r>
            <a:r>
              <a:rPr lang="en-US" sz="2400" dirty="0">
                <a:effectLst/>
              </a:rPr>
              <a:t> </a:t>
            </a:r>
            <a:r>
              <a:rPr lang="en-US" sz="2400" dirty="0" err="1">
                <a:effectLst/>
              </a:rPr>
              <a:t>guna</a:t>
            </a:r>
            <a:r>
              <a:rPr lang="en-US" sz="2400" dirty="0">
                <a:effectLst/>
              </a:rPr>
              <a:t> </a:t>
            </a:r>
            <a:r>
              <a:rPr lang="en-US" sz="2400" dirty="0" err="1">
                <a:effectLst/>
              </a:rPr>
              <a:t>menghasilkan</a:t>
            </a:r>
            <a:r>
              <a:rPr lang="en-US" sz="2400" dirty="0">
                <a:effectLst/>
              </a:rPr>
              <a:t> </a:t>
            </a:r>
            <a:r>
              <a:rPr lang="en-US" sz="2400" dirty="0" err="1">
                <a:effectLst/>
              </a:rPr>
              <a:t>barang</a:t>
            </a:r>
            <a:r>
              <a:rPr lang="en-US" sz="2400" dirty="0">
                <a:effectLst/>
              </a:rPr>
              <a:t> </a:t>
            </a:r>
            <a:r>
              <a:rPr lang="en-US" sz="2400" dirty="0" err="1">
                <a:effectLst/>
              </a:rPr>
              <a:t>dan</a:t>
            </a:r>
            <a:r>
              <a:rPr lang="en-US" sz="2400" dirty="0">
                <a:effectLst/>
              </a:rPr>
              <a:t> </a:t>
            </a:r>
            <a:r>
              <a:rPr lang="en-US" sz="2400" dirty="0" err="1">
                <a:effectLst/>
              </a:rPr>
              <a:t>jasa</a:t>
            </a:r>
            <a:r>
              <a:rPr lang="en-US" sz="2400" dirty="0">
                <a:effectLst/>
              </a:rPr>
              <a:t>, </a:t>
            </a:r>
            <a:r>
              <a:rPr lang="en-US" sz="2400" dirty="0" err="1">
                <a:effectLst/>
              </a:rPr>
              <a:t>baik</a:t>
            </a:r>
            <a:r>
              <a:rPr lang="en-US" sz="2400" dirty="0">
                <a:effectLst/>
              </a:rPr>
              <a:t> </a:t>
            </a:r>
            <a:r>
              <a:rPr lang="en-US" sz="2400" dirty="0" err="1">
                <a:effectLst/>
              </a:rPr>
              <a:t>untuk</a:t>
            </a:r>
            <a:r>
              <a:rPr lang="en-US" sz="2400" dirty="0">
                <a:effectLst/>
              </a:rPr>
              <a:t> </a:t>
            </a:r>
            <a:r>
              <a:rPr lang="en-US" sz="2400" dirty="0" err="1">
                <a:effectLst/>
              </a:rPr>
              <a:t>memenuhi</a:t>
            </a:r>
            <a:r>
              <a:rPr lang="en-US" sz="2400" dirty="0">
                <a:effectLst/>
              </a:rPr>
              <a:t> </a:t>
            </a:r>
            <a:r>
              <a:rPr lang="en-US" sz="2400" dirty="0" err="1">
                <a:effectLst/>
              </a:rPr>
              <a:t>kebutuhan</a:t>
            </a:r>
            <a:r>
              <a:rPr lang="en-US" sz="2400" dirty="0">
                <a:effectLst/>
              </a:rPr>
              <a:t> </a:t>
            </a:r>
            <a:r>
              <a:rPr lang="en-US" sz="2400" dirty="0" err="1">
                <a:effectLst/>
              </a:rPr>
              <a:t>sendiri</a:t>
            </a:r>
            <a:r>
              <a:rPr lang="en-US" sz="2400" dirty="0">
                <a:effectLst/>
              </a:rPr>
              <a:t> </a:t>
            </a:r>
            <a:r>
              <a:rPr lang="en-US" sz="2400" dirty="0" err="1">
                <a:effectLst/>
              </a:rPr>
              <a:t>maupun</a:t>
            </a:r>
            <a:r>
              <a:rPr lang="en-US" sz="2400" dirty="0">
                <a:effectLst/>
              </a:rPr>
              <a:t> </a:t>
            </a:r>
            <a:r>
              <a:rPr lang="en-US" sz="2400" dirty="0" err="1">
                <a:effectLst/>
              </a:rPr>
              <a:t>untuk</a:t>
            </a:r>
            <a:r>
              <a:rPr lang="en-US" sz="2400" dirty="0">
                <a:effectLst/>
              </a:rPr>
              <a:t> </a:t>
            </a:r>
            <a:r>
              <a:rPr lang="en-US" sz="2400" dirty="0" err="1">
                <a:effectLst/>
              </a:rPr>
              <a:t>masyarakat</a:t>
            </a:r>
            <a:r>
              <a:rPr lang="en-US" sz="2400" dirty="0">
                <a:effectLst/>
              </a:rPr>
              <a:t>.</a:t>
            </a:r>
          </a:p>
          <a:p>
            <a:pPr>
              <a:buSzPct val="134000"/>
              <a:buFont typeface="Wingdings" pitchFamily="2" charset="2"/>
              <a:buChar char="ü"/>
            </a:pPr>
            <a:r>
              <a:rPr lang="en-US" sz="2400" dirty="0">
                <a:effectLst/>
              </a:rPr>
              <a:t>Di Indonesia </a:t>
            </a:r>
            <a:r>
              <a:rPr lang="en-US" sz="2400" dirty="0" err="1">
                <a:effectLst/>
              </a:rPr>
              <a:t>tenaga</a:t>
            </a:r>
            <a:r>
              <a:rPr lang="en-US" sz="2400" dirty="0">
                <a:effectLst/>
              </a:rPr>
              <a:t> </a:t>
            </a:r>
            <a:r>
              <a:rPr lang="en-US" sz="2400" dirty="0" err="1">
                <a:effectLst/>
              </a:rPr>
              <a:t>kerja</a:t>
            </a:r>
            <a:r>
              <a:rPr lang="en-US" sz="2400" dirty="0">
                <a:effectLst/>
              </a:rPr>
              <a:t> </a:t>
            </a:r>
            <a:r>
              <a:rPr lang="en-US" sz="2400" dirty="0" err="1">
                <a:effectLst/>
              </a:rPr>
              <a:t>merupakan</a:t>
            </a:r>
            <a:r>
              <a:rPr lang="en-US" sz="2400" dirty="0">
                <a:effectLst/>
              </a:rPr>
              <a:t> </a:t>
            </a:r>
            <a:r>
              <a:rPr lang="en-US" sz="2400" dirty="0" err="1">
                <a:effectLst/>
              </a:rPr>
              <a:t>penduduk</a:t>
            </a:r>
            <a:r>
              <a:rPr lang="en-US" sz="2400" dirty="0">
                <a:effectLst/>
              </a:rPr>
              <a:t> yang </a:t>
            </a:r>
            <a:r>
              <a:rPr lang="en-US" sz="2400" dirty="0" err="1">
                <a:effectLst/>
              </a:rPr>
              <a:t>berusia</a:t>
            </a:r>
            <a:r>
              <a:rPr lang="en-US" sz="2400" dirty="0">
                <a:effectLst/>
              </a:rPr>
              <a:t> 18 </a:t>
            </a:r>
            <a:r>
              <a:rPr lang="en-US" sz="2400" dirty="0" err="1">
                <a:effectLst/>
              </a:rPr>
              <a:t>tahun</a:t>
            </a:r>
            <a:r>
              <a:rPr lang="en-US" sz="2400" dirty="0">
                <a:effectLst/>
              </a:rPr>
              <a:t> </a:t>
            </a:r>
            <a:r>
              <a:rPr lang="en-US" sz="2400" dirty="0" err="1">
                <a:effectLst/>
              </a:rPr>
              <a:t>atau</a:t>
            </a:r>
            <a:r>
              <a:rPr lang="en-US" sz="2400" dirty="0">
                <a:effectLst/>
              </a:rPr>
              <a:t> </a:t>
            </a:r>
            <a:r>
              <a:rPr lang="en-US" sz="2400" dirty="0" err="1">
                <a:effectLst/>
              </a:rPr>
              <a:t>lebih</a:t>
            </a:r>
            <a:r>
              <a:rPr lang="en-US" sz="2400" dirty="0">
                <a:effectLst/>
              </a:rPr>
              <a:t>, </a:t>
            </a:r>
            <a:r>
              <a:rPr lang="en-US" sz="2400" dirty="0" err="1">
                <a:effectLst/>
              </a:rPr>
              <a:t>dan</a:t>
            </a:r>
            <a:r>
              <a:rPr lang="en-US" sz="2400" dirty="0">
                <a:effectLst/>
              </a:rPr>
              <a:t> </a:t>
            </a:r>
            <a:r>
              <a:rPr lang="en-US" sz="2400" dirty="0" err="1">
                <a:effectLst/>
              </a:rPr>
              <a:t>tidak</a:t>
            </a:r>
            <a:r>
              <a:rPr lang="en-US" sz="2400" dirty="0">
                <a:effectLst/>
              </a:rPr>
              <a:t> </a:t>
            </a:r>
            <a:r>
              <a:rPr lang="en-US" sz="2400" dirty="0" err="1">
                <a:effectLst/>
              </a:rPr>
              <a:t>menganut</a:t>
            </a:r>
            <a:r>
              <a:rPr lang="en-US" sz="2400" dirty="0">
                <a:effectLst/>
              </a:rPr>
              <a:t> </a:t>
            </a:r>
            <a:r>
              <a:rPr lang="en-US" sz="2400" dirty="0" err="1">
                <a:effectLst/>
              </a:rPr>
              <a:t>batas</a:t>
            </a:r>
            <a:r>
              <a:rPr lang="en-US" sz="2400" dirty="0">
                <a:effectLst/>
              </a:rPr>
              <a:t> </a:t>
            </a:r>
            <a:r>
              <a:rPr lang="en-US" sz="2400" dirty="0" err="1">
                <a:effectLst/>
              </a:rPr>
              <a:t>umur</a:t>
            </a:r>
            <a:r>
              <a:rPr lang="en-US" sz="2400" dirty="0">
                <a:effectLst/>
              </a:rPr>
              <a:t> </a:t>
            </a:r>
            <a:r>
              <a:rPr lang="en-US" sz="2400" dirty="0" err="1">
                <a:effectLst/>
              </a:rPr>
              <a:t>maksimum</a:t>
            </a:r>
            <a:r>
              <a:rPr lang="en-US" sz="2400" dirty="0">
                <a:effectLst/>
              </a:rPr>
              <a:t>. </a:t>
            </a:r>
          </a:p>
          <a:p>
            <a:pPr>
              <a:buSzPct val="134000"/>
              <a:buFont typeface="Wingdings" pitchFamily="2" charset="2"/>
              <a:buChar char="ü"/>
            </a:pPr>
            <a:r>
              <a:rPr lang="en-US" sz="2400" dirty="0" err="1">
                <a:effectLst/>
              </a:rPr>
              <a:t>Konsep</a:t>
            </a:r>
            <a:r>
              <a:rPr lang="en-US" sz="2400" dirty="0">
                <a:effectLst/>
              </a:rPr>
              <a:t> </a:t>
            </a:r>
            <a:r>
              <a:rPr lang="en-US" sz="2400" dirty="0" err="1">
                <a:effectLst/>
              </a:rPr>
              <a:t>tenaga</a:t>
            </a:r>
            <a:r>
              <a:rPr lang="en-US" sz="2400" dirty="0">
                <a:effectLst/>
              </a:rPr>
              <a:t> </a:t>
            </a:r>
            <a:r>
              <a:rPr lang="en-US" sz="2400" dirty="0" err="1">
                <a:effectLst/>
              </a:rPr>
              <a:t>kerja</a:t>
            </a:r>
            <a:r>
              <a:rPr lang="en-US" sz="2400" dirty="0">
                <a:effectLst/>
              </a:rPr>
              <a:t> </a:t>
            </a:r>
            <a:r>
              <a:rPr lang="en-US" sz="2400" dirty="0" err="1">
                <a:effectLst/>
              </a:rPr>
              <a:t>dapat</a:t>
            </a:r>
            <a:r>
              <a:rPr lang="en-US" sz="2400" dirty="0">
                <a:effectLst/>
              </a:rPr>
              <a:t> </a:t>
            </a:r>
            <a:r>
              <a:rPr lang="en-US" sz="2400" dirty="0" err="1">
                <a:effectLst/>
              </a:rPr>
              <a:t>dirumuskan</a:t>
            </a:r>
            <a:r>
              <a:rPr lang="en-US" sz="2400" dirty="0">
                <a:effectLst/>
              </a:rPr>
              <a:t> </a:t>
            </a:r>
            <a:r>
              <a:rPr lang="en-US" sz="2400" dirty="0" err="1">
                <a:effectLst/>
              </a:rPr>
              <a:t>sebagai</a:t>
            </a:r>
            <a:r>
              <a:rPr lang="en-US" sz="2400" dirty="0">
                <a:effectLst/>
              </a:rPr>
              <a:t> </a:t>
            </a:r>
            <a:r>
              <a:rPr lang="en-US" sz="2400" dirty="0" err="1">
                <a:effectLst/>
              </a:rPr>
              <a:t>berikut</a:t>
            </a:r>
            <a:r>
              <a:rPr lang="en-US" sz="2400" dirty="0">
                <a:effectLst/>
              </a:rPr>
              <a:t>.</a:t>
            </a:r>
          </a:p>
          <a:p>
            <a:pPr marL="0" indent="0">
              <a:buSzPct val="134000"/>
              <a:buNone/>
            </a:pPr>
            <a:endParaRPr lang="en-US" sz="2400" dirty="0">
              <a:effectLst/>
            </a:endParaRPr>
          </a:p>
          <a:p>
            <a:pPr>
              <a:buSzPct val="134000"/>
              <a:buFont typeface="Wingdings" pitchFamily="2" charset="2"/>
              <a:buChar char="ü"/>
            </a:pPr>
            <a:endParaRPr lang="en-US" sz="2400" dirty="0">
              <a:effectLst/>
            </a:endParaRPr>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3755" t="43007" r="19757" b="46235"/>
          <a:stretch/>
        </p:blipFill>
        <p:spPr bwMode="auto">
          <a:xfrm>
            <a:off x="1828800" y="5181600"/>
            <a:ext cx="5105400" cy="914400"/>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37178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81000" y="339777"/>
            <a:ext cx="8458200" cy="6019800"/>
          </a:xfrm>
          <a:prstGeom prst="rect">
            <a:avLst/>
          </a:prstGeom>
        </p:spPr>
        <p:txBody>
          <a:bodyPr anchor="t">
            <a:noAutofit/>
          </a:bodyPr>
          <a:lst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a:buSzPct val="134000"/>
              <a:buFont typeface="Wingdings" pitchFamily="2" charset="2"/>
              <a:buChar char="ü"/>
            </a:pPr>
            <a:r>
              <a:rPr lang="en-US" sz="3200" dirty="0" err="1">
                <a:effectLst/>
              </a:rPr>
              <a:t>Angkatan</a:t>
            </a:r>
            <a:r>
              <a:rPr lang="en-US" sz="3200" dirty="0">
                <a:effectLst/>
              </a:rPr>
              <a:t> </a:t>
            </a:r>
            <a:r>
              <a:rPr lang="en-US" sz="3200" dirty="0" err="1">
                <a:effectLst/>
              </a:rPr>
              <a:t>kerja</a:t>
            </a:r>
            <a:r>
              <a:rPr lang="en-US" sz="3200" dirty="0">
                <a:effectLst/>
              </a:rPr>
              <a:t> </a:t>
            </a:r>
            <a:r>
              <a:rPr lang="en-US" sz="3200" dirty="0" err="1">
                <a:effectLst/>
              </a:rPr>
              <a:t>merupakan</a:t>
            </a:r>
            <a:r>
              <a:rPr lang="en-US" sz="3200" dirty="0">
                <a:effectLst/>
              </a:rPr>
              <a:t> </a:t>
            </a:r>
            <a:r>
              <a:rPr lang="en-US" sz="3200" dirty="0" err="1">
                <a:effectLst/>
              </a:rPr>
              <a:t>golongan</a:t>
            </a:r>
            <a:r>
              <a:rPr lang="en-US" sz="3200" dirty="0">
                <a:effectLst/>
              </a:rPr>
              <a:t> </a:t>
            </a:r>
            <a:r>
              <a:rPr lang="en-US" sz="3200" dirty="0" err="1">
                <a:effectLst/>
              </a:rPr>
              <a:t>penduduk</a:t>
            </a:r>
            <a:r>
              <a:rPr lang="en-US" sz="3200" dirty="0">
                <a:effectLst/>
              </a:rPr>
              <a:t> </a:t>
            </a:r>
            <a:r>
              <a:rPr lang="en-US" sz="3200" dirty="0" err="1">
                <a:effectLst/>
              </a:rPr>
              <a:t>baik</a:t>
            </a:r>
            <a:r>
              <a:rPr lang="en-US" sz="3200" dirty="0">
                <a:effectLst/>
              </a:rPr>
              <a:t> </a:t>
            </a:r>
            <a:r>
              <a:rPr lang="en-US" sz="3200" dirty="0" err="1">
                <a:effectLst/>
              </a:rPr>
              <a:t>perempuan</a:t>
            </a:r>
            <a:r>
              <a:rPr lang="en-US" sz="3200" dirty="0">
                <a:effectLst/>
              </a:rPr>
              <a:t> </a:t>
            </a:r>
            <a:r>
              <a:rPr lang="en-US" sz="3200" dirty="0" err="1">
                <a:effectLst/>
              </a:rPr>
              <a:t>atau</a:t>
            </a:r>
            <a:r>
              <a:rPr lang="en-US" sz="3200" dirty="0">
                <a:effectLst/>
              </a:rPr>
              <a:t> </a:t>
            </a:r>
            <a:r>
              <a:rPr lang="en-US" sz="3200" dirty="0" err="1">
                <a:effectLst/>
              </a:rPr>
              <a:t>laki-laki</a:t>
            </a:r>
            <a:r>
              <a:rPr lang="en-US" sz="3200" dirty="0">
                <a:effectLst/>
              </a:rPr>
              <a:t> </a:t>
            </a:r>
            <a:r>
              <a:rPr lang="en-US" sz="3200" dirty="0" err="1">
                <a:effectLst/>
              </a:rPr>
              <a:t>pada</a:t>
            </a:r>
            <a:r>
              <a:rPr lang="en-US" sz="3200" dirty="0">
                <a:effectLst/>
              </a:rPr>
              <a:t> </a:t>
            </a:r>
            <a:r>
              <a:rPr lang="en-US" sz="3200" dirty="0" err="1">
                <a:effectLst/>
              </a:rPr>
              <a:t>usia</a:t>
            </a:r>
            <a:r>
              <a:rPr lang="en-US" sz="3200" dirty="0">
                <a:effectLst/>
              </a:rPr>
              <a:t> </a:t>
            </a:r>
            <a:r>
              <a:rPr lang="en-US" sz="3200" dirty="0" err="1">
                <a:effectLst/>
              </a:rPr>
              <a:t>produktif</a:t>
            </a:r>
            <a:r>
              <a:rPr lang="en-US" sz="3200" dirty="0">
                <a:effectLst/>
              </a:rPr>
              <a:t> yang </a:t>
            </a:r>
            <a:r>
              <a:rPr lang="en-US" sz="3200" dirty="0" err="1">
                <a:effectLst/>
              </a:rPr>
              <a:t>sedang</a:t>
            </a:r>
            <a:r>
              <a:rPr lang="en-US" sz="3200" dirty="0">
                <a:effectLst/>
              </a:rPr>
              <a:t> yang </a:t>
            </a:r>
            <a:r>
              <a:rPr lang="en-US" sz="3200" dirty="0" err="1">
                <a:effectLst/>
              </a:rPr>
              <a:t>sedang</a:t>
            </a:r>
            <a:r>
              <a:rPr lang="en-US" sz="3200" dirty="0">
                <a:effectLst/>
              </a:rPr>
              <a:t> </a:t>
            </a:r>
            <a:r>
              <a:rPr lang="en-US" sz="3200" dirty="0" err="1">
                <a:effectLst/>
              </a:rPr>
              <a:t>mencari</a:t>
            </a:r>
            <a:r>
              <a:rPr lang="en-US" sz="3200" dirty="0">
                <a:effectLst/>
              </a:rPr>
              <a:t> </a:t>
            </a:r>
            <a:r>
              <a:rPr lang="en-US" sz="3200" dirty="0" err="1">
                <a:effectLst/>
              </a:rPr>
              <a:t>pekerjaan</a:t>
            </a:r>
            <a:r>
              <a:rPr lang="en-US" sz="3200" dirty="0">
                <a:effectLst/>
              </a:rPr>
              <a:t>, </a:t>
            </a:r>
            <a:r>
              <a:rPr lang="en-US" sz="3200" dirty="0" err="1">
                <a:effectLst/>
              </a:rPr>
              <a:t>mempunyai</a:t>
            </a:r>
            <a:r>
              <a:rPr lang="en-US" sz="3200" dirty="0">
                <a:effectLst/>
              </a:rPr>
              <a:t> </a:t>
            </a:r>
            <a:r>
              <a:rPr lang="en-US" sz="3200" dirty="0" err="1">
                <a:effectLst/>
              </a:rPr>
              <a:t>pekerjaan</a:t>
            </a:r>
            <a:r>
              <a:rPr lang="en-US" sz="3200" dirty="0">
                <a:effectLst/>
              </a:rPr>
              <a:t> </a:t>
            </a:r>
            <a:r>
              <a:rPr lang="en-US" sz="3200" dirty="0" err="1">
                <a:effectLst/>
              </a:rPr>
              <a:t>tetap</a:t>
            </a:r>
            <a:r>
              <a:rPr lang="en-US" sz="3200" dirty="0">
                <a:effectLst/>
              </a:rPr>
              <a:t> </a:t>
            </a:r>
            <a:r>
              <a:rPr lang="en-US" sz="3200" dirty="0" err="1">
                <a:effectLst/>
              </a:rPr>
              <a:t>tetapi</a:t>
            </a:r>
            <a:r>
              <a:rPr lang="en-US" sz="3200" dirty="0">
                <a:effectLst/>
              </a:rPr>
              <a:t> </a:t>
            </a:r>
            <a:r>
              <a:rPr lang="en-US" sz="3200" dirty="0" err="1">
                <a:effectLst/>
              </a:rPr>
              <a:t>sementara</a:t>
            </a:r>
            <a:r>
              <a:rPr lang="en-US" sz="3200" dirty="0">
                <a:effectLst/>
              </a:rPr>
              <a:t> </a:t>
            </a:r>
            <a:r>
              <a:rPr lang="en-US" sz="3200" dirty="0" err="1">
                <a:effectLst/>
              </a:rPr>
              <a:t>tidak</a:t>
            </a:r>
            <a:r>
              <a:rPr lang="en-US" sz="3200" dirty="0">
                <a:effectLst/>
              </a:rPr>
              <a:t> </a:t>
            </a:r>
            <a:r>
              <a:rPr lang="en-US" sz="3200" dirty="0" err="1">
                <a:effectLst/>
              </a:rPr>
              <a:t>bekerja</a:t>
            </a:r>
            <a:r>
              <a:rPr lang="en-US" sz="3200" dirty="0">
                <a:effectLst/>
              </a:rPr>
              <a:t> </a:t>
            </a:r>
            <a:r>
              <a:rPr lang="en-US" sz="3200" dirty="0" err="1">
                <a:effectLst/>
              </a:rPr>
              <a:t>dan</a:t>
            </a:r>
            <a:r>
              <a:rPr lang="en-US" sz="3200" dirty="0">
                <a:effectLst/>
              </a:rPr>
              <a:t> </a:t>
            </a:r>
            <a:r>
              <a:rPr lang="en-US" sz="3200" dirty="0" err="1">
                <a:effectLst/>
              </a:rPr>
              <a:t>tidak</a:t>
            </a:r>
            <a:r>
              <a:rPr lang="en-US" sz="3200" dirty="0">
                <a:effectLst/>
              </a:rPr>
              <a:t> </a:t>
            </a:r>
            <a:r>
              <a:rPr lang="en-US" sz="3200" dirty="0" err="1">
                <a:effectLst/>
              </a:rPr>
              <a:t>mempunyai</a:t>
            </a:r>
            <a:r>
              <a:rPr lang="en-US" sz="3200" dirty="0">
                <a:effectLst/>
              </a:rPr>
              <a:t> </a:t>
            </a:r>
            <a:r>
              <a:rPr lang="en-US" sz="3200" dirty="0" err="1">
                <a:effectLst/>
              </a:rPr>
              <a:t>pekerjaan</a:t>
            </a:r>
            <a:r>
              <a:rPr lang="en-US" sz="3200" dirty="0">
                <a:effectLst/>
              </a:rPr>
              <a:t> </a:t>
            </a:r>
            <a:r>
              <a:rPr lang="en-US" sz="3200" dirty="0" err="1">
                <a:effectLst/>
              </a:rPr>
              <a:t>sama</a:t>
            </a:r>
            <a:r>
              <a:rPr lang="en-US" sz="3200" dirty="0">
                <a:effectLst/>
              </a:rPr>
              <a:t> </a:t>
            </a:r>
            <a:r>
              <a:rPr lang="en-US" sz="3200" dirty="0" err="1">
                <a:effectLst/>
              </a:rPr>
              <a:t>sekali</a:t>
            </a:r>
            <a:r>
              <a:rPr lang="en-US" sz="3200" dirty="0">
                <a:effectLst/>
              </a:rPr>
              <a:t> </a:t>
            </a:r>
            <a:r>
              <a:rPr lang="en-US" sz="3200" dirty="0" err="1">
                <a:effectLst/>
              </a:rPr>
              <a:t>tetapi</a:t>
            </a:r>
            <a:r>
              <a:rPr lang="en-US" sz="3200" dirty="0">
                <a:effectLst/>
              </a:rPr>
              <a:t> </a:t>
            </a:r>
            <a:r>
              <a:rPr lang="en-US" sz="3200" dirty="0" err="1">
                <a:effectLst/>
              </a:rPr>
              <a:t>aktif</a:t>
            </a:r>
            <a:r>
              <a:rPr lang="en-US" sz="3200" dirty="0">
                <a:effectLst/>
              </a:rPr>
              <a:t> </a:t>
            </a:r>
            <a:r>
              <a:rPr lang="en-US" sz="3200" dirty="0" err="1">
                <a:effectLst/>
              </a:rPr>
              <a:t>mencari</a:t>
            </a:r>
            <a:r>
              <a:rPr lang="en-US" sz="3200" dirty="0">
                <a:effectLst/>
              </a:rPr>
              <a:t> </a:t>
            </a:r>
            <a:r>
              <a:rPr lang="en-US" sz="3200" dirty="0" err="1">
                <a:effectLst/>
              </a:rPr>
              <a:t>pekerjaan</a:t>
            </a:r>
            <a:r>
              <a:rPr lang="en-US" sz="3200" dirty="0">
                <a:effectLst/>
              </a:rPr>
              <a:t>.</a:t>
            </a:r>
          </a:p>
          <a:p>
            <a:pPr>
              <a:buSzPct val="134000"/>
              <a:buFont typeface="Wingdings" pitchFamily="2" charset="2"/>
              <a:buChar char="ü"/>
            </a:pPr>
            <a:r>
              <a:rPr lang="en-US" sz="3200" dirty="0" err="1">
                <a:effectLst/>
              </a:rPr>
              <a:t>Bagaimana</a:t>
            </a:r>
            <a:r>
              <a:rPr lang="en-US" sz="3200" dirty="0">
                <a:effectLst/>
              </a:rPr>
              <a:t> </a:t>
            </a:r>
            <a:r>
              <a:rPr lang="en-US" sz="3200" dirty="0" err="1">
                <a:effectLst/>
              </a:rPr>
              <a:t>hubungan</a:t>
            </a:r>
            <a:r>
              <a:rPr lang="en-US" sz="3200" dirty="0">
                <a:effectLst/>
              </a:rPr>
              <a:t> </a:t>
            </a:r>
            <a:r>
              <a:rPr lang="en-US" sz="3200" dirty="0" err="1">
                <a:effectLst/>
              </a:rPr>
              <a:t>antara</a:t>
            </a:r>
            <a:r>
              <a:rPr lang="en-US" sz="3200" dirty="0">
                <a:effectLst/>
              </a:rPr>
              <a:t> </a:t>
            </a:r>
            <a:r>
              <a:rPr lang="en-US" sz="3200" dirty="0" err="1">
                <a:effectLst/>
              </a:rPr>
              <a:t>jumlah</a:t>
            </a:r>
            <a:r>
              <a:rPr lang="en-US" sz="3200" dirty="0">
                <a:effectLst/>
              </a:rPr>
              <a:t> </a:t>
            </a:r>
            <a:r>
              <a:rPr lang="en-US" sz="3200" dirty="0" err="1">
                <a:effectLst/>
              </a:rPr>
              <a:t>penduduk</a:t>
            </a:r>
            <a:r>
              <a:rPr lang="en-US" sz="3200" dirty="0">
                <a:effectLst/>
              </a:rPr>
              <a:t>, </a:t>
            </a:r>
            <a:r>
              <a:rPr lang="en-US" sz="3200" dirty="0" err="1">
                <a:effectLst/>
              </a:rPr>
              <a:t>kesempatan</a:t>
            </a:r>
            <a:r>
              <a:rPr lang="en-US" sz="3200" dirty="0">
                <a:effectLst/>
              </a:rPr>
              <a:t> </a:t>
            </a:r>
            <a:r>
              <a:rPr lang="en-US" sz="3200" dirty="0" err="1">
                <a:effectLst/>
              </a:rPr>
              <a:t>kerja</a:t>
            </a:r>
            <a:r>
              <a:rPr lang="en-US" sz="3200" dirty="0">
                <a:effectLst/>
              </a:rPr>
              <a:t>, </a:t>
            </a:r>
            <a:r>
              <a:rPr lang="en-US" sz="3200" dirty="0" err="1">
                <a:effectLst/>
              </a:rPr>
              <a:t>angkatan</a:t>
            </a:r>
            <a:r>
              <a:rPr lang="en-US" sz="3200" dirty="0">
                <a:effectLst/>
              </a:rPr>
              <a:t> </a:t>
            </a:r>
            <a:r>
              <a:rPr lang="en-US" sz="3200" dirty="0" err="1">
                <a:effectLst/>
              </a:rPr>
              <a:t>kerja</a:t>
            </a:r>
            <a:r>
              <a:rPr lang="en-US" sz="3200" dirty="0">
                <a:effectLst/>
              </a:rPr>
              <a:t> </a:t>
            </a:r>
            <a:r>
              <a:rPr lang="en-US" sz="3200" dirty="0" err="1">
                <a:effectLst/>
              </a:rPr>
              <a:t>dan</a:t>
            </a:r>
            <a:r>
              <a:rPr lang="en-US" sz="3200" dirty="0">
                <a:effectLst/>
              </a:rPr>
              <a:t> </a:t>
            </a:r>
            <a:r>
              <a:rPr lang="en-US" sz="3200" dirty="0" err="1">
                <a:effectLst/>
              </a:rPr>
              <a:t>pengangguran</a:t>
            </a:r>
            <a:r>
              <a:rPr lang="en-US" sz="3200" dirty="0">
                <a:effectLst/>
              </a:rPr>
              <a:t>?</a:t>
            </a:r>
            <a:endParaRPr lang="en-US" sz="2400" dirty="0">
              <a:effectLst/>
            </a:endParaRPr>
          </a:p>
          <a:p>
            <a:pPr marL="0" indent="0">
              <a:buSzPct val="134000"/>
              <a:buNone/>
            </a:pPr>
            <a:endParaRPr lang="en-US" sz="2400" dirty="0">
              <a:effectLst/>
            </a:endParaRPr>
          </a:p>
          <a:p>
            <a:pPr>
              <a:buSzPct val="134000"/>
              <a:buFont typeface="Wingdings" pitchFamily="2" charset="2"/>
              <a:buChar char="ü"/>
            </a:pPr>
            <a:endParaRPr lang="en-US" sz="2400" dirty="0">
              <a:effectLst/>
            </a:endParaRPr>
          </a:p>
        </p:txBody>
      </p:sp>
    </p:spTree>
    <p:extLst>
      <p:ext uri="{BB962C8B-B14F-4D97-AF65-F5344CB8AC3E}">
        <p14:creationId xmlns:p14="http://schemas.microsoft.com/office/powerpoint/2010/main" val="1004998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28600" y="304800"/>
            <a:ext cx="8458200" cy="6019800"/>
          </a:xfrm>
          <a:prstGeom prst="rect">
            <a:avLst/>
          </a:prstGeom>
        </p:spPr>
        <p:txBody>
          <a:bodyPr anchor="t">
            <a:noAutofit/>
          </a:bodyPr>
          <a:lst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0" indent="0" algn="ctr">
              <a:buSzPct val="134000"/>
              <a:buNone/>
            </a:pPr>
            <a:r>
              <a:rPr lang="en-US" sz="3200" dirty="0" err="1">
                <a:effectLst/>
              </a:rPr>
              <a:t>Apakah</a:t>
            </a:r>
            <a:r>
              <a:rPr lang="en-US" sz="3200" dirty="0">
                <a:effectLst/>
              </a:rPr>
              <a:t> yang </a:t>
            </a:r>
            <a:r>
              <a:rPr lang="en-US" sz="3200" dirty="0" err="1">
                <a:effectLst/>
              </a:rPr>
              <a:t>dimaksud</a:t>
            </a:r>
            <a:r>
              <a:rPr lang="en-US" sz="3200" dirty="0">
                <a:effectLst/>
              </a:rPr>
              <a:t> </a:t>
            </a:r>
            <a:r>
              <a:rPr lang="en-US" sz="3200" dirty="0" err="1">
                <a:effectLst/>
              </a:rPr>
              <a:t>Angkatan</a:t>
            </a:r>
            <a:r>
              <a:rPr lang="en-US" sz="3200" dirty="0">
                <a:effectLst/>
              </a:rPr>
              <a:t> </a:t>
            </a:r>
            <a:r>
              <a:rPr lang="en-US" sz="3200" dirty="0" err="1">
                <a:effectLst/>
              </a:rPr>
              <a:t>Kerja</a:t>
            </a:r>
            <a:r>
              <a:rPr lang="en-US" sz="3200" dirty="0">
                <a:effectLst/>
              </a:rPr>
              <a:t>?</a:t>
            </a:r>
          </a:p>
          <a:p>
            <a:pPr marL="0" indent="0">
              <a:buSzPct val="134000"/>
              <a:buNone/>
            </a:pPr>
            <a:r>
              <a:rPr lang="en-US" sz="2400" dirty="0">
                <a:effectLst/>
              </a:rPr>
              <a:t>Amati  </a:t>
            </a:r>
            <a:r>
              <a:rPr lang="en-US" sz="2400" i="1" dirty="0" err="1">
                <a:solidFill>
                  <a:srgbClr val="FF0000"/>
                </a:solidFill>
                <a:effectLst/>
              </a:rPr>
              <a:t>Bagan</a:t>
            </a:r>
            <a:r>
              <a:rPr lang="en-US" sz="2400" i="1" dirty="0">
                <a:solidFill>
                  <a:srgbClr val="FF0000"/>
                </a:solidFill>
                <a:effectLst/>
              </a:rPr>
              <a:t> </a:t>
            </a:r>
            <a:r>
              <a:rPr lang="en-US" sz="2400" i="1" dirty="0" err="1">
                <a:solidFill>
                  <a:srgbClr val="FF0000"/>
                </a:solidFill>
                <a:effectLst/>
              </a:rPr>
              <a:t>Pengelompokan</a:t>
            </a:r>
            <a:r>
              <a:rPr lang="en-US" sz="2400" i="1" dirty="0">
                <a:solidFill>
                  <a:srgbClr val="FF0000"/>
                </a:solidFill>
                <a:effectLst/>
              </a:rPr>
              <a:t> </a:t>
            </a:r>
            <a:r>
              <a:rPr lang="en-US" sz="2400" i="1" dirty="0" err="1">
                <a:solidFill>
                  <a:srgbClr val="FF0000"/>
                </a:solidFill>
                <a:effectLst/>
              </a:rPr>
              <a:t>Tenaga</a:t>
            </a:r>
            <a:r>
              <a:rPr lang="en-US" sz="2400" i="1" dirty="0">
                <a:solidFill>
                  <a:srgbClr val="FF0000"/>
                </a:solidFill>
                <a:effectLst/>
              </a:rPr>
              <a:t> </a:t>
            </a:r>
            <a:r>
              <a:rPr lang="en-US" sz="2400" i="1" dirty="0" err="1">
                <a:solidFill>
                  <a:srgbClr val="FF0000"/>
                </a:solidFill>
                <a:effectLst/>
              </a:rPr>
              <a:t>Kerja</a:t>
            </a:r>
            <a:r>
              <a:rPr lang="en-US" sz="2400" i="1" dirty="0">
                <a:solidFill>
                  <a:srgbClr val="FF0000"/>
                </a:solidFill>
                <a:effectLst/>
              </a:rPr>
              <a:t> </a:t>
            </a:r>
            <a:r>
              <a:rPr lang="en-US" sz="2400" dirty="0" err="1">
                <a:effectLst/>
              </a:rPr>
              <a:t>berikut</a:t>
            </a:r>
            <a:r>
              <a:rPr lang="en-US" sz="2400" dirty="0">
                <a:effectLst/>
              </a:rPr>
              <a:t>.</a:t>
            </a:r>
          </a:p>
          <a:p>
            <a:pPr marL="0" indent="0">
              <a:buSzPct val="134000"/>
              <a:buNone/>
            </a:pPr>
            <a:endParaRPr lang="en-US" sz="2400" dirty="0">
              <a:effectLst/>
            </a:endParaRPr>
          </a:p>
          <a:p>
            <a:pPr>
              <a:buSzPct val="134000"/>
              <a:buFont typeface="Wingdings" pitchFamily="2" charset="2"/>
              <a:buChar char="ü"/>
            </a:pPr>
            <a:endParaRPr lang="en-US" sz="2400" dirty="0">
              <a:effectLst/>
            </a:endParaRPr>
          </a:p>
        </p:txBody>
      </p:sp>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4400" t="33171" r="48099" b="10579"/>
          <a:stretch/>
        </p:blipFill>
        <p:spPr bwMode="auto">
          <a:xfrm>
            <a:off x="1333500" y="1674526"/>
            <a:ext cx="6248400" cy="4648200"/>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313592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12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167819489"/>
              </p:ext>
            </p:extLst>
          </p:nvPr>
        </p:nvGraphicFramePr>
        <p:xfrm>
          <a:off x="755576" y="1052736"/>
          <a:ext cx="7704856"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971550" y="333375"/>
            <a:ext cx="7129463" cy="5746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d-ID" sz="3200" b="1" dirty="0"/>
              <a:t>Konsep Ketenagakerjaan</a:t>
            </a:r>
            <a:endParaRPr lang="en-US" sz="3200" b="1" dirty="0"/>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971600" y="980728"/>
          <a:ext cx="7080448"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logo return.jpg">
            <a:hlinkClick r:id="" action="ppaction://noaction"/>
          </p:cNvPr>
          <p:cNvPicPr>
            <a:picLocks noChangeAspect="1"/>
          </p:cNvPicPr>
          <p:nvPr/>
        </p:nvPicPr>
        <p:blipFill>
          <a:blip r:embed="rId7" cstate="print"/>
          <a:stretch>
            <a:fillRect/>
          </a:stretch>
        </p:blipFill>
        <p:spPr>
          <a:xfrm>
            <a:off x="8382000" y="6159500"/>
            <a:ext cx="355600" cy="317500"/>
          </a:xfrm>
          <a:prstGeom prst="rect">
            <a:avLst/>
          </a:prstGeom>
        </p:spPr>
      </p:pic>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495</Words>
  <Application>Microsoft Office PowerPoint</Application>
  <PresentationFormat>On-screen Show (4:3)</PresentationFormat>
  <Paragraphs>65</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Myriad Pro</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TOSHIBA</dc:creator>
  <cp:lastModifiedBy>user</cp:lastModifiedBy>
  <cp:revision>4</cp:revision>
  <dcterms:created xsi:type="dcterms:W3CDTF">2020-08-17T01:44:16Z</dcterms:created>
  <dcterms:modified xsi:type="dcterms:W3CDTF">2021-08-16T14:27:14Z</dcterms:modified>
</cp:coreProperties>
</file>