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1" r:id="rId3"/>
    <p:sldId id="261" r:id="rId4"/>
    <p:sldId id="280" r:id="rId5"/>
    <p:sldId id="278" r:id="rId6"/>
    <p:sldId id="285" r:id="rId7"/>
    <p:sldId id="293" r:id="rId8"/>
    <p:sldId id="292" r:id="rId9"/>
  </p:sldIdLst>
  <p:sldSz cx="9144000" cy="5715000" type="screen16x10"/>
  <p:notesSz cx="6858000" cy="9144000"/>
  <p:defaultTextStyle>
    <a:defPPr>
      <a:defRPr lang="en-US"/>
    </a:defPPr>
    <a:lvl1pPr marL="0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4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1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08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35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62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89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  <a:srgbClr val="FF9900"/>
    <a:srgbClr val="1CC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81" autoAdjust="0"/>
    <p:restoredTop sz="94444" autoAdjust="0"/>
  </p:normalViewPr>
  <p:slideViewPr>
    <p:cSldViewPr>
      <p:cViewPr varScale="1">
        <p:scale>
          <a:sx n="90" d="100"/>
          <a:sy n="90" d="100"/>
        </p:scale>
        <p:origin x="948" y="6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81177-480B-4339-98D5-7D35108AC407}" type="datetimeFigureOut">
              <a:rPr lang="en-US" smtClean="0"/>
              <a:pPr/>
              <a:t>7/25/2020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72C15-A89B-4E21-B310-B2D4CAB663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4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81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08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5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2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9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JILI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1" descr="E:\AGHAN\YRAMA\bab 1 copy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" y="0"/>
            <a:ext cx="9144000" cy="5715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6"/>
            <a:ext cx="7772400" cy="1225021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b="1" cap="none" spc="5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90488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ctr">
              <a:buNone/>
              <a:defRPr b="1" cap="none" spc="5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  <a:lvl2pPr marL="457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Rounded Rectangle 7">
            <a:hlinkClick r:id="" action="ppaction://hlinkshowjump?jump=nextslide"/>
          </p:cNvPr>
          <p:cNvSpPr/>
          <p:nvPr userDrawn="1"/>
        </p:nvSpPr>
        <p:spPr>
          <a:xfrm>
            <a:off x="3500430" y="4357699"/>
            <a:ext cx="1571636" cy="535765"/>
          </a:xfrm>
          <a:prstGeom prst="roundRect">
            <a:avLst>
              <a:gd name="adj" fmla="val 50000"/>
            </a:avLst>
          </a:prstGeom>
          <a:solidFill>
            <a:srgbClr val="00CC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Masuk</a:t>
            </a:r>
            <a:endParaRPr lang="en-US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K KD INDIKATOR TUG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AW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572296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15206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429420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500858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AKH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643702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" Target="../slides/slide2.xml"/><Relationship Id="rId2" Type="http://schemas.openxmlformats.org/officeDocument/2006/relationships/slideLayout" Target="../slideLayouts/slideLayout2.xml"/><Relationship Id="rId16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7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14480" y="228866"/>
            <a:ext cx="7215238" cy="783153"/>
          </a:xfrm>
          <a:prstGeom prst="rect">
            <a:avLst/>
          </a:prstGeom>
        </p:spPr>
        <p:txBody>
          <a:bodyPr vert="horz" lIns="91425" tIns="45712" rIns="91425" bIns="45712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4480" y="1190614"/>
            <a:ext cx="7215238" cy="4187167"/>
          </a:xfrm>
          <a:prstGeom prst="rect">
            <a:avLst/>
          </a:prstGeom>
        </p:spPr>
        <p:txBody>
          <a:bodyPr vert="horz" lIns="91425" tIns="45712" rIns="91425" bIns="45712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Pentagon 6">
            <a:hlinkClick r:id="rId12" action="ppaction://hlinksldjump"/>
          </p:cNvPr>
          <p:cNvSpPr/>
          <p:nvPr userDrawn="1"/>
        </p:nvSpPr>
        <p:spPr>
          <a:xfrm>
            <a:off x="0" y="1142989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STANDAR KOMPETENSI</a:t>
            </a:r>
            <a:endParaRPr lang="en-US" b="1" dirty="0"/>
          </a:p>
        </p:txBody>
      </p:sp>
      <p:sp>
        <p:nvSpPr>
          <p:cNvPr id="8" name="Pentagon 7">
            <a:hlinkClick r:id="rId13" action="ppaction://hlinksldjump"/>
          </p:cNvPr>
          <p:cNvSpPr/>
          <p:nvPr userDrawn="1"/>
        </p:nvSpPr>
        <p:spPr>
          <a:xfrm>
            <a:off x="0" y="1835938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KOMPETENSI DASAR</a:t>
            </a:r>
            <a:endParaRPr lang="en-US" b="1" dirty="0"/>
          </a:p>
        </p:txBody>
      </p:sp>
      <p:sp>
        <p:nvSpPr>
          <p:cNvPr id="9" name="Pentagon 8">
            <a:hlinkClick r:id="rId14" action="ppaction://hlinksldjump"/>
          </p:cNvPr>
          <p:cNvSpPr/>
          <p:nvPr userDrawn="1"/>
        </p:nvSpPr>
        <p:spPr>
          <a:xfrm>
            <a:off x="0" y="2528887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INDIKATOR</a:t>
            </a:r>
            <a:endParaRPr lang="en-US" b="1" dirty="0"/>
          </a:p>
        </p:txBody>
      </p:sp>
      <p:sp>
        <p:nvSpPr>
          <p:cNvPr id="10" name="Pentagon 9">
            <a:hlinkClick r:id="rId15" action="ppaction://hlinksldjump"/>
          </p:cNvPr>
          <p:cNvSpPr/>
          <p:nvPr userDrawn="1"/>
        </p:nvSpPr>
        <p:spPr>
          <a:xfrm>
            <a:off x="0" y="3221836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11" name="Pentagon 10">
            <a:hlinkClick r:id="" action="ppaction://noaction"/>
          </p:cNvPr>
          <p:cNvSpPr/>
          <p:nvPr userDrawn="1"/>
        </p:nvSpPr>
        <p:spPr>
          <a:xfrm>
            <a:off x="0" y="3914785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LATIHAN SOAL</a:t>
            </a:r>
            <a:endParaRPr lang="en-US" b="1" dirty="0"/>
          </a:p>
        </p:txBody>
      </p:sp>
      <p:sp>
        <p:nvSpPr>
          <p:cNvPr id="12" name="Pentagon 11">
            <a:hlinkClick r:id="" action="ppaction://noaction"/>
          </p:cNvPr>
          <p:cNvSpPr/>
          <p:nvPr userDrawn="1"/>
        </p:nvSpPr>
        <p:spPr>
          <a:xfrm>
            <a:off x="0" y="4607732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TUGAS</a:t>
            </a:r>
            <a:endParaRPr lang="en-US" b="1" dirty="0"/>
          </a:p>
        </p:txBody>
      </p:sp>
      <p:sp>
        <p:nvSpPr>
          <p:cNvPr id="13" name="Oval 12">
            <a:hlinkClick r:id="" action="ppaction://hlinkshowjump?jump=endshow" highlightClick="1">
              <a:snd r:embed="rId16" name="applause.wav"/>
            </a:hlinkClick>
          </p:cNvPr>
          <p:cNvSpPr/>
          <p:nvPr userDrawn="1"/>
        </p:nvSpPr>
        <p:spPr>
          <a:xfrm>
            <a:off x="8072494" y="5286393"/>
            <a:ext cx="1000100" cy="35719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dirty="0" smtClean="0"/>
              <a:t>Keluar</a:t>
            </a:r>
            <a:endParaRPr lang="en-US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60" r:id="rId5"/>
    <p:sldLayoutId id="2147483659" r:id="rId6"/>
    <p:sldLayoutId id="2147483658" r:id="rId7"/>
    <p:sldLayoutId id="2147483654" r:id="rId8"/>
    <p:sldLayoutId id="2147483655" r:id="rId9"/>
  </p:sldLayoutIdLst>
  <p:txStyles>
    <p:titleStyle>
      <a:lvl1pPr algn="ctr" defTabSz="914254" rtl="0" eaLnBrk="1" latinLnBrk="0" hangingPunct="1">
        <a:spcBef>
          <a:spcPct val="0"/>
        </a:spcBef>
        <a:buNone/>
        <a:defRPr sz="4400" b="1" kern="1200" cap="none" spc="50">
          <a:ln w="11430"/>
          <a:solidFill>
            <a:schemeClr val="tx1"/>
          </a:soli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845" indent="-342845" algn="l" defTabSz="914254" rtl="0" eaLnBrk="1" latinLnBrk="0" hangingPunct="1">
        <a:spcBef>
          <a:spcPct val="20000"/>
        </a:spcBef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31" indent="-285705" algn="l" defTabSz="914254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18" indent="-228563" algn="l" defTabSz="914254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45" indent="-228563" algn="l" defTabSz="914254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71" indent="-228563" algn="l" defTabSz="9142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98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26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52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79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7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4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1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8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5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2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9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6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28596" y="2632611"/>
            <a:ext cx="7772400" cy="1225021"/>
          </a:xfrm>
          <a:prstGeom prst="rect">
            <a:avLst/>
          </a:prstGeom>
        </p:spPr>
        <p:txBody>
          <a:bodyPr vert="horz" lIns="91425" tIns="45712" rIns="91425" bIns="45712" rtlCol="0" anchor="ctr">
            <a:normAutofit fontScale="975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2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400" b="1" i="0" u="none" strike="noStrike" kern="1200" cap="none" spc="50" normalizeH="0" baseline="0" noProof="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DIMENSI</a:t>
            </a:r>
            <a:r>
              <a:rPr kumimoji="0" lang="id-ID" sz="4400" b="1" i="0" u="none" strike="noStrike" kern="1200" cap="none" spc="50" normalizeH="0" noProof="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TIGA</a:t>
            </a:r>
            <a:endParaRPr kumimoji="0" lang="en-US" sz="4400" b="1" i="0" u="none" strike="noStrike" kern="1200" cap="none" spc="50" normalizeH="0" baseline="0" noProof="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100158" y="1666864"/>
            <a:ext cx="6400800" cy="904884"/>
          </a:xfrm>
          <a:prstGeom prst="rect">
            <a:avLst/>
          </a:prstGeom>
        </p:spPr>
        <p:txBody>
          <a:bodyPr vert="horz" lIns="91425" tIns="45712" rIns="91425" bIns="45712"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2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id-ID" sz="3200" b="1" i="0" u="none" strike="noStrike" kern="1200" cap="none" spc="50" normalizeH="0" baseline="0" noProof="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BAB </a:t>
            </a:r>
            <a:r>
              <a:rPr kumimoji="0" lang="en-GB" sz="3200" b="1" i="0" u="none" strike="noStrike" kern="1200" cap="none" spc="50" normalizeH="0" baseline="0" noProof="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en-US" sz="3200" b="1" i="0" u="none" strike="noStrike" kern="1200" cap="none" spc="50" normalizeH="0" baseline="0" noProof="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1643043" y="1000112"/>
            <a:ext cx="4071966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54013" indent="-354013" algn="just">
              <a:defRPr/>
            </a:pPr>
            <a:r>
              <a:rPr lang="id-ID" sz="20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en-US" sz="20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id-ID" sz="20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Pengertian Titik</a:t>
            </a:r>
            <a:endParaRPr lang="en-US" sz="20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n-cs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643042" y="1457258"/>
            <a:ext cx="34290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="1" dirty="0" smtClean="0">
                <a:solidFill>
                  <a:schemeClr val="tx2">
                    <a:lumMod val="75000"/>
                  </a:schemeClr>
                </a:solidFill>
              </a:rPr>
              <a:t>Titik tidak mempunyai ukuran</a:t>
            </a:r>
            <a:endParaRPr lang="id-ID" sz="2000" b="1" i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643042" y="1859594"/>
            <a:ext cx="70723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="1" dirty="0" smtClean="0">
                <a:solidFill>
                  <a:schemeClr val="tx2">
                    <a:lumMod val="75000"/>
                  </a:schemeClr>
                </a:solidFill>
              </a:rPr>
              <a:t>Titik tidak mempunyai panjang, lebar, tinggi, sehingga dikatakan berdimensi nol</a:t>
            </a:r>
            <a:endParaRPr lang="id-ID" sz="2000" b="1" i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43042" y="2578922"/>
            <a:ext cx="70723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="1" dirty="0" smtClean="0">
                <a:solidFill>
                  <a:schemeClr val="tx2">
                    <a:lumMod val="75000"/>
                  </a:schemeClr>
                </a:solidFill>
              </a:rPr>
              <a:t>Titik dilukiskan dengan tanda noktah, lalu dibubuhi nama titik</a:t>
            </a:r>
            <a:endParaRPr lang="id-ID" sz="2000" b="1" i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643042" y="2993450"/>
            <a:ext cx="75009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="1" dirty="0" smtClean="0">
                <a:solidFill>
                  <a:schemeClr val="tx2">
                    <a:lumMod val="75000"/>
                  </a:schemeClr>
                </a:solidFill>
              </a:rPr>
              <a:t>Nama sebuah titik menggunakan huruf kapital, seperti </a:t>
            </a:r>
            <a:r>
              <a:rPr lang="id-ID" sz="2000" b="1" i="1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id-ID" sz="20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id-ID" sz="2000" b="1" i="1" dirty="0" smtClean="0">
                <a:solidFill>
                  <a:schemeClr val="tx2">
                    <a:lumMod val="75000"/>
                  </a:schemeClr>
                </a:solidFill>
              </a:rPr>
              <a:t>B, P</a:t>
            </a:r>
            <a:r>
              <a:rPr lang="id-ID" sz="2000" b="1" dirty="0" smtClean="0">
                <a:solidFill>
                  <a:schemeClr val="tx2">
                    <a:lumMod val="75000"/>
                  </a:schemeClr>
                </a:solidFill>
              </a:rPr>
              <a:t>, atau </a:t>
            </a:r>
            <a:r>
              <a:rPr lang="id-ID" sz="2000" b="1" i="1" dirty="0" smtClean="0">
                <a:solidFill>
                  <a:schemeClr val="tx2">
                    <a:lumMod val="75000"/>
                  </a:schemeClr>
                </a:solidFill>
              </a:rPr>
              <a:t>Q</a:t>
            </a:r>
            <a:endParaRPr lang="id-ID" sz="2000" b="1" i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643042" y="3429004"/>
            <a:ext cx="15001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="1" dirty="0" smtClean="0">
                <a:solidFill>
                  <a:schemeClr val="tx2">
                    <a:lumMod val="75000"/>
                  </a:schemeClr>
                </a:solidFill>
              </a:rPr>
              <a:t>Contoh titik</a:t>
            </a:r>
            <a:endParaRPr lang="id-ID" sz="2000" b="1" i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285984" y="4143384"/>
            <a:ext cx="2857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="1" dirty="0" smtClean="0">
                <a:solidFill>
                  <a:schemeClr val="tx2">
                    <a:lumMod val="75000"/>
                  </a:schemeClr>
                </a:solidFill>
              </a:rPr>
              <a:t>•</a:t>
            </a:r>
            <a:endParaRPr lang="id-ID" sz="2000" b="1" i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0298" y="4000508"/>
            <a:ext cx="357190" cy="378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b="1" i="1" dirty="0" smtClean="0">
                <a:solidFill>
                  <a:srgbClr val="0000FF"/>
                </a:solidFill>
              </a:rPr>
              <a:t>A</a:t>
            </a:r>
            <a:endParaRPr lang="id-ID" b="1" i="1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0" y="4214822"/>
            <a:ext cx="2857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="1" dirty="0" smtClean="0">
                <a:solidFill>
                  <a:schemeClr val="tx2">
                    <a:lumMod val="75000"/>
                  </a:schemeClr>
                </a:solidFill>
              </a:rPr>
              <a:t>•</a:t>
            </a:r>
            <a:endParaRPr lang="id-ID" sz="2000" b="1" i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786314" y="4071946"/>
            <a:ext cx="357190" cy="378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b="1" i="1" dirty="0" smtClean="0">
                <a:solidFill>
                  <a:srgbClr val="0000FF"/>
                </a:solidFill>
              </a:rPr>
              <a:t>B</a:t>
            </a:r>
            <a:endParaRPr lang="id-ID" b="1" i="1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786578" y="4071946"/>
            <a:ext cx="2857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="1" dirty="0" smtClean="0">
                <a:solidFill>
                  <a:schemeClr val="tx2">
                    <a:lumMod val="75000"/>
                  </a:schemeClr>
                </a:solidFill>
              </a:rPr>
              <a:t>•</a:t>
            </a:r>
            <a:endParaRPr lang="id-ID" sz="2000" b="1" i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000892" y="3929070"/>
            <a:ext cx="357190" cy="378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b="1" i="1" dirty="0" smtClean="0">
                <a:solidFill>
                  <a:srgbClr val="0000FF"/>
                </a:solidFill>
              </a:rPr>
              <a:t>Q</a:t>
            </a:r>
            <a:endParaRPr lang="id-ID" b="1" i="1" dirty="0">
              <a:solidFill>
                <a:srgbClr val="0000FF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857388" y="71418"/>
            <a:ext cx="7500958" cy="58477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54013" indent="-354013" algn="just">
              <a:defRPr/>
            </a:pPr>
            <a:r>
              <a:rPr lang="id-ID" sz="32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</a:t>
            </a:r>
            <a:r>
              <a:rPr lang="en-US" sz="32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id-ID" sz="32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Pengertian Titik, Garis, dan Bidang</a:t>
            </a:r>
            <a:endParaRPr lang="en-US" sz="32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n-cs"/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100"/>
                            </p:stCondLst>
                            <p:childTnLst>
                              <p:par>
                                <p:cTn id="1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000"/>
                            </p:stCondLst>
                            <p:childTnLst>
                              <p:par>
                                <p:cTn id="7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0"/>
                            </p:stCondLst>
                            <p:childTnLst>
                              <p:par>
                                <p:cTn id="7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 flipV="1">
            <a:off x="3214678" y="3286128"/>
            <a:ext cx="1143008" cy="50006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1643043" y="1000112"/>
            <a:ext cx="4071966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54013" indent="-354013" algn="just">
              <a:defRPr/>
            </a:pPr>
            <a:r>
              <a:rPr lang="id-ID" sz="20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en-US" sz="20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id-ID" sz="20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Pengertian Garis</a:t>
            </a:r>
            <a:endParaRPr lang="en-US" sz="20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n-cs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643042" y="1457258"/>
            <a:ext cx="75009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="1" dirty="0" smtClean="0">
                <a:solidFill>
                  <a:srgbClr val="FF0000"/>
                </a:solidFill>
              </a:rPr>
              <a:t>Ruas garis AB </a:t>
            </a:r>
            <a:r>
              <a:rPr lang="id-ID" sz="2000" b="1" dirty="0" smtClean="0">
                <a:solidFill>
                  <a:schemeClr val="tx2">
                    <a:lumMod val="75000"/>
                  </a:schemeClr>
                </a:solidFill>
              </a:rPr>
              <a:t>mempunyai panjang yaitu jarak titik A ke titik B</a:t>
            </a:r>
            <a:endParaRPr lang="id-ID" sz="2000" b="1" i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643042" y="1871786"/>
            <a:ext cx="75009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="1" dirty="0" smtClean="0">
                <a:solidFill>
                  <a:srgbClr val="FF0000"/>
                </a:solidFill>
              </a:rPr>
              <a:t>Garis</a:t>
            </a:r>
            <a:r>
              <a:rPr lang="id-ID" sz="2000" b="1" dirty="0" smtClean="0">
                <a:solidFill>
                  <a:schemeClr val="tx2">
                    <a:lumMod val="75000"/>
                  </a:schemeClr>
                </a:solidFill>
              </a:rPr>
              <a:t> mempunyai panjang tak hingga, digambar hanya untuk mewakilinya saja, garis yang tergambar masih bisa diperpanjang</a:t>
            </a:r>
            <a:endParaRPr lang="id-ID" sz="2000" b="1" i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43042" y="2643186"/>
            <a:ext cx="15716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="1" dirty="0" smtClean="0">
                <a:solidFill>
                  <a:srgbClr val="FF0000"/>
                </a:solidFill>
              </a:rPr>
              <a:t>Contoh garis</a:t>
            </a:r>
            <a:endParaRPr lang="id-ID" sz="2000" b="1" i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071802" y="3571880"/>
            <a:ext cx="2857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="1" dirty="0" smtClean="0">
                <a:solidFill>
                  <a:schemeClr val="tx2">
                    <a:lumMod val="75000"/>
                  </a:schemeClr>
                </a:solidFill>
              </a:rPr>
              <a:t>•</a:t>
            </a:r>
            <a:endParaRPr lang="id-ID" sz="2000" b="1" i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643306" y="3314646"/>
            <a:ext cx="2857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="1" dirty="0" smtClean="0">
                <a:solidFill>
                  <a:schemeClr val="tx2">
                    <a:lumMod val="75000"/>
                  </a:schemeClr>
                </a:solidFill>
              </a:rPr>
              <a:t>•</a:t>
            </a:r>
            <a:endParaRPr lang="id-ID" sz="2000" b="1" i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214810" y="3071814"/>
            <a:ext cx="2857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="1" dirty="0" smtClean="0">
                <a:solidFill>
                  <a:schemeClr val="tx2">
                    <a:lumMod val="75000"/>
                  </a:schemeClr>
                </a:solidFill>
              </a:rPr>
              <a:t>•</a:t>
            </a:r>
            <a:endParaRPr lang="id-ID" sz="2000" b="1" i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857488" y="3643318"/>
            <a:ext cx="357190" cy="378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b="1" i="1" dirty="0" smtClean="0">
                <a:solidFill>
                  <a:srgbClr val="0000FF"/>
                </a:solidFill>
              </a:rPr>
              <a:t>A</a:t>
            </a:r>
            <a:endParaRPr lang="id-ID" b="1" i="1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500430" y="3143252"/>
            <a:ext cx="357190" cy="378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b="1" i="1" dirty="0" smtClean="0">
                <a:solidFill>
                  <a:srgbClr val="0000FF"/>
                </a:solidFill>
              </a:rPr>
              <a:t>B</a:t>
            </a:r>
            <a:endParaRPr lang="id-ID" b="1" i="1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357686" y="3071814"/>
            <a:ext cx="357190" cy="378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b="1" i="1" dirty="0" smtClean="0">
                <a:solidFill>
                  <a:srgbClr val="0000FF"/>
                </a:solidFill>
              </a:rPr>
              <a:t>C</a:t>
            </a:r>
            <a:endParaRPr lang="id-ID" b="1" i="1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643042" y="4017578"/>
            <a:ext cx="33575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="1" dirty="0" smtClean="0">
                <a:solidFill>
                  <a:srgbClr val="FF0000"/>
                </a:solidFill>
              </a:rPr>
              <a:t>ruas garis </a:t>
            </a:r>
            <a:r>
              <a:rPr lang="id-ID" sz="2000" b="1" i="1" dirty="0" smtClean="0">
                <a:solidFill>
                  <a:srgbClr val="FF0000"/>
                </a:solidFill>
              </a:rPr>
              <a:t>AB</a:t>
            </a:r>
            <a:r>
              <a:rPr lang="id-ID" sz="2000" b="1" dirty="0" smtClean="0">
                <a:solidFill>
                  <a:srgbClr val="FF0000"/>
                </a:solidFill>
              </a:rPr>
              <a:t> ≠ ruas garis </a:t>
            </a:r>
            <a:r>
              <a:rPr lang="id-ID" sz="2000" b="1" i="1" dirty="0" smtClean="0">
                <a:solidFill>
                  <a:srgbClr val="FF0000"/>
                </a:solidFill>
              </a:rPr>
              <a:t>BC</a:t>
            </a:r>
            <a:endParaRPr lang="id-ID" sz="2000" b="1" i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643042" y="4444298"/>
            <a:ext cx="75009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="1" dirty="0" smtClean="0">
                <a:solidFill>
                  <a:srgbClr val="FF0000"/>
                </a:solidFill>
              </a:rPr>
              <a:t>garis </a:t>
            </a:r>
            <a:r>
              <a:rPr lang="id-ID" sz="2000" b="1" i="1" dirty="0" smtClean="0">
                <a:solidFill>
                  <a:srgbClr val="FF0000"/>
                </a:solidFill>
              </a:rPr>
              <a:t>AB</a:t>
            </a:r>
            <a:r>
              <a:rPr lang="id-ID" sz="2000" b="1" dirty="0" smtClean="0">
                <a:solidFill>
                  <a:srgbClr val="FF0000"/>
                </a:solidFill>
              </a:rPr>
              <a:t> = garis </a:t>
            </a:r>
            <a:r>
              <a:rPr lang="id-ID" sz="2000" b="1" i="1" dirty="0" smtClean="0">
                <a:solidFill>
                  <a:srgbClr val="FF0000"/>
                </a:solidFill>
              </a:rPr>
              <a:t>BC, </a:t>
            </a:r>
            <a:r>
              <a:rPr lang="id-ID" sz="2000" b="1" dirty="0" smtClean="0">
                <a:solidFill>
                  <a:schemeClr val="tx2">
                    <a:lumMod val="75000"/>
                  </a:schemeClr>
                </a:solidFill>
              </a:rPr>
              <a:t>karena bila diperpanjang mewakili garis yang sama</a:t>
            </a:r>
            <a:endParaRPr lang="id-ID" sz="20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7" grpId="0"/>
      <p:bldP spid="18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1643043" y="1000112"/>
            <a:ext cx="4071966" cy="40011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54013" indent="-354013" algn="just">
              <a:defRPr/>
            </a:pPr>
            <a:r>
              <a:rPr lang="id-ID" sz="20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en-US" sz="20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id-ID" sz="20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Pengertian Bidang</a:t>
            </a:r>
            <a:endParaRPr lang="en-US" sz="20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n-cs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643042" y="1457258"/>
            <a:ext cx="38576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="1" dirty="0" smtClean="0">
                <a:solidFill>
                  <a:srgbClr val="FF0000"/>
                </a:solidFill>
              </a:rPr>
              <a:t>Daerah </a:t>
            </a:r>
            <a:r>
              <a:rPr lang="id-ID" sz="2000" b="1" dirty="0" smtClean="0">
                <a:solidFill>
                  <a:schemeClr val="tx2">
                    <a:lumMod val="75000"/>
                  </a:schemeClr>
                </a:solidFill>
              </a:rPr>
              <a:t>mempunyai luas tertentu</a:t>
            </a:r>
            <a:endParaRPr lang="id-ID" sz="20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643042" y="1871786"/>
            <a:ext cx="75009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="1" dirty="0" smtClean="0">
                <a:solidFill>
                  <a:srgbClr val="FF0000"/>
                </a:solidFill>
              </a:rPr>
              <a:t>Bidang </a:t>
            </a:r>
            <a:r>
              <a:rPr lang="id-ID" sz="2000" b="1" dirty="0" smtClean="0">
                <a:solidFill>
                  <a:schemeClr val="tx2">
                    <a:lumMod val="75000"/>
                  </a:schemeClr>
                </a:solidFill>
              </a:rPr>
              <a:t>mempunyai luas tak terbatas, hanya dapat digambar perwakilan bidang tersebut </a:t>
            </a:r>
            <a:endParaRPr lang="id-ID" sz="2000" b="1" i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14546" y="3143252"/>
            <a:ext cx="1428760" cy="7858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2214546" y="3143252"/>
            <a:ext cx="1428760" cy="7858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43042" y="2528828"/>
            <a:ext cx="27860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="1" dirty="0" smtClean="0">
                <a:solidFill>
                  <a:srgbClr val="FF0000"/>
                </a:solidFill>
              </a:rPr>
              <a:t>Contoh Bidang</a:t>
            </a:r>
            <a:endParaRPr lang="id-ID" sz="2000" b="1" i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928794" y="3835966"/>
            <a:ext cx="357190" cy="378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b="1" i="1" dirty="0" smtClean="0">
                <a:solidFill>
                  <a:srgbClr val="0000FF"/>
                </a:solidFill>
              </a:rPr>
              <a:t>A</a:t>
            </a:r>
            <a:endParaRPr lang="id-ID" b="1" i="1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571868" y="3835966"/>
            <a:ext cx="357190" cy="378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b="1" i="1" dirty="0" smtClean="0">
                <a:solidFill>
                  <a:srgbClr val="0000FF"/>
                </a:solidFill>
              </a:rPr>
              <a:t>B</a:t>
            </a:r>
            <a:endParaRPr lang="id-ID" b="1" i="1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571868" y="2857500"/>
            <a:ext cx="357190" cy="378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b="1" i="1" dirty="0" smtClean="0">
                <a:solidFill>
                  <a:srgbClr val="0000FF"/>
                </a:solidFill>
              </a:rPr>
              <a:t>C</a:t>
            </a:r>
            <a:endParaRPr lang="id-ID" b="1" i="1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000232" y="2835834"/>
            <a:ext cx="357190" cy="378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b="1" i="1" dirty="0" smtClean="0">
                <a:solidFill>
                  <a:srgbClr val="0000FF"/>
                </a:solidFill>
              </a:rPr>
              <a:t>D</a:t>
            </a:r>
            <a:endParaRPr lang="id-ID" b="1" i="1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785918" y="4176170"/>
            <a:ext cx="33575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="1" dirty="0" smtClean="0">
                <a:solidFill>
                  <a:srgbClr val="FF0000"/>
                </a:solidFill>
              </a:rPr>
              <a:t>Daerah </a:t>
            </a:r>
            <a:r>
              <a:rPr lang="id-ID" sz="2000" b="1" i="1" dirty="0" smtClean="0">
                <a:solidFill>
                  <a:srgbClr val="FF0000"/>
                </a:solidFill>
              </a:rPr>
              <a:t>ABC</a:t>
            </a:r>
            <a:r>
              <a:rPr lang="id-ID" sz="2000" b="1" dirty="0" smtClean="0">
                <a:solidFill>
                  <a:srgbClr val="FF0000"/>
                </a:solidFill>
              </a:rPr>
              <a:t> ≠ daerah </a:t>
            </a:r>
            <a:r>
              <a:rPr lang="id-ID" sz="2000" b="1" i="1" dirty="0" smtClean="0">
                <a:solidFill>
                  <a:srgbClr val="FF0000"/>
                </a:solidFill>
              </a:rPr>
              <a:t>ABCD</a:t>
            </a:r>
            <a:endParaRPr lang="id-ID" sz="2000" b="1" i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785918" y="4578506"/>
            <a:ext cx="735808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000" b="1" dirty="0" smtClean="0">
                <a:solidFill>
                  <a:srgbClr val="FF0000"/>
                </a:solidFill>
              </a:rPr>
              <a:t>Bidang </a:t>
            </a:r>
            <a:r>
              <a:rPr lang="id-ID" sz="2000" b="1" i="1" dirty="0" smtClean="0">
                <a:solidFill>
                  <a:srgbClr val="FF0000"/>
                </a:solidFill>
              </a:rPr>
              <a:t>ABC</a:t>
            </a:r>
            <a:r>
              <a:rPr lang="id-ID" sz="2000" b="1" dirty="0" smtClean="0">
                <a:solidFill>
                  <a:srgbClr val="FF0000"/>
                </a:solidFill>
              </a:rPr>
              <a:t> = bidang </a:t>
            </a:r>
            <a:r>
              <a:rPr lang="id-ID" sz="2000" b="1" i="1" dirty="0" smtClean="0">
                <a:solidFill>
                  <a:srgbClr val="FF0000"/>
                </a:solidFill>
              </a:rPr>
              <a:t>ABCD, </a:t>
            </a:r>
            <a:r>
              <a:rPr lang="id-ID" sz="2000" b="1" dirty="0" smtClean="0">
                <a:solidFill>
                  <a:schemeClr val="tx2">
                    <a:lumMod val="75000"/>
                  </a:schemeClr>
                </a:solidFill>
              </a:rPr>
              <a:t>Karena bila diperluas akan mewakili bidang yang sama</a:t>
            </a:r>
            <a:endParaRPr lang="id-ID" sz="2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10" grpId="0"/>
      <p:bldP spid="11" grpId="0"/>
      <p:bldP spid="12" grpId="0"/>
      <p:bldP spid="13" grpId="0"/>
      <p:bldP spid="14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857356" y="-20"/>
            <a:ext cx="7286644" cy="783153"/>
          </a:xfrm>
        </p:spPr>
        <p:txBody>
          <a:bodyPr>
            <a:normAutofit/>
          </a:bodyPr>
          <a:lstStyle/>
          <a:p>
            <a:pPr marL="450850" indent="-450850" algn="l"/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id-ID" sz="36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J</a:t>
            </a:r>
            <a:r>
              <a:rPr lang="id-ID" sz="3600" dirty="0" smtClean="0">
                <a:solidFill>
                  <a:schemeClr val="accent6">
                    <a:lumMod val="75000"/>
                  </a:schemeClr>
                </a:solidFill>
              </a:rPr>
              <a:t>arak Pada Bangun Ruang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43043" y="1000112"/>
            <a:ext cx="4071966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54013" indent="-354013" algn="just">
              <a:defRPr/>
            </a:pPr>
            <a:r>
              <a:rPr lang="id-ID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en-US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id-ID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Jarak Titik ke Titik</a:t>
            </a:r>
            <a:endParaRPr lang="en-US" sz="24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n-cs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000760" y="4524368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8" name="Oval 5"/>
          <p:cNvSpPr>
            <a:spLocks noChangeArrowheads="1"/>
          </p:cNvSpPr>
          <p:nvPr/>
        </p:nvSpPr>
        <p:spPr bwMode="auto">
          <a:xfrm>
            <a:off x="6229360" y="4448168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8591560" y="1781168"/>
            <a:ext cx="138113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8667760" y="1476368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hlink"/>
                </a:solidFill>
              </a:rPr>
              <a:t>B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V="1">
            <a:off x="6305560" y="1857368"/>
            <a:ext cx="2362200" cy="26670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 rot="18670118">
            <a:off x="6003935" y="2655881"/>
            <a:ext cx="25987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</a:rPr>
              <a:t>Jarak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dua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titik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714512" y="1428740"/>
            <a:ext cx="421481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b="1" dirty="0" err="1" smtClean="0">
                <a:solidFill>
                  <a:srgbClr val="FF0000"/>
                </a:solidFill>
              </a:rPr>
              <a:t>Jarak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titik</a:t>
            </a:r>
            <a:r>
              <a:rPr lang="en-US" sz="2000" b="1" dirty="0" smtClean="0">
                <a:solidFill>
                  <a:srgbClr val="FF0000"/>
                </a:solidFill>
              </a:rPr>
              <a:t> A </a:t>
            </a:r>
            <a:r>
              <a:rPr lang="en-US" sz="2000" b="1" dirty="0" err="1" smtClean="0">
                <a:solidFill>
                  <a:srgbClr val="FF0000"/>
                </a:solidFill>
              </a:rPr>
              <a:t>ke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titik</a:t>
            </a:r>
            <a:r>
              <a:rPr lang="en-US" sz="2000" b="1" dirty="0" smtClean="0">
                <a:solidFill>
                  <a:srgbClr val="FF0000"/>
                </a:solidFill>
              </a:rPr>
              <a:t> B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adalah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panjang</a:t>
            </a:r>
            <a:r>
              <a:rPr lang="id-ID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ruas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garis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id-ID" sz="2000" b="1" dirty="0" smtClean="0">
                <a:solidFill>
                  <a:srgbClr val="FF0000"/>
                </a:solidFill>
              </a:rPr>
              <a:t> terpendek 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yang</a:t>
            </a:r>
            <a:r>
              <a:rPr lang="id-ID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2">
                    <a:lumMod val="75000"/>
                  </a:schemeClr>
                </a:solidFill>
              </a:rPr>
              <a:t>menghubungkan</a:t>
            </a:r>
            <a:r>
              <a:rPr lang="id-ID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titik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ke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titik</a:t>
            </a:r>
            <a:r>
              <a:rPr lang="id-ID" sz="2000" b="1" dirty="0" smtClean="0">
                <a:solidFill>
                  <a:srgbClr val="FF0000"/>
                </a:solidFill>
              </a:rPr>
              <a:t> </a:t>
            </a:r>
            <a:r>
              <a:rPr lang="id-ID" sz="2000" b="1" i="1" dirty="0" smtClean="0">
                <a:solidFill>
                  <a:srgbClr val="FF0000"/>
                </a:solidFill>
              </a:rPr>
              <a:t>B</a:t>
            </a:r>
            <a:endParaRPr lang="id-ID" sz="2000" b="1" i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643074" y="2500310"/>
            <a:ext cx="45005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000" b="1" dirty="0" smtClean="0">
                <a:solidFill>
                  <a:srgbClr val="FF0000"/>
                </a:solidFill>
              </a:rPr>
              <a:t>Panjang ruas garis AB  dihitung dengan memandang ruas garis AB sebagai sisi segitiga</a:t>
            </a:r>
            <a:endParaRPr lang="id-ID" sz="20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571636" y="3571880"/>
            <a:ext cx="45005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000" b="1" dirty="0" smtClean="0">
                <a:solidFill>
                  <a:schemeClr val="tx2">
                    <a:lumMod val="75000"/>
                  </a:schemeClr>
                </a:solidFill>
              </a:rPr>
              <a:t>Kemudian panjang sisi tersebut diselesaikan dengan </a:t>
            </a:r>
            <a:r>
              <a:rPr lang="id-ID" sz="2000" b="1" dirty="0" smtClean="0">
                <a:solidFill>
                  <a:srgbClr val="FF0000"/>
                </a:solidFill>
              </a:rPr>
              <a:t>teorema pythagoras</a:t>
            </a:r>
            <a:endParaRPr lang="id-ID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50"/>
                            </p:stCondLst>
                            <p:childTnLst>
                              <p:par>
                                <p:cTn id="1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22" presetClass="entr" presetSubtype="4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 animBg="1"/>
      <p:bldP spid="10" grpId="0"/>
      <p:bldP spid="11" grpId="0" animBg="1"/>
      <p:bldP spid="12" grpId="0"/>
      <p:bldP spid="13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" name="Line 55"/>
          <p:cNvSpPr>
            <a:spLocks noChangeShapeType="1"/>
          </p:cNvSpPr>
          <p:nvPr/>
        </p:nvSpPr>
        <p:spPr bwMode="auto">
          <a:xfrm flipV="1">
            <a:off x="6203699" y="3714755"/>
            <a:ext cx="1928826" cy="19209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5" name="Line 56"/>
          <p:cNvSpPr>
            <a:spLocks noChangeShapeType="1"/>
          </p:cNvSpPr>
          <p:nvPr/>
        </p:nvSpPr>
        <p:spPr bwMode="auto">
          <a:xfrm flipV="1">
            <a:off x="6203699" y="2214558"/>
            <a:ext cx="1928826" cy="17145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6" name="Text Box 59"/>
          <p:cNvSpPr txBox="1">
            <a:spLocks noChangeArrowheads="1"/>
          </p:cNvSpPr>
          <p:nvPr/>
        </p:nvSpPr>
        <p:spPr bwMode="auto">
          <a:xfrm>
            <a:off x="6732333" y="392907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sz="2400" b="1" dirty="0" smtClean="0">
                <a:solidFill>
                  <a:srgbClr val="0000FF"/>
                </a:solidFill>
              </a:rPr>
              <a:t>6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cm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57356" y="1214426"/>
            <a:ext cx="19288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id-ID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ontoh soal</a:t>
            </a:r>
            <a:endParaRPr lang="id-ID" sz="24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714512" y="2143120"/>
            <a:ext cx="4143372" cy="208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Diketahui panjang rusuk kubus </a:t>
            </a:r>
            <a:r>
              <a:rPr lang="id-ID" sz="2400" b="1" i="1" dirty="0" smtClean="0">
                <a:solidFill>
                  <a:schemeClr val="tx2">
                    <a:lumMod val="75000"/>
                  </a:schemeClr>
                </a:solidFill>
              </a:rPr>
              <a:t>ABCD.EFGH </a:t>
            </a: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adalah 6 cm. Tentukan jarak: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AutoNum type="alphaLcPeriod"/>
            </a:pPr>
            <a:r>
              <a:rPr lang="id-ID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Titik A ke titik C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AutoNum type="alphaLcPeriod"/>
            </a:pPr>
            <a:r>
              <a:rPr lang="id-ID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Titik A ke titik G</a:t>
            </a:r>
            <a:endParaRPr lang="id-ID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4" name="Group 63"/>
          <p:cNvGrpSpPr>
            <a:grpSpLocks/>
          </p:cNvGrpSpPr>
          <p:nvPr/>
        </p:nvGrpSpPr>
        <p:grpSpPr bwMode="auto">
          <a:xfrm>
            <a:off x="5846509" y="1714492"/>
            <a:ext cx="2654581" cy="2500803"/>
            <a:chOff x="480" y="1858"/>
            <a:chExt cx="2037" cy="1919"/>
          </a:xfrm>
        </p:grpSpPr>
        <p:sp>
          <p:nvSpPr>
            <p:cNvPr id="35" name="Rectangle 10"/>
            <p:cNvSpPr>
              <a:spLocks noChangeArrowheads="1"/>
            </p:cNvSpPr>
            <p:nvPr/>
          </p:nvSpPr>
          <p:spPr bwMode="auto">
            <a:xfrm>
              <a:off x="768" y="2400"/>
              <a:ext cx="1152" cy="1152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6" name="Line 13"/>
            <p:cNvSpPr>
              <a:spLocks noChangeShapeType="1"/>
            </p:cNvSpPr>
            <p:nvPr/>
          </p:nvSpPr>
          <p:spPr bwMode="auto">
            <a:xfrm flipV="1">
              <a:off x="768" y="2208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7" name="Line 14"/>
            <p:cNvSpPr>
              <a:spLocks noChangeShapeType="1"/>
            </p:cNvSpPr>
            <p:nvPr/>
          </p:nvSpPr>
          <p:spPr bwMode="auto">
            <a:xfrm flipV="1">
              <a:off x="1920" y="2208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8" name="Line 15"/>
            <p:cNvSpPr>
              <a:spLocks noChangeShapeType="1"/>
            </p:cNvSpPr>
            <p:nvPr/>
          </p:nvSpPr>
          <p:spPr bwMode="auto">
            <a:xfrm flipV="1">
              <a:off x="768" y="3360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9" name="Line 16"/>
            <p:cNvSpPr>
              <a:spLocks noChangeShapeType="1"/>
            </p:cNvSpPr>
            <p:nvPr/>
          </p:nvSpPr>
          <p:spPr bwMode="auto">
            <a:xfrm flipV="1">
              <a:off x="1920" y="3360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0" name="Line 17"/>
            <p:cNvSpPr>
              <a:spLocks noChangeShapeType="1"/>
            </p:cNvSpPr>
            <p:nvPr/>
          </p:nvSpPr>
          <p:spPr bwMode="auto">
            <a:xfrm>
              <a:off x="1104" y="2208"/>
              <a:ext cx="0" cy="115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1" name="Line 18"/>
            <p:cNvSpPr>
              <a:spLocks noChangeShapeType="1"/>
            </p:cNvSpPr>
            <p:nvPr/>
          </p:nvSpPr>
          <p:spPr bwMode="auto">
            <a:xfrm flipH="1">
              <a:off x="1104" y="3360"/>
              <a:ext cx="11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2" name="Line 19"/>
            <p:cNvSpPr>
              <a:spLocks noChangeShapeType="1"/>
            </p:cNvSpPr>
            <p:nvPr/>
          </p:nvSpPr>
          <p:spPr bwMode="auto">
            <a:xfrm>
              <a:off x="2256" y="2208"/>
              <a:ext cx="0" cy="115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3" name="Line 20"/>
            <p:cNvSpPr>
              <a:spLocks noChangeShapeType="1"/>
            </p:cNvSpPr>
            <p:nvPr/>
          </p:nvSpPr>
          <p:spPr bwMode="auto">
            <a:xfrm flipH="1">
              <a:off x="1095" y="2208"/>
              <a:ext cx="11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4" name="Text Box 21"/>
            <p:cNvSpPr txBox="1">
              <a:spLocks noChangeArrowheads="1"/>
            </p:cNvSpPr>
            <p:nvPr/>
          </p:nvSpPr>
          <p:spPr bwMode="auto">
            <a:xfrm>
              <a:off x="480" y="340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45" name="Text Box 22"/>
            <p:cNvSpPr txBox="1">
              <a:spLocks noChangeArrowheads="1"/>
            </p:cNvSpPr>
            <p:nvPr/>
          </p:nvSpPr>
          <p:spPr bwMode="auto">
            <a:xfrm>
              <a:off x="1923" y="345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46" name="Text Box 23"/>
            <p:cNvSpPr txBox="1">
              <a:spLocks noChangeArrowheads="1"/>
            </p:cNvSpPr>
            <p:nvPr/>
          </p:nvSpPr>
          <p:spPr bwMode="auto">
            <a:xfrm>
              <a:off x="2229" y="316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47" name="Text Box 49"/>
            <p:cNvSpPr txBox="1">
              <a:spLocks noChangeArrowheads="1"/>
            </p:cNvSpPr>
            <p:nvPr/>
          </p:nvSpPr>
          <p:spPr bwMode="auto">
            <a:xfrm>
              <a:off x="818" y="301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D</a:t>
              </a:r>
            </a:p>
          </p:txBody>
        </p:sp>
        <p:sp>
          <p:nvSpPr>
            <p:cNvPr id="48" name="Text Box 50"/>
            <p:cNvSpPr txBox="1">
              <a:spLocks noChangeArrowheads="1"/>
            </p:cNvSpPr>
            <p:nvPr/>
          </p:nvSpPr>
          <p:spPr bwMode="auto">
            <a:xfrm>
              <a:off x="864" y="185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H</a:t>
              </a:r>
            </a:p>
          </p:txBody>
        </p:sp>
        <p:sp>
          <p:nvSpPr>
            <p:cNvPr id="49" name="Text Box 51"/>
            <p:cNvSpPr txBox="1">
              <a:spLocks noChangeArrowheads="1"/>
            </p:cNvSpPr>
            <p:nvPr/>
          </p:nvSpPr>
          <p:spPr bwMode="auto">
            <a:xfrm>
              <a:off x="516" y="225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E</a:t>
              </a:r>
            </a:p>
          </p:txBody>
        </p:sp>
        <p:sp>
          <p:nvSpPr>
            <p:cNvPr id="50" name="Text Box 52"/>
            <p:cNvSpPr txBox="1">
              <a:spLocks noChangeArrowheads="1"/>
            </p:cNvSpPr>
            <p:nvPr/>
          </p:nvSpPr>
          <p:spPr bwMode="auto">
            <a:xfrm>
              <a:off x="1902" y="2313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51" name="Text Box 53"/>
            <p:cNvSpPr txBox="1">
              <a:spLocks noChangeArrowheads="1"/>
            </p:cNvSpPr>
            <p:nvPr/>
          </p:nvSpPr>
          <p:spPr bwMode="auto">
            <a:xfrm>
              <a:off x="2208" y="201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</a:rPr>
                <a:t>G</a:t>
              </a:r>
            </a:p>
          </p:txBody>
        </p:sp>
      </p:grp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500"/>
                            </p:stCondLst>
                            <p:childTnLst>
                              <p:par>
                                <p:cTn id="31" presetID="22" presetClass="entr" presetSubtype="4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26" grpId="0"/>
      <p:bldP spid="32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34"/>
          <p:cNvSpPr>
            <a:spLocks/>
          </p:cNvSpPr>
          <p:nvPr/>
        </p:nvSpPr>
        <p:spPr bwMode="auto">
          <a:xfrm>
            <a:off x="2000232" y="3258148"/>
            <a:ext cx="1928826" cy="285752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1488" y="0"/>
              </a:cxn>
              <a:cxn ang="0">
                <a:pos x="1152" y="192"/>
              </a:cxn>
              <a:cxn ang="0">
                <a:pos x="0" y="192"/>
              </a:cxn>
            </a:cxnLst>
            <a:rect l="0" t="0" r="r" b="b"/>
            <a:pathLst>
              <a:path w="1488" h="192">
                <a:moveTo>
                  <a:pt x="0" y="192"/>
                </a:moveTo>
                <a:lnTo>
                  <a:pt x="1488" y="0"/>
                </a:lnTo>
                <a:lnTo>
                  <a:pt x="1152" y="192"/>
                </a:lnTo>
                <a:lnTo>
                  <a:pt x="0" y="192"/>
                </a:lnTo>
                <a:close/>
              </a:path>
            </a:pathLst>
          </a:custGeom>
          <a:solidFill>
            <a:srgbClr val="00B050">
              <a:alpha val="71000"/>
            </a:srgbClr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857356" y="1010533"/>
            <a:ext cx="10001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Jawab</a:t>
            </a:r>
            <a:endParaRPr lang="id-ID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Group 63"/>
          <p:cNvGrpSpPr>
            <a:grpSpLocks/>
          </p:cNvGrpSpPr>
          <p:nvPr/>
        </p:nvGrpSpPr>
        <p:grpSpPr bwMode="auto">
          <a:xfrm>
            <a:off x="1643042" y="1329322"/>
            <a:ext cx="2654581" cy="2500803"/>
            <a:chOff x="480" y="1858"/>
            <a:chExt cx="2037" cy="1919"/>
          </a:xfrm>
        </p:grpSpPr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768" y="2400"/>
              <a:ext cx="1152" cy="1152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7" name="Line 13"/>
            <p:cNvSpPr>
              <a:spLocks noChangeShapeType="1"/>
            </p:cNvSpPr>
            <p:nvPr/>
          </p:nvSpPr>
          <p:spPr bwMode="auto">
            <a:xfrm flipV="1">
              <a:off x="768" y="2208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8" name="Line 14"/>
            <p:cNvSpPr>
              <a:spLocks noChangeShapeType="1"/>
            </p:cNvSpPr>
            <p:nvPr/>
          </p:nvSpPr>
          <p:spPr bwMode="auto">
            <a:xfrm flipV="1">
              <a:off x="1920" y="2208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9" name="Line 15"/>
            <p:cNvSpPr>
              <a:spLocks noChangeShapeType="1"/>
            </p:cNvSpPr>
            <p:nvPr/>
          </p:nvSpPr>
          <p:spPr bwMode="auto">
            <a:xfrm flipV="1">
              <a:off x="768" y="3360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0" name="Line 16"/>
            <p:cNvSpPr>
              <a:spLocks noChangeShapeType="1"/>
            </p:cNvSpPr>
            <p:nvPr/>
          </p:nvSpPr>
          <p:spPr bwMode="auto">
            <a:xfrm flipV="1">
              <a:off x="1920" y="3360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1" name="Line 17"/>
            <p:cNvSpPr>
              <a:spLocks noChangeShapeType="1"/>
            </p:cNvSpPr>
            <p:nvPr/>
          </p:nvSpPr>
          <p:spPr bwMode="auto">
            <a:xfrm>
              <a:off x="1104" y="2208"/>
              <a:ext cx="0" cy="115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2" name="Line 18"/>
            <p:cNvSpPr>
              <a:spLocks noChangeShapeType="1"/>
            </p:cNvSpPr>
            <p:nvPr/>
          </p:nvSpPr>
          <p:spPr bwMode="auto">
            <a:xfrm flipH="1">
              <a:off x="1104" y="3360"/>
              <a:ext cx="11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3" name="Line 19"/>
            <p:cNvSpPr>
              <a:spLocks noChangeShapeType="1"/>
            </p:cNvSpPr>
            <p:nvPr/>
          </p:nvSpPr>
          <p:spPr bwMode="auto">
            <a:xfrm>
              <a:off x="2256" y="2208"/>
              <a:ext cx="0" cy="115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4" name="Line 20"/>
            <p:cNvSpPr>
              <a:spLocks noChangeShapeType="1"/>
            </p:cNvSpPr>
            <p:nvPr/>
          </p:nvSpPr>
          <p:spPr bwMode="auto">
            <a:xfrm flipH="1">
              <a:off x="1095" y="2208"/>
              <a:ext cx="11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5" name="Text Box 21"/>
            <p:cNvSpPr txBox="1">
              <a:spLocks noChangeArrowheads="1"/>
            </p:cNvSpPr>
            <p:nvPr/>
          </p:nvSpPr>
          <p:spPr bwMode="auto">
            <a:xfrm>
              <a:off x="480" y="340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16" name="Text Box 22"/>
            <p:cNvSpPr txBox="1">
              <a:spLocks noChangeArrowheads="1"/>
            </p:cNvSpPr>
            <p:nvPr/>
          </p:nvSpPr>
          <p:spPr bwMode="auto">
            <a:xfrm>
              <a:off x="1923" y="345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17" name="Text Box 23"/>
            <p:cNvSpPr txBox="1">
              <a:spLocks noChangeArrowheads="1"/>
            </p:cNvSpPr>
            <p:nvPr/>
          </p:nvSpPr>
          <p:spPr bwMode="auto">
            <a:xfrm>
              <a:off x="2229" y="316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18" name="Text Box 49"/>
            <p:cNvSpPr txBox="1">
              <a:spLocks noChangeArrowheads="1"/>
            </p:cNvSpPr>
            <p:nvPr/>
          </p:nvSpPr>
          <p:spPr bwMode="auto">
            <a:xfrm>
              <a:off x="818" y="301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D</a:t>
              </a:r>
            </a:p>
          </p:txBody>
        </p:sp>
        <p:sp>
          <p:nvSpPr>
            <p:cNvPr id="19" name="Text Box 50"/>
            <p:cNvSpPr txBox="1">
              <a:spLocks noChangeArrowheads="1"/>
            </p:cNvSpPr>
            <p:nvPr/>
          </p:nvSpPr>
          <p:spPr bwMode="auto">
            <a:xfrm>
              <a:off x="864" y="185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H</a:t>
              </a:r>
            </a:p>
          </p:txBody>
        </p:sp>
        <p:sp>
          <p:nvSpPr>
            <p:cNvPr id="20" name="Text Box 51"/>
            <p:cNvSpPr txBox="1">
              <a:spLocks noChangeArrowheads="1"/>
            </p:cNvSpPr>
            <p:nvPr/>
          </p:nvSpPr>
          <p:spPr bwMode="auto">
            <a:xfrm>
              <a:off x="516" y="225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E</a:t>
              </a:r>
            </a:p>
          </p:txBody>
        </p:sp>
        <p:sp>
          <p:nvSpPr>
            <p:cNvPr id="21" name="Text Box 52"/>
            <p:cNvSpPr txBox="1">
              <a:spLocks noChangeArrowheads="1"/>
            </p:cNvSpPr>
            <p:nvPr/>
          </p:nvSpPr>
          <p:spPr bwMode="auto">
            <a:xfrm>
              <a:off x="1902" y="2313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2" name="Text Box 53"/>
            <p:cNvSpPr txBox="1">
              <a:spLocks noChangeArrowheads="1"/>
            </p:cNvSpPr>
            <p:nvPr/>
          </p:nvSpPr>
          <p:spPr bwMode="auto">
            <a:xfrm>
              <a:off x="2208" y="201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</a:rPr>
                <a:t>G</a:t>
              </a:r>
            </a:p>
          </p:txBody>
        </p:sp>
      </p:grpSp>
      <p:sp>
        <p:nvSpPr>
          <p:cNvPr id="24" name="Line 55"/>
          <p:cNvSpPr>
            <a:spLocks noChangeShapeType="1"/>
          </p:cNvSpPr>
          <p:nvPr/>
        </p:nvSpPr>
        <p:spPr bwMode="auto">
          <a:xfrm flipV="1">
            <a:off x="2000232" y="3258148"/>
            <a:ext cx="1928826" cy="263527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grpSp>
        <p:nvGrpSpPr>
          <p:cNvPr id="32" name="Group 31"/>
          <p:cNvGrpSpPr/>
          <p:nvPr/>
        </p:nvGrpSpPr>
        <p:grpSpPr>
          <a:xfrm>
            <a:off x="3286116" y="3401024"/>
            <a:ext cx="428628" cy="142876"/>
            <a:chOff x="3286116" y="3500442"/>
            <a:chExt cx="428628" cy="142876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3286116" y="3500442"/>
              <a:ext cx="214314" cy="14287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3500430" y="3500442"/>
              <a:ext cx="214314" cy="158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 Box 59"/>
          <p:cNvSpPr txBox="1">
            <a:spLocks noChangeArrowheads="1"/>
          </p:cNvSpPr>
          <p:nvPr/>
        </p:nvSpPr>
        <p:spPr bwMode="auto">
          <a:xfrm>
            <a:off x="2438392" y="3515328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sz="2400" b="1" dirty="0" smtClean="0">
                <a:solidFill>
                  <a:srgbClr val="0000FF"/>
                </a:solidFill>
              </a:rPr>
              <a:t>6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cm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500562" y="1257884"/>
            <a:ext cx="46434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200" b="1" dirty="0" smtClean="0">
                <a:solidFill>
                  <a:srgbClr val="FF0000"/>
                </a:solidFill>
              </a:rPr>
              <a:t>Perhatikan segitiga </a:t>
            </a:r>
            <a:r>
              <a:rPr lang="id-ID" sz="2200" b="1" i="1" dirty="0" smtClean="0">
                <a:solidFill>
                  <a:srgbClr val="FF0000"/>
                </a:solidFill>
              </a:rPr>
              <a:t>ABC</a:t>
            </a:r>
            <a:r>
              <a:rPr lang="id-ID" sz="2200" b="1" dirty="0" smtClean="0">
                <a:solidFill>
                  <a:srgbClr val="FF0000"/>
                </a:solidFill>
              </a:rPr>
              <a:t>!</a:t>
            </a:r>
            <a:r>
              <a:rPr lang="id-ID" sz="2200" b="1" i="1" dirty="0" smtClean="0">
                <a:solidFill>
                  <a:srgbClr val="FF0000"/>
                </a:solidFill>
              </a:rPr>
              <a:t> ABC </a:t>
            </a:r>
            <a:r>
              <a:rPr lang="id-ID" sz="2200" b="1" dirty="0" smtClean="0">
                <a:solidFill>
                  <a:srgbClr val="FF0000"/>
                </a:solidFill>
              </a:rPr>
              <a:t>Siku-siku di B</a:t>
            </a:r>
            <a:endParaRPr lang="id-ID" sz="2200" b="1" i="1" dirty="0" smtClean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500562" y="1900826"/>
            <a:ext cx="464343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</a:rPr>
              <a:t>Jarak titik A ke C adalah</a:t>
            </a:r>
            <a:endParaRPr lang="id-ID" sz="2200" b="1" i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 descr="E:\AGHAN\YRAMA\Projek CD\CD Pembelajaran Kelas x\dimensi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258016"/>
            <a:ext cx="2214578" cy="460751"/>
          </a:xfrm>
          <a:prstGeom prst="rect">
            <a:avLst/>
          </a:prstGeom>
          <a:noFill/>
        </p:spPr>
      </p:pic>
      <p:pic>
        <p:nvPicPr>
          <p:cNvPr id="1027" name="Picture 3" descr="E:\AGHAN\YRAMA\Projek CD\CD Pembelajaran Kelas x\dimensi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829520"/>
            <a:ext cx="1714512" cy="466227"/>
          </a:xfrm>
          <a:prstGeom prst="rect">
            <a:avLst/>
          </a:prstGeom>
          <a:noFill/>
        </p:spPr>
      </p:pic>
      <p:pic>
        <p:nvPicPr>
          <p:cNvPr id="1028" name="Picture 4" descr="E:\AGHAN\YRAMA\Projek CD\CD Pembelajaran Kelas x\dimensi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40633" y="3329586"/>
            <a:ext cx="1157293" cy="357189"/>
          </a:xfrm>
          <a:prstGeom prst="rect">
            <a:avLst/>
          </a:prstGeom>
          <a:noFill/>
        </p:spPr>
      </p:pic>
      <p:pic>
        <p:nvPicPr>
          <p:cNvPr id="1030" name="Picture 6" descr="E:\AGHAN\YRAMA\Projek CD\CD Pembelajaran Kelas x\dimensi3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74" y="3329586"/>
            <a:ext cx="1157296" cy="357190"/>
          </a:xfrm>
          <a:prstGeom prst="rect">
            <a:avLst/>
          </a:prstGeom>
          <a:noFill/>
        </p:spPr>
      </p:pic>
      <p:sp>
        <p:nvSpPr>
          <p:cNvPr id="36" name="Freeform 40"/>
          <p:cNvSpPr>
            <a:spLocks/>
          </p:cNvSpPr>
          <p:nvPr/>
        </p:nvSpPr>
        <p:spPr bwMode="auto">
          <a:xfrm>
            <a:off x="2000232" y="1829388"/>
            <a:ext cx="1928826" cy="1714512"/>
          </a:xfrm>
          <a:custGeom>
            <a:avLst/>
            <a:gdLst/>
            <a:ahLst/>
            <a:cxnLst>
              <a:cxn ang="0">
                <a:pos x="1488" y="0"/>
              </a:cxn>
              <a:cxn ang="0">
                <a:pos x="0" y="1344"/>
              </a:cxn>
              <a:cxn ang="0">
                <a:pos x="1488" y="1152"/>
              </a:cxn>
              <a:cxn ang="0">
                <a:pos x="1488" y="0"/>
              </a:cxn>
            </a:cxnLst>
            <a:rect l="0" t="0" r="r" b="b"/>
            <a:pathLst>
              <a:path w="1488" h="1344">
                <a:moveTo>
                  <a:pt x="1488" y="0"/>
                </a:moveTo>
                <a:lnTo>
                  <a:pt x="0" y="1344"/>
                </a:lnTo>
                <a:lnTo>
                  <a:pt x="1488" y="1152"/>
                </a:lnTo>
                <a:lnTo>
                  <a:pt x="1488" y="0"/>
                </a:lnTo>
                <a:close/>
              </a:path>
            </a:pathLst>
          </a:custGeom>
          <a:solidFill>
            <a:schemeClr val="accent2">
              <a:lumMod val="50000"/>
              <a:alpha val="64000"/>
            </a:schemeClr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7" name="Line 56"/>
          <p:cNvSpPr>
            <a:spLocks noChangeShapeType="1"/>
          </p:cNvSpPr>
          <p:nvPr/>
        </p:nvSpPr>
        <p:spPr bwMode="auto">
          <a:xfrm flipV="1">
            <a:off x="2000232" y="1829388"/>
            <a:ext cx="1928826" cy="17145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643042" y="3829652"/>
            <a:ext cx="542928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200" b="1" dirty="0" smtClean="0">
                <a:solidFill>
                  <a:srgbClr val="FF0000"/>
                </a:solidFill>
              </a:rPr>
              <a:t>Perhatikan segitiga </a:t>
            </a:r>
            <a:r>
              <a:rPr lang="id-ID" sz="2200" b="1" i="1" dirty="0" smtClean="0">
                <a:solidFill>
                  <a:srgbClr val="FF0000"/>
                </a:solidFill>
              </a:rPr>
              <a:t>ACG</a:t>
            </a:r>
            <a:r>
              <a:rPr lang="id-ID" sz="2200" b="1" dirty="0" smtClean="0">
                <a:solidFill>
                  <a:srgbClr val="FF0000"/>
                </a:solidFill>
              </a:rPr>
              <a:t>!</a:t>
            </a:r>
            <a:r>
              <a:rPr lang="id-ID" sz="2200" b="1" i="1" dirty="0" smtClean="0">
                <a:solidFill>
                  <a:srgbClr val="FF0000"/>
                </a:solidFill>
              </a:rPr>
              <a:t> ACG </a:t>
            </a:r>
            <a:r>
              <a:rPr lang="id-ID" sz="2200" b="1" dirty="0" smtClean="0">
                <a:solidFill>
                  <a:srgbClr val="FF0000"/>
                </a:solidFill>
              </a:rPr>
              <a:t>Siku-siku di </a:t>
            </a:r>
            <a:r>
              <a:rPr lang="id-ID" sz="2200" b="1" i="1" dirty="0" smtClean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643042" y="4186842"/>
            <a:ext cx="464343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</a:rPr>
              <a:t>Jarak titik A ke G adalah</a:t>
            </a:r>
            <a:endParaRPr lang="id-ID" sz="2200" b="1" i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31" name="Picture 7" descr="E:\AGHAN\YRAMA\Projek CD\CD Pembelajaran Kelas x\dimensi3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00192" y="4615470"/>
            <a:ext cx="2157428" cy="428628"/>
          </a:xfrm>
          <a:prstGeom prst="rect">
            <a:avLst/>
          </a:prstGeom>
          <a:noFill/>
        </p:spPr>
      </p:pic>
      <p:pic>
        <p:nvPicPr>
          <p:cNvPr id="1032" name="Picture 8" descr="E:\AGHAN\YRAMA\Projek CD\CD Pembelajaran Kelas x\dimensi3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57620" y="4544032"/>
            <a:ext cx="1643074" cy="670922"/>
          </a:xfrm>
          <a:prstGeom prst="rect">
            <a:avLst/>
          </a:prstGeom>
          <a:noFill/>
        </p:spPr>
      </p:pic>
      <p:pic>
        <p:nvPicPr>
          <p:cNvPr id="1033" name="Picture 9" descr="E:\AGHAN\YRAMA\Projek CD\CD Pembelajaran Kelas x\dimensi3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00694" y="4615470"/>
            <a:ext cx="1000132" cy="423785"/>
          </a:xfrm>
          <a:prstGeom prst="rect">
            <a:avLst/>
          </a:prstGeom>
          <a:noFill/>
        </p:spPr>
      </p:pic>
      <p:pic>
        <p:nvPicPr>
          <p:cNvPr id="1034" name="Picture 10" descr="E:\AGHAN\YRAMA\Projek CD\CD Pembelajaran Kelas x\dimensi3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57976" y="4615470"/>
            <a:ext cx="1371610" cy="428628"/>
          </a:xfrm>
          <a:prstGeom prst="rect">
            <a:avLst/>
          </a:prstGeom>
          <a:noFill/>
        </p:spPr>
      </p:pic>
      <p:grpSp>
        <p:nvGrpSpPr>
          <p:cNvPr id="55" name="Group 54"/>
          <p:cNvGrpSpPr/>
          <p:nvPr/>
        </p:nvGrpSpPr>
        <p:grpSpPr>
          <a:xfrm rot="3595652">
            <a:off x="3739488" y="2972396"/>
            <a:ext cx="191946" cy="332946"/>
            <a:chOff x="7966896" y="3000377"/>
            <a:chExt cx="248442" cy="428627"/>
          </a:xfrm>
        </p:grpSpPr>
        <p:cxnSp>
          <p:nvCxnSpPr>
            <p:cNvPr id="45" name="Straight Connector 44"/>
            <p:cNvCxnSpPr/>
            <p:nvPr/>
          </p:nvCxnSpPr>
          <p:spPr>
            <a:xfrm rot="10800000">
              <a:off x="7966900" y="3280010"/>
              <a:ext cx="248438" cy="14899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 flipH="1" flipV="1">
              <a:off x="7915581" y="3051692"/>
              <a:ext cx="279636" cy="17700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500"/>
                            </p:stCondLst>
                            <p:childTnLst>
                              <p:par>
                                <p:cTn id="3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500"/>
                            </p:stCondLst>
                            <p:childTnLst>
                              <p:par>
                                <p:cTn id="4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500"/>
                            </p:stCondLst>
                            <p:childTnLst>
                              <p:par>
                                <p:cTn id="9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6500"/>
                            </p:stCondLst>
                            <p:childTnLst>
                              <p:par>
                                <p:cTn id="9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500"/>
                            </p:stCondLst>
                            <p:childTnLst>
                              <p:par>
                                <p:cTn id="10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" grpId="0"/>
      <p:bldP spid="24" grpId="0" animBg="1"/>
      <p:bldP spid="33" grpId="0"/>
      <p:bldP spid="34" grpId="0"/>
      <p:bldP spid="37" grpId="0" animBg="1"/>
      <p:bldP spid="38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643042" y="1257884"/>
            <a:ext cx="750095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</a:rPr>
              <a:t>Dari pembahasan sebelumnya dapat diperoleh bahwa panjang </a:t>
            </a:r>
            <a:r>
              <a:rPr lang="id-ID" sz="2200" b="1" dirty="0" smtClean="0">
                <a:solidFill>
                  <a:srgbClr val="FF0000"/>
                </a:solidFill>
              </a:rPr>
              <a:t>diagonal sisi </a:t>
            </a: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</a:rPr>
              <a:t>kubus adalah </a:t>
            </a:r>
            <a:r>
              <a:rPr lang="id-ID" sz="2200" b="1" dirty="0" smtClean="0">
                <a:solidFill>
                  <a:srgbClr val="FF0000"/>
                </a:solidFill>
              </a:rPr>
              <a:t>rusuk dikalikan akar 2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643042" y="2038172"/>
            <a:ext cx="750095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</a:rPr>
              <a:t>Misalkan panjang rusuk </a:t>
            </a:r>
            <a:r>
              <a:rPr lang="id-ID" sz="2200" b="1" dirty="0" smtClean="0">
                <a:solidFill>
                  <a:srgbClr val="FF0000"/>
                </a:solidFill>
              </a:rPr>
              <a:t>a cm</a:t>
            </a: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</a:rPr>
              <a:t>, maka panjang diagonal sisinya adalah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643174" y="2500310"/>
            <a:ext cx="1214447" cy="430888"/>
            <a:chOff x="3643305" y="2714623"/>
            <a:chExt cx="1214447" cy="430888"/>
          </a:xfrm>
        </p:grpSpPr>
        <p:pic>
          <p:nvPicPr>
            <p:cNvPr id="2050" name="Picture 2" descr="E:\AGHAN\YRAMA\Projek CD\CD Pembelajaran Kelas x\dimensi3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643305" y="2714623"/>
              <a:ext cx="668662" cy="428629"/>
            </a:xfrm>
            <a:prstGeom prst="rect">
              <a:avLst/>
            </a:prstGeom>
            <a:noFill/>
          </p:spPr>
        </p:pic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286248" y="2714624"/>
              <a:ext cx="571504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</a:pPr>
              <a:r>
                <a:rPr lang="id-ID" sz="2200" b="1" dirty="0" smtClean="0">
                  <a:solidFill>
                    <a:srgbClr val="FF0000"/>
                  </a:solidFill>
                </a:rPr>
                <a:t>cm</a:t>
              </a:r>
            </a:p>
          </p:txBody>
        </p:sp>
      </p:grp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571636" y="3133774"/>
            <a:ext cx="771527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</a:rPr>
              <a:t>Dan panjang </a:t>
            </a:r>
            <a:r>
              <a:rPr lang="id-ID" sz="2200" b="1" dirty="0" smtClean="0">
                <a:solidFill>
                  <a:srgbClr val="FF0000"/>
                </a:solidFill>
              </a:rPr>
              <a:t>diagonal ruang </a:t>
            </a: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</a:rPr>
              <a:t>kubus adalah </a:t>
            </a:r>
            <a:r>
              <a:rPr lang="id-ID" sz="2200" b="1" dirty="0" smtClean="0">
                <a:solidFill>
                  <a:srgbClr val="FF0000"/>
                </a:solidFill>
              </a:rPr>
              <a:t>rusuk dikalikan akar 3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643042" y="3536110"/>
            <a:ext cx="750095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</a:rPr>
              <a:t>Misalkan panjang rusuk </a:t>
            </a:r>
            <a:r>
              <a:rPr lang="id-ID" sz="2200" b="1" dirty="0" smtClean="0">
                <a:solidFill>
                  <a:srgbClr val="FF0000"/>
                </a:solidFill>
              </a:rPr>
              <a:t>a cm</a:t>
            </a: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</a:rPr>
              <a:t>, maka panjang diagonal sisinya adalah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786050" y="4000508"/>
            <a:ext cx="1143009" cy="430887"/>
            <a:chOff x="2857487" y="3998249"/>
            <a:chExt cx="1143009" cy="430887"/>
          </a:xfrm>
        </p:grpSpPr>
        <p:sp>
          <p:nvSpPr>
            <p:cNvPr id="12" name="TextBox 11"/>
            <p:cNvSpPr txBox="1">
              <a:spLocks noChangeArrowheads="1"/>
            </p:cNvSpPr>
            <p:nvPr/>
          </p:nvSpPr>
          <p:spPr bwMode="auto">
            <a:xfrm>
              <a:off x="3428992" y="3998249"/>
              <a:ext cx="571504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</a:pPr>
              <a:r>
                <a:rPr lang="id-ID" sz="2200" b="1" dirty="0" smtClean="0">
                  <a:solidFill>
                    <a:srgbClr val="FF0000"/>
                  </a:solidFill>
                </a:rPr>
                <a:t>cm</a:t>
              </a:r>
            </a:p>
          </p:txBody>
        </p:sp>
        <p:pic>
          <p:nvPicPr>
            <p:cNvPr id="2051" name="Picture 3" descr="E:\AGHAN\YRAMA\Projek CD\CD Pembelajaran Kelas x\dimensi3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57487" y="4000508"/>
              <a:ext cx="634369" cy="42862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1646</TotalTime>
  <Words>362</Words>
  <Application>Microsoft Office PowerPoint</Application>
  <PresentationFormat>On-screen Show (16:10)</PresentationFormat>
  <Paragraphs>85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B. Jarak Pada Bangun Ruang</vt:lpstr>
      <vt:lpstr>PowerPoint Presentation</vt:lpstr>
      <vt:lpstr>PowerPoint Presentation</vt:lpstr>
      <vt:lpstr>PowerPoint Presentation</vt:lpstr>
    </vt:vector>
  </TitlesOfParts>
  <Company>SMANTIKA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GURU</dc:creator>
  <cp:lastModifiedBy>lenovo</cp:lastModifiedBy>
  <cp:revision>158</cp:revision>
  <dcterms:created xsi:type="dcterms:W3CDTF">2011-02-24T01:57:07Z</dcterms:created>
  <dcterms:modified xsi:type="dcterms:W3CDTF">2020-07-25T01:57:36Z</dcterms:modified>
</cp:coreProperties>
</file>